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6" r:id="rId13"/>
    <p:sldId id="268" r:id="rId14"/>
    <p:sldId id="270" r:id="rId15"/>
    <p:sldId id="272" r:id="rId16"/>
    <p:sldId id="271" r:id="rId17"/>
    <p:sldId id="273" r:id="rId18"/>
    <p:sldId id="277" r:id="rId19"/>
    <p:sldId id="275" r:id="rId20"/>
    <p:sldId id="276" r:id="rId21"/>
    <p:sldId id="278" r:id="rId22"/>
    <p:sldId id="281" r:id="rId23"/>
    <p:sldId id="283" r:id="rId24"/>
    <p:sldId id="282" r:id="rId25"/>
    <p:sldId id="284" r:id="rId26"/>
    <p:sldId id="285" r:id="rId2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12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74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74.wmf"/><Relationship Id="rId4" Type="http://schemas.openxmlformats.org/officeDocument/2006/relationships/image" Target="../media/image9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3A277-BABA-42AC-BC5A-92E23140DC56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FFFF8-938B-4C54-98BD-31A82F930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FFFF8-938B-4C54-98BD-31A82F930C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0B2B4-18DB-4E18-98E3-480C990EF94A}" type="slidenum">
              <a:rPr lang="en-US"/>
              <a:pPr/>
              <a:t>19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32334-436A-406B-8E5D-E7B3C2D5EFF2}" type="slidenum">
              <a:rPr lang="en-GB"/>
              <a:pPr/>
              <a:t>21</a:t>
            </a:fld>
            <a:endParaRPr lang="en-GB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D7BEE-2DAE-43C2-8F8F-A5A2FCF48C29}" type="slidenum">
              <a:rPr lang="en-GB"/>
              <a:pPr/>
              <a:t>22</a:t>
            </a:fld>
            <a:endParaRPr lang="en-GB"/>
          </a:p>
        </p:txBody>
      </p:sp>
      <p:sp>
        <p:nvSpPr>
          <p:cNvPr id="2017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5675" y="687388"/>
            <a:ext cx="4948238" cy="3427412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69" y="4344025"/>
            <a:ext cx="5488264" cy="41144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38C16-2FFE-4262-B026-12D3272D356B}" type="slidenum">
              <a:rPr lang="en-GB"/>
              <a:pPr/>
              <a:t>23</a:t>
            </a:fld>
            <a:endParaRPr lang="en-GB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10417-964D-42C4-BE64-79499394996D}" type="slidenum">
              <a:rPr lang="en-GB"/>
              <a:pPr/>
              <a:t>24</a:t>
            </a:fld>
            <a:endParaRPr lang="en-GB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5675" y="687388"/>
            <a:ext cx="4948238" cy="3427412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69" y="4344025"/>
            <a:ext cx="5488264" cy="41144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51940" y="359898"/>
            <a:ext cx="802386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51940" y="1850064"/>
            <a:ext cx="802386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98219" y="1413802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253607" y="1345016"/>
            <a:ext cx="6934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274642"/>
            <a:ext cx="19812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8250" y="274643"/>
            <a:ext cx="60261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7515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981200"/>
            <a:ext cx="437515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4000500"/>
            <a:ext cx="437515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5A40AAD6-DDA1-4F8C-B395-B439633764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73131" y="-54"/>
            <a:ext cx="74295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258" y="2600325"/>
            <a:ext cx="69342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3258" y="1066800"/>
            <a:ext cx="69342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476500" y="0"/>
            <a:ext cx="8255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53348" y="2814656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608736" y="2745870"/>
            <a:ext cx="6934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524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76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160336"/>
            <a:ext cx="89154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5206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99566" y="0"/>
            <a:ext cx="8806434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99566" y="-54"/>
            <a:ext cx="7924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16778"/>
            <a:ext cx="4127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406964"/>
            <a:ext cx="4127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5300" y="2133603"/>
            <a:ext cx="883285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471" y="1066800"/>
            <a:ext cx="29718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5500" y="1066800"/>
            <a:ext cx="4953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143006"/>
            <a:ext cx="47879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29785" y="954341"/>
            <a:ext cx="74295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420639" y="936786"/>
            <a:ext cx="703326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8050" y="4800600"/>
            <a:ext cx="47879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83919" y="-815922"/>
            <a:ext cx="1775461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82886" y="21105"/>
            <a:ext cx="1844040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98123" y="1055077"/>
            <a:ext cx="121952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97281" y="-54"/>
            <a:ext cx="880872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55242" y="274638"/>
            <a:ext cx="812292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55242" y="1447800"/>
            <a:ext cx="812292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879850" y="6305550"/>
            <a:ext cx="23114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191250" y="6305550"/>
            <a:ext cx="31369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331452" y="6305550"/>
            <a:ext cx="4953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99566" y="-54"/>
            <a:ext cx="7924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0.png"/><Relationship Id="rId10" Type="http://schemas.openxmlformats.org/officeDocument/2006/relationships/image" Target="../media/image62.png"/><Relationship Id="rId4" Type="http://schemas.openxmlformats.org/officeDocument/2006/relationships/image" Target="../media/image57.png"/><Relationship Id="rId9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8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5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11" Type="http://schemas.openxmlformats.org/officeDocument/2006/relationships/image" Target="../media/image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61070" y="342902"/>
            <a:ext cx="7940131" cy="6172201"/>
            <a:chOff x="1578519" y="533400"/>
            <a:chExt cx="8244931" cy="6172201"/>
          </a:xfrm>
        </p:grpSpPr>
        <p:pic>
          <p:nvPicPr>
            <p:cNvPr id="1026" name="Picture 2" descr="D:\Manuscripts\MSDNT-2017-Jammu\download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61186" y="2390775"/>
              <a:ext cx="2383631" cy="207645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578519" y="533400"/>
              <a:ext cx="7008037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IPH-202: Mathematical-III</a:t>
              </a:r>
            </a:p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Unit-I:Vector Calculus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29155" y="4858942"/>
              <a:ext cx="5294295" cy="1846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By:</a:t>
              </a:r>
            </a:p>
            <a:p>
              <a:pPr algn="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Dr. Nupur Saxena</a:t>
              </a:r>
            </a:p>
            <a:p>
              <a:pPr algn="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CSIR-Senior Research Associate (Pool Scientist)</a:t>
              </a:r>
            </a:p>
            <a:p>
              <a:pPr algn="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Department of Physics and Astronomical Sciences</a:t>
              </a:r>
            </a:p>
            <a:p>
              <a:pPr algn="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Central University of Jammu, Jammu</a:t>
              </a:r>
            </a:p>
            <a:p>
              <a:pPr algn="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Email: n1saxena@gmail.com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crossproduc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" y="1828803"/>
            <a:ext cx="8997950" cy="4989513"/>
          </a:xfrm>
          <a:noFill/>
          <a:ln/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660400" y="4270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I.1 Vectors’ Recap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Operation Calculation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65100" y="2"/>
            <a:ext cx="9575800" cy="6362699"/>
            <a:chOff x="165100" y="1"/>
            <a:chExt cx="9575800" cy="6362699"/>
          </a:xfrm>
        </p:grpSpPr>
        <p:sp>
          <p:nvSpPr>
            <p:cNvPr id="4" name="Rectangle 3"/>
            <p:cNvSpPr/>
            <p:nvPr/>
          </p:nvSpPr>
          <p:spPr>
            <a:xfrm>
              <a:off x="825500" y="1"/>
              <a:ext cx="80899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I.2 Scalar and Vector Fields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7650" y="838200"/>
              <a:ext cx="94107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The term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field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refers to a quantity that has values at all points of a region.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If the quantity which is assigned a value at all points of a spatial region (or function) is scalar, the field is referred as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scalar field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and if it is a vector quantity, its distribution is described as a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vector field.</a:t>
              </a:r>
            </a:p>
            <a:p>
              <a:pPr algn="just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Examples: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Scalar field: 1. Gravitational field due to mass 2. Temperature etc.</a:t>
              </a:r>
            </a:p>
            <a:p>
              <a:pPr algn="just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Vector field: 1. Electric field 2. Magnetic field etc.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5100" y="2988945"/>
              <a:ext cx="9575800" cy="3139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I.3 Vector Differentiation</a:t>
              </a:r>
            </a:p>
            <a:p>
              <a:pPr lvl="1"/>
              <a:endParaRPr lang="en-US" dirty="0" smtClean="0"/>
            </a:p>
            <a:p>
              <a:pPr marL="109538" lvl="1" indent="-109538"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Can be performed on vector fields.</a:t>
              </a:r>
            </a:p>
            <a:p>
              <a:pPr marL="109538" lvl="1" indent="-109538"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Play a basic role in the applications of vector calculus to fluid flow, electricity, and magnetism.</a:t>
              </a:r>
            </a:p>
            <a:p>
              <a:pPr marL="109538" lvl="1" indent="-109538">
                <a:buFont typeface="Arial" pitchFamily="34" charset="0"/>
                <a:buChar char="•"/>
              </a:pPr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 Let </a:t>
              </a:r>
              <a:r>
                <a:rPr lang="ms-MY" b="1" dirty="0" smtClean="0">
                  <a:latin typeface="Times New Roman" pitchFamily="18" charset="0"/>
                  <a:cs typeface="Times New Roman" pitchFamily="18" charset="0"/>
                </a:rPr>
                <a:t>A(r)</a:t>
              </a:r>
              <a:r>
                <a:rPr lang="ms-MY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be a vector depending on coordinates (x, y, z) as                                               , then </a:t>
              </a:r>
            </a:p>
            <a:p>
              <a:pPr marL="109538" lvl="1" indent="-109538"/>
              <a:endParaRPr lang="ms-MY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109538" lvl="1" indent="-109538"/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is the </a:t>
              </a:r>
              <a:r>
                <a:rPr lang="ms-MY" b="1" dirty="0" smtClean="0">
                  <a:latin typeface="Times New Roman" pitchFamily="18" charset="0"/>
                  <a:cs typeface="Times New Roman" pitchFamily="18" charset="0"/>
                </a:rPr>
                <a:t>partial differentiation </a:t>
              </a:r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ms-MY" b="1" dirty="0" smtClean="0">
                  <a:latin typeface="Times New Roman" pitchFamily="18" charset="0"/>
                  <a:cs typeface="Times New Roman" pitchFamily="18" charset="0"/>
                </a:rPr>
                <a:t>A(r) </a:t>
              </a:r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and the individual terms are referred as </a:t>
              </a:r>
              <a:r>
                <a:rPr lang="ms-MY" b="1" dirty="0" smtClean="0">
                  <a:latin typeface="Times New Roman" pitchFamily="18" charset="0"/>
                  <a:cs typeface="Times New Roman" pitchFamily="18" charset="0"/>
                </a:rPr>
                <a:t>partial derivatives</a:t>
              </a:r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109538" lvl="1" indent="-109538">
                <a:buFont typeface="Arial" pitchFamily="34" charset="0"/>
                <a:buChar char="•"/>
              </a:pPr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 The derivative of </a:t>
              </a:r>
              <a:r>
                <a:rPr lang="ms-MY" b="1" dirty="0" smtClean="0">
                  <a:latin typeface="Times New Roman" pitchFamily="18" charset="0"/>
                  <a:cs typeface="Times New Roman" pitchFamily="18" charset="0"/>
                </a:rPr>
                <a:t>A(r)</a:t>
              </a:r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 is obtained by differentiating each 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component</a:t>
              </a:r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 separately as</a:t>
              </a:r>
            </a:p>
            <a:p>
              <a:pPr marL="109538" lvl="1" indent="-109538"/>
              <a:endParaRPr lang="en-US" dirty="0"/>
            </a:p>
          </p:txBody>
        </p:sp>
        <p:pic>
          <p:nvPicPr>
            <p:cNvPr id="3686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1200" y="4419600"/>
              <a:ext cx="2528094" cy="352425"/>
            </a:xfrm>
            <a:prstGeom prst="rect">
              <a:avLst/>
            </a:prstGeom>
            <a:noFill/>
          </p:spPr>
        </p:pic>
        <p:pic>
          <p:nvPicPr>
            <p:cNvPr id="36874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" y="4724400"/>
              <a:ext cx="4189413" cy="619125"/>
            </a:xfrm>
            <a:prstGeom prst="rect">
              <a:avLst/>
            </a:prstGeom>
            <a:noFill/>
          </p:spPr>
        </p:pic>
        <p:pic>
          <p:nvPicPr>
            <p:cNvPr id="21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791200"/>
              <a:ext cx="3250406" cy="5715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65102" y="0"/>
            <a:ext cx="9575801" cy="5562600"/>
            <a:chOff x="165101" y="0"/>
            <a:chExt cx="9575801" cy="5562600"/>
          </a:xfrm>
        </p:grpSpPr>
        <p:sp>
          <p:nvSpPr>
            <p:cNvPr id="4" name="Rectangle 3"/>
            <p:cNvSpPr/>
            <p:nvPr/>
          </p:nvSpPr>
          <p:spPr>
            <a:xfrm>
              <a:off x="165101" y="0"/>
              <a:ext cx="9575801" cy="3262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I.3 Vector Differentiation</a:t>
              </a:r>
            </a:p>
            <a:p>
              <a:endParaRPr lang="en-US" sz="2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Formulae:</a:t>
              </a:r>
            </a:p>
            <a:p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36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ms-MY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endParaRPr lang="en-US" sz="3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198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7650" y="1752600"/>
              <a:ext cx="7690908" cy="838200"/>
            </a:xfrm>
            <a:prstGeom prst="rect">
              <a:avLst/>
            </a:prstGeom>
            <a:noFill/>
          </p:spPr>
        </p:pic>
        <p:pic>
          <p:nvPicPr>
            <p:cNvPr id="41991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036" y="2743201"/>
              <a:ext cx="8934015" cy="790575"/>
            </a:xfrm>
            <a:prstGeom prst="rect">
              <a:avLst/>
            </a:prstGeom>
            <a:noFill/>
          </p:spPr>
        </p:pic>
        <p:pic>
          <p:nvPicPr>
            <p:cNvPr id="41994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7650" y="3644900"/>
              <a:ext cx="6108700" cy="1003300"/>
            </a:xfrm>
            <a:prstGeom prst="rect">
              <a:avLst/>
            </a:prstGeom>
            <a:noFill/>
          </p:spPr>
        </p:pic>
        <p:pic>
          <p:nvPicPr>
            <p:cNvPr id="41997" name="Picture 1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8647" y="4648200"/>
              <a:ext cx="9357154" cy="914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004" y="1219200"/>
            <a:ext cx="9601596" cy="4114800"/>
          </a:xfrm>
        </p:spPr>
        <p:txBody>
          <a:bodyPr/>
          <a:lstStyle/>
          <a:p>
            <a:r>
              <a:rPr lang="ms-MY" sz="2400" dirty="0">
                <a:latin typeface="Times New Roman" pitchFamily="18" charset="0"/>
                <a:cs typeface="Times New Roman" pitchFamily="18" charset="0"/>
              </a:rPr>
              <a:t>Operator </a:t>
            </a:r>
            <a:r>
              <a:rPr lang="ms-MY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</a:t>
            </a:r>
            <a:r>
              <a:rPr lang="ms-MY" sz="2400" dirty="0"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ms-MY" sz="2400" u="sng" dirty="0">
                <a:latin typeface="Times New Roman" pitchFamily="18" charset="0"/>
                <a:cs typeface="Times New Roman" pitchFamily="18" charset="0"/>
              </a:rPr>
              <a:t>vector differential operator,</a:t>
            </a:r>
            <a:r>
              <a:rPr lang="ms-MY" sz="2400" dirty="0">
                <a:latin typeface="Times New Roman" pitchFamily="18" charset="0"/>
                <a:cs typeface="Times New Roman" pitchFamily="18" charset="0"/>
              </a:rPr>
              <a:t> defined as </a:t>
            </a:r>
            <a:endParaRPr lang="ms-MY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ms-MY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ms-MY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ms-MY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ms-MY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ms-MY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ms-MY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s-MY" sz="2400" dirty="0" smtClean="0">
                <a:latin typeface="Times New Roman" pitchFamily="18" charset="0"/>
                <a:cs typeface="Times New Roman" pitchFamily="18" charset="0"/>
              </a:rPr>
              <a:t>Operator </a:t>
            </a:r>
            <a:r>
              <a:rPr lang="ms-MY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</a:t>
            </a:r>
            <a:r>
              <a:rPr lang="ms-MY" sz="2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ms-MY" sz="2400" dirty="0" smtClean="0"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ms-MY" sz="2400" u="sng" dirty="0" smtClean="0">
                <a:latin typeface="Times New Roman" pitchFamily="18" charset="0"/>
                <a:cs typeface="Times New Roman" pitchFamily="18" charset="0"/>
              </a:rPr>
              <a:t>Laplacian operator</a:t>
            </a:r>
            <a:r>
              <a:rPr lang="ms-MY" sz="2400" dirty="0" smtClean="0">
                <a:latin typeface="Times New Roman" pitchFamily="18" charset="0"/>
                <a:cs typeface="Times New Roman" pitchFamily="18" charset="0"/>
              </a:rPr>
              <a:t>, defined as</a:t>
            </a:r>
          </a:p>
          <a:p>
            <a:pPr>
              <a:buNone/>
            </a:pPr>
            <a:endParaRPr lang="ms-MY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768866" y="1752600"/>
          <a:ext cx="3422385" cy="931670"/>
        </p:xfrm>
        <a:graphic>
          <a:graphicData uri="http://schemas.openxmlformats.org/presentationml/2006/ole">
            <p:oleObj spid="_x0000_s44034" name="Equation" r:id="rId3" imgW="1549080" imgH="4572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165102" y="268072"/>
            <a:ext cx="9575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I.4 </a:t>
            </a:r>
            <a:r>
              <a:rPr lang="ms-MY" sz="3600" b="1" dirty="0" smtClean="0">
                <a:latin typeface="Times New Roman" pitchFamily="18" charset="0"/>
                <a:cs typeface="Times New Roman" pitchFamily="18" charset="0"/>
              </a:rPr>
              <a:t>Del (</a:t>
            </a:r>
            <a:r>
              <a:rPr lang="ms-MY" sz="36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</a:t>
            </a:r>
            <a:r>
              <a:rPr lang="ms-MY" sz="3600" b="1" dirty="0" smtClean="0">
                <a:latin typeface="Times New Roman" pitchFamily="18" charset="0"/>
                <a:cs typeface="Times New Roman" pitchFamily="18" charset="0"/>
              </a:rPr>
              <a:t>) and Laplacian (</a:t>
            </a:r>
            <a:r>
              <a:rPr lang="ms-MY" sz="36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</a:t>
            </a:r>
            <a:r>
              <a:rPr lang="ms-MY" sz="3600" b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ms-MY" sz="36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ms-MY" sz="3600" b="1" dirty="0" smtClean="0">
                <a:latin typeface="Times New Roman" pitchFamily="18" charset="0"/>
                <a:cs typeface="Times New Roman" pitchFamily="18" charset="0"/>
              </a:rPr>
              <a:t>Operators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100" y="2586338"/>
            <a:ext cx="439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1313" indent="-341313">
              <a:buFont typeface="Arial" pitchFamily="34" charset="0"/>
              <a:buChar char="•"/>
            </a:pPr>
            <a:r>
              <a:rPr lang="ms-MY" sz="2400" dirty="0" smtClean="0">
                <a:latin typeface="Times New Roman" pitchFamily="18" charset="0"/>
                <a:cs typeface="Times New Roman" pitchFamily="18" charset="0"/>
              </a:rPr>
              <a:t>If A and B are two scalars, then</a:t>
            </a:r>
            <a:endParaRPr lang="ms-MY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2724150" y="3124203"/>
          <a:ext cx="4161896" cy="949325"/>
        </p:xfrm>
        <a:graphic>
          <a:graphicData uri="http://schemas.openxmlformats.org/presentationml/2006/ole">
            <p:oleObj spid="_x0000_s44037" name="Equation" r:id="rId4" imgW="1841400" imgH="431640" progId="Equation.3">
              <p:embed/>
            </p:oleObj>
          </a:graphicData>
        </a:graphic>
      </p:graphicFrame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2744" y="5638800"/>
            <a:ext cx="2751256" cy="838200"/>
          </a:xfrm>
          <a:prstGeom prst="rect">
            <a:avLst/>
          </a:prstGeom>
          <a:noFill/>
        </p:spPr>
      </p:pic>
      <p:pic>
        <p:nvPicPr>
          <p:cNvPr id="44053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63" y="4800600"/>
            <a:ext cx="7927474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 25"/>
          <p:cNvSpPr/>
          <p:nvPr/>
        </p:nvSpPr>
        <p:spPr>
          <a:xfrm rot="19358811">
            <a:off x="6477000" y="3597592"/>
            <a:ext cx="2807088" cy="287940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" y="1"/>
            <a:ext cx="9677400" cy="6819245"/>
            <a:chOff x="0" y="0"/>
            <a:chExt cx="9677400" cy="6819245"/>
          </a:xfrm>
        </p:grpSpPr>
        <p:sp>
          <p:nvSpPr>
            <p:cNvPr id="50178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90500" y="76200"/>
              <a:ext cx="9486900" cy="6743045"/>
              <a:chOff x="228600" y="3697069"/>
              <a:chExt cx="9486900" cy="674304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28600" y="3697069"/>
                <a:ext cx="93726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I.5 Gradient of Scalar Field and its Geometrical Interpretation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66700" y="4992469"/>
                <a:ext cx="9448800" cy="54476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Font typeface="Arial" pitchFamily="34" charset="0"/>
                  <a:buChar char="•"/>
                </a:pPr>
                <a:r>
                  <a:rPr lang="ms-MY" dirty="0" smtClean="0">
                    <a:latin typeface="Times New Roman" pitchFamily="18" charset="0"/>
                    <a:cs typeface="Times New Roman" pitchFamily="18" charset="0"/>
                  </a:rPr>
                  <a:t> If </a:t>
                </a: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 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</a:t>
                </a: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x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,</a:t>
                </a: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y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,</a:t>
                </a: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z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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</a:rPr>
                  <a:t> is a scalar function of three variables and is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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</a:rPr>
                  <a:t>differentiable, the gradient of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</a:t>
                </a: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</a:rPr>
                  <a:t>is defined as</a:t>
                </a:r>
              </a:p>
              <a:p>
                <a:pPr algn="just">
                  <a:buFont typeface="Arial" pitchFamily="34" charset="0"/>
                  <a:buChar char="•"/>
                </a:pPr>
                <a:endParaRPr lang="ms-MY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buFont typeface="Arial" pitchFamily="34" charset="0"/>
                  <a:buChar char="•"/>
                </a:pPr>
                <a:endParaRPr lang="ms-MY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buFont typeface="Arial" pitchFamily="34" charset="0"/>
                  <a:buChar char="•"/>
                </a:pPr>
                <a:endParaRPr lang="ms-MY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ms-MY" dirty="0" smtClean="0">
                    <a:latin typeface="Times New Roman" pitchFamily="18" charset="0"/>
                    <a:cs typeface="Times New Roman" pitchFamily="18" charset="0"/>
                  </a:rPr>
                  <a:t>	Note that</a:t>
                </a:r>
              </a:p>
              <a:p>
                <a:pPr algn="just"/>
                <a:endParaRPr lang="ms-MY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ms-MY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ms-MY" sz="2400" b="1" dirty="0" smtClean="0">
                    <a:latin typeface="Times New Roman" pitchFamily="18" charset="0"/>
                    <a:cs typeface="Times New Roman" pitchFamily="18" charset="0"/>
                  </a:rPr>
                  <a:t>Geometrical Interpretation: </a:t>
                </a:r>
                <a:endParaRPr lang="ms-MY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buFont typeface="Arial" pitchFamily="34" charset="0"/>
                  <a:buChar char="•"/>
                </a:pPr>
                <a:r>
                  <a:rPr lang="ms-MY" dirty="0" smtClean="0">
                    <a:latin typeface="Times New Roman" pitchFamily="18" charset="0"/>
                    <a:cs typeface="Times New Roman" pitchFamily="18" charset="0"/>
                  </a:rPr>
                  <a:t> The gradient of a scalar function represnts its maximum rate of change along its normal.</a:t>
                </a:r>
              </a:p>
              <a:p>
                <a:pPr algn="just">
                  <a:buFont typeface="Arial" pitchFamily="34" charset="0"/>
                  <a:buChar char="•"/>
                </a:pPr>
                <a:r>
                  <a:rPr lang="ms-MY" dirty="0" smtClean="0">
                    <a:latin typeface="Times New Roman" pitchFamily="18" charset="0"/>
                    <a:cs typeface="Times New Roman" pitchFamily="18" charset="0"/>
                  </a:rPr>
                  <a:t> If a surface 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 </a:t>
                </a: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x, y, z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 = </a:t>
                </a: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c 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passes through a point P. The value of the function at each point on the surface is the same as at P. Then such a surface is called a </a:t>
                </a: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level surface 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through P. </a:t>
                </a:r>
              </a:p>
              <a:p>
                <a:pPr algn="just">
                  <a:buFont typeface="Arial" pitchFamily="34" charset="0"/>
                  <a:buChar char="•"/>
                </a:pPr>
                <a:r>
                  <a:rPr lang="ms-MY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Two level surfaces can not intersect.</a:t>
                </a:r>
              </a:p>
              <a:p>
                <a:pPr algn="just">
                  <a:buFont typeface="Arial" pitchFamily="34" charset="0"/>
                  <a:buChar char="•"/>
                </a:pP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Let the level surface pass through the point P at which the value of the function is . Consider another level surface passing through Q, where the value of the function is +d .</a:t>
                </a:r>
              </a:p>
              <a:p>
                <a:pPr algn="just">
                  <a:buFont typeface="Arial" pitchFamily="34" charset="0"/>
                  <a:buChar char="•"/>
                </a:pPr>
                <a:r>
                  <a:rPr lang="ms-MY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Let    and             be the position vector of P and Q then </a:t>
                </a:r>
              </a:p>
              <a:p>
                <a:pPr algn="just"/>
                <a:endParaRPr lang="en-US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algn="just"/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      .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d   =                                                                                                                     …….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(1)</a:t>
                </a:r>
              </a:p>
              <a:p>
                <a:pPr algn="just"/>
                <a:endParaRPr lang="ms-MY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50183" name="Object 7"/>
              <p:cNvGraphicFramePr>
                <a:graphicFrameLocks noChangeAspect="1"/>
              </p:cNvGraphicFramePr>
              <p:nvPr/>
            </p:nvGraphicFramePr>
            <p:xfrm>
              <a:off x="2420938" y="5286157"/>
              <a:ext cx="4589462" cy="849312"/>
            </p:xfrm>
            <a:graphic>
              <a:graphicData uri="http://schemas.openxmlformats.org/presentationml/2006/ole">
                <p:oleObj spid="_x0000_s50183" name="Equation" r:id="rId3" imgW="2095200" imgH="419040" progId="Equation.3">
                  <p:embed/>
                </p:oleObj>
              </a:graphicData>
            </a:graphic>
          </p:graphicFrame>
          <p:graphicFrame>
            <p:nvGraphicFramePr>
              <p:cNvPr id="50184" name="Object 8"/>
              <p:cNvGraphicFramePr>
                <a:graphicFrameLocks noChangeAspect="1"/>
              </p:cNvGraphicFramePr>
              <p:nvPr/>
            </p:nvGraphicFramePr>
            <p:xfrm>
              <a:off x="2343150" y="6364069"/>
              <a:ext cx="3219450" cy="820738"/>
            </p:xfrm>
            <a:graphic>
              <a:graphicData uri="http://schemas.openxmlformats.org/presentationml/2006/ole">
                <p:oleObj spid="_x0000_s50184" name="Equation" r:id="rId4" imgW="1562040" imgH="431640" progId="Equation.3">
                  <p:embed/>
                </p:oleObj>
              </a:graphicData>
            </a:graphic>
          </p:graphicFrame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0" y="78105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6477000" y="2461300"/>
              <a:ext cx="3121085" cy="3435708"/>
              <a:chOff x="6477000" y="2461300"/>
              <a:chExt cx="3121085" cy="3435708"/>
            </a:xfrm>
          </p:grpSpPr>
          <p:sp>
            <p:nvSpPr>
              <p:cNvPr id="27" name="Arc 26"/>
              <p:cNvSpPr/>
              <p:nvPr/>
            </p:nvSpPr>
            <p:spPr>
              <a:xfrm rot="19358811">
                <a:off x="6477000" y="3017600"/>
                <a:ext cx="2807088" cy="2879408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rot="5400000" flipH="1" flipV="1">
                <a:off x="7355937" y="3070106"/>
                <a:ext cx="10668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V="1">
                <a:off x="7887749" y="3200400"/>
                <a:ext cx="646651" cy="4039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60965" y="2613700"/>
                <a:ext cx="2751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659943" y="3615968"/>
                <a:ext cx="2751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50185" name="Picture 9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040943" y="2461300"/>
                <a:ext cx="161925" cy="323850"/>
              </a:xfrm>
              <a:prstGeom prst="rect">
                <a:avLst/>
              </a:prstGeom>
              <a:noFill/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8305800" y="2831068"/>
                <a:ext cx="2751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2389846">
                <a:off x="8605506" y="3246831"/>
                <a:ext cx="992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Symbol"/>
                  </a:rPr>
                  <a:t>d = c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845066">
                <a:off x="8380159" y="3492387"/>
                <a:ext cx="623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Symbol"/>
                  </a:rPr>
                  <a:t> = c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468235" y="3158768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ym typeface="Symbol"/>
                  </a:rPr>
                  <a:t>n</a:t>
                </a:r>
                <a:endParaRPr lang="en-US" b="1" dirty="0"/>
              </a:p>
            </p:txBody>
          </p:sp>
          <p:pic>
            <p:nvPicPr>
              <p:cNvPr id="50190" name="Picture 14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964743" y="3070900"/>
                <a:ext cx="238125" cy="304800"/>
              </a:xfrm>
              <a:prstGeom prst="rect">
                <a:avLst/>
              </a:prstGeom>
              <a:noFill/>
            </p:spPr>
          </p:pic>
        </p:grp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50192" name="Picture 16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09625" y="5638800"/>
              <a:ext cx="104775" cy="304800"/>
            </a:xfrm>
            <a:prstGeom prst="rect">
              <a:avLst/>
            </a:prstGeom>
            <a:noFill/>
          </p:spPr>
        </p:pic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50196" name="Picture 20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71600" y="5638800"/>
              <a:ext cx="619125" cy="304800"/>
            </a:xfrm>
            <a:prstGeom prst="rect">
              <a:avLst/>
            </a:prstGeom>
            <a:noFill/>
          </p:spPr>
        </p:pic>
        <p:sp>
          <p:nvSpPr>
            <p:cNvPr id="50199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50198" name="Picture 22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638800"/>
              <a:ext cx="847725" cy="352425"/>
            </a:xfrm>
            <a:prstGeom prst="rect">
              <a:avLst/>
            </a:prstGeom>
            <a:noFill/>
          </p:spPr>
        </p:pic>
        <p:sp>
          <p:nvSpPr>
            <p:cNvPr id="50201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203" name="Rectangle 27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1257300" y="6162675"/>
              <a:ext cx="6819900" cy="542925"/>
              <a:chOff x="762000" y="5943600"/>
              <a:chExt cx="6819900" cy="542925"/>
            </a:xfrm>
          </p:grpSpPr>
          <p:pic>
            <p:nvPicPr>
              <p:cNvPr id="60" name="Picture 16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62000" y="5943600"/>
                <a:ext cx="104775" cy="304800"/>
              </a:xfrm>
              <a:prstGeom prst="rect">
                <a:avLst/>
              </a:prstGeom>
              <a:noFill/>
            </p:spPr>
          </p:pic>
          <p:pic>
            <p:nvPicPr>
              <p:cNvPr id="50200" name="Picture 24"/>
              <p:cNvPicPr>
                <a:picLocks noChangeAspect="1" noChangeArrowheads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19200" y="5943600"/>
                <a:ext cx="3486150" cy="542925"/>
              </a:xfrm>
              <a:prstGeom prst="rect">
                <a:avLst/>
              </a:prstGeom>
              <a:noFill/>
            </p:spPr>
          </p:pic>
          <p:pic>
            <p:nvPicPr>
              <p:cNvPr id="50202" name="Picture 26"/>
              <p:cNvPicPr>
                <a:picLocks noChangeAspect="1" noChangeArrowheads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76800" y="5943600"/>
                <a:ext cx="2705100" cy="542925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3" y="3505200"/>
            <a:ext cx="9740899" cy="914400"/>
          </a:xfrm>
        </p:spPr>
        <p:txBody>
          <a:bodyPr>
            <a:normAutofit/>
          </a:bodyPr>
          <a:lstStyle/>
          <a:p>
            <a:r>
              <a:rPr lang="ms-MY" sz="3600" b="1" dirty="0" smtClean="0">
                <a:latin typeface="Times New Roman" pitchFamily="18" charset="0"/>
                <a:cs typeface="Times New Roman" pitchFamily="18" charset="0"/>
              </a:rPr>
              <a:t>I.6 Directional and Normal Derivative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28601" y="4321077"/>
            <a:ext cx="9448800" cy="2308324"/>
            <a:chOff x="228600" y="4321076"/>
            <a:chExt cx="9448800" cy="2308324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4321076"/>
              <a:ext cx="9448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The component of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 in the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direction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of a vector     is equal to .   and is called the 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directional </a:t>
              </a:r>
            </a:p>
            <a:p>
              <a:pPr algn="just"/>
              <a:r>
                <a:rPr lang="en-US" u="sng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derivative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of  in the direction of    .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If  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x, y, z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) =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c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represents a family of surfaces for different values of the constant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c.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On differentiating , we get d = 0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But		d = .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                    so .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=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0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The scalar product of two vectors  and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  being zero,  and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   are perpendicular to each other.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  is in the direction of tangent to the given surface.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Thus  is a vector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normal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to the surface (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x, y, z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) =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c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and is called 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normal derivative.</a:t>
              </a:r>
              <a:endParaRPr lang="en-US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19100" y="4397276"/>
              <a:ext cx="6267450" cy="1899523"/>
              <a:chOff x="419100" y="1219200"/>
              <a:chExt cx="6267450" cy="1899523"/>
            </a:xfrm>
          </p:grpSpPr>
          <p:pic>
            <p:nvPicPr>
              <p:cNvPr id="10" name="Picture 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29200" y="1219200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553200" y="1219200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12" name="Picture 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48050" y="1447800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13" name="Picture 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86100" y="2280523"/>
                <a:ext cx="114300" cy="304800"/>
              </a:xfrm>
              <a:prstGeom prst="rect">
                <a:avLst/>
              </a:prstGeom>
              <a:noFill/>
            </p:spPr>
          </p:pic>
          <p:pic>
            <p:nvPicPr>
              <p:cNvPr id="14" name="Picture 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991100" y="2280523"/>
                <a:ext cx="114300" cy="304800"/>
              </a:xfrm>
              <a:prstGeom prst="rect">
                <a:avLst/>
              </a:prstGeom>
              <a:noFill/>
            </p:spPr>
          </p:pic>
          <p:pic>
            <p:nvPicPr>
              <p:cNvPr id="15" name="Picture 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81500" y="2585323"/>
                <a:ext cx="114300" cy="304800"/>
              </a:xfrm>
              <a:prstGeom prst="rect">
                <a:avLst/>
              </a:prstGeom>
              <a:noFill/>
            </p:spPr>
          </p:pic>
          <p:pic>
            <p:nvPicPr>
              <p:cNvPr id="16" name="Picture 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438900" y="2585323"/>
                <a:ext cx="114300" cy="304800"/>
              </a:xfrm>
              <a:prstGeom prst="rect">
                <a:avLst/>
              </a:prstGeom>
              <a:noFill/>
            </p:spPr>
          </p:pic>
          <p:pic>
            <p:nvPicPr>
              <p:cNvPr id="17" name="Picture 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9100" y="2813923"/>
                <a:ext cx="114300" cy="3048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9" name="TextBox 18"/>
          <p:cNvSpPr txBox="1"/>
          <p:nvPr/>
        </p:nvSpPr>
        <p:spPr>
          <a:xfrm>
            <a:off x="228601" y="76202"/>
            <a:ext cx="9448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lies on the level surface of 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 = 0. Equation (1) becomes .d   = 0.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Then  is  to d    (tangent). Hence  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normal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to the surface 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x, y, 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Let  =          , where     is a unit normal vector. Then the rate of change of  in the direction of the normal to the surface through P is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Hence, gradient  is a vector normal to the surface 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and has a magnitude equal to the rate of change of .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1" y="76200"/>
            <a:ext cx="101551" cy="304800"/>
          </a:xfrm>
          <a:prstGeom prst="rect">
            <a:avLst/>
          </a:prstGeom>
          <a:noFill/>
        </p:spPr>
      </p:pic>
      <p:pic>
        <p:nvPicPr>
          <p:cNvPr id="21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8250" y="381000"/>
            <a:ext cx="101551" cy="304800"/>
          </a:xfrm>
          <a:prstGeom prst="rect">
            <a:avLst/>
          </a:prstGeom>
          <a:noFill/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5240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685800"/>
            <a:ext cx="581611" cy="323850"/>
          </a:xfrm>
          <a:prstGeom prst="rect">
            <a:avLst/>
          </a:prstGeom>
          <a:noFill/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5240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666750"/>
            <a:ext cx="166175" cy="323850"/>
          </a:xfrm>
          <a:prstGeom prst="rect">
            <a:avLst/>
          </a:prstGeom>
          <a:noFill/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5240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914402"/>
            <a:ext cx="258494" cy="561975"/>
          </a:xfrm>
          <a:prstGeom prst="rect">
            <a:avLst/>
          </a:prstGeom>
          <a:noFill/>
        </p:spPr>
      </p:pic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295402"/>
            <a:ext cx="2686490" cy="581025"/>
          </a:xfrm>
          <a:prstGeom prst="rect">
            <a:avLst/>
          </a:prstGeom>
          <a:noFill/>
        </p:spPr>
      </p:pic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52401" y="10382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15240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65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16056" y="1828802"/>
            <a:ext cx="5594545" cy="676275"/>
          </a:xfrm>
          <a:prstGeom prst="rect">
            <a:avLst/>
          </a:prstGeom>
          <a:noFill/>
        </p:spPr>
      </p:pic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15240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67" name="Picture 1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18985" y="2438400"/>
            <a:ext cx="2086416" cy="571500"/>
          </a:xfrm>
          <a:prstGeom prst="rect">
            <a:avLst/>
          </a:prstGeom>
          <a:noFill/>
        </p:spPr>
      </p:pic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15240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69" name="Picture 1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943227"/>
            <a:ext cx="997048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0"/>
            <a:ext cx="9525001" cy="6705600"/>
            <a:chOff x="228600" y="0"/>
            <a:chExt cx="9525000" cy="6705600"/>
          </a:xfrm>
        </p:grpSpPr>
        <p:sp>
          <p:nvSpPr>
            <p:cNvPr id="6" name="Rectangle 5"/>
            <p:cNvSpPr/>
            <p:nvPr/>
          </p:nvSpPr>
          <p:spPr>
            <a:xfrm>
              <a:off x="812155" y="0"/>
              <a:ext cx="828169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I.7 Divergence and Curl of a Vector Field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762000"/>
              <a:ext cx="9525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Each operation resembles differentiation. However, one produces a scalar field whereas the other produces a vector field.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2228" name="Object 4"/>
            <p:cNvGraphicFramePr>
              <a:graphicFrameLocks noChangeAspect="1"/>
            </p:cNvGraphicFramePr>
            <p:nvPr/>
          </p:nvGraphicFramePr>
          <p:xfrm>
            <a:off x="1371600" y="1943100"/>
            <a:ext cx="7162800" cy="3390900"/>
          </p:xfrm>
          <a:graphic>
            <a:graphicData uri="http://schemas.openxmlformats.org/presentationml/2006/ole">
              <p:oleObj spid="_x0000_s52228" name="Equation" r:id="rId3" imgW="3187440" imgH="1701720" progId="Equation.3">
                <p:embed/>
              </p:oleObj>
            </a:graphicData>
          </a:graphic>
        </p:graphicFrame>
        <p:graphicFrame>
          <p:nvGraphicFramePr>
            <p:cNvPr id="52229" name="Object 5"/>
            <p:cNvGraphicFramePr>
              <a:graphicFrameLocks noChangeAspect="1"/>
            </p:cNvGraphicFramePr>
            <p:nvPr/>
          </p:nvGraphicFramePr>
          <p:xfrm>
            <a:off x="533400" y="5248275"/>
            <a:ext cx="8610600" cy="1457325"/>
          </p:xfrm>
          <a:graphic>
            <a:graphicData uri="http://schemas.openxmlformats.org/presentationml/2006/ole">
              <p:oleObj spid="_x0000_s52229" name="Equation" r:id="rId4" imgW="3949560" imgH="66024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1" y="3890191"/>
            <a:ext cx="9448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lvl="1" indent="-6350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Physical interpretation of Divergence:</a:t>
            </a:r>
          </a:p>
          <a:p>
            <a:pPr marL="63500" lvl="1" indent="-63500"/>
            <a:endParaRPr lang="en-US" sz="2000" dirty="0" smtClean="0"/>
          </a:p>
          <a:p>
            <a:pPr marL="0" lvl="1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the velocity of a fluid (or gas), div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represents the net rate of change (with respect to time) of the mass of fluid (or gas) flowing from the point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per unit volume.</a:t>
            </a:r>
          </a:p>
          <a:p>
            <a:pPr marL="0" lvl="1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other words, div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measures the tendency of the fluid to diverge from the point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4061" y="228600"/>
            <a:ext cx="9417878" cy="3200400"/>
            <a:chOff x="412750" y="1447800"/>
            <a:chExt cx="7013983" cy="3200400"/>
          </a:xfrm>
        </p:grpSpPr>
        <p:sp>
          <p:nvSpPr>
            <p:cNvPr id="9" name="TextBox 4"/>
            <p:cNvSpPr txBox="1">
              <a:spLocks noChangeArrowheads="1"/>
            </p:cNvSpPr>
            <p:nvPr/>
          </p:nvSpPr>
          <p:spPr bwMode="auto">
            <a:xfrm>
              <a:off x="412750" y="1447800"/>
              <a:ext cx="7013983" cy="31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Some “divergence rules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”: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	  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					(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                                                       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					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					(ii)                    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					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					(iii)                                                    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					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					(iv)</a:t>
              </a:r>
            </a:p>
          </p:txBody>
        </p:sp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4247773" y="1905000"/>
            <a:ext cx="3133725" cy="469900"/>
          </p:xfrm>
          <a:graphic>
            <a:graphicData uri="http://schemas.openxmlformats.org/presentationml/2006/ole">
              <p:oleObj spid="_x0000_s57346" name="Equation" r:id="rId3" imgW="1485720" imgH="241200" progId="Equation.3">
                <p:embed/>
              </p:oleObj>
            </a:graphicData>
          </a:graphic>
        </p:graphicFrame>
        <p:graphicFrame>
          <p:nvGraphicFramePr>
            <p:cNvPr id="11" name="Object 5"/>
            <p:cNvGraphicFramePr>
              <a:graphicFrameLocks noChangeAspect="1"/>
            </p:cNvGraphicFramePr>
            <p:nvPr/>
          </p:nvGraphicFramePr>
          <p:xfrm>
            <a:off x="4260242" y="2743200"/>
            <a:ext cx="1043914" cy="396875"/>
          </p:xfrm>
          <a:graphic>
            <a:graphicData uri="http://schemas.openxmlformats.org/presentationml/2006/ole">
              <p:oleObj spid="_x0000_s57347" name="Equation" r:id="rId4" imgW="495000" imgH="203040" progId="Equation.3">
                <p:embed/>
              </p:oleObj>
            </a:graphicData>
          </a:graphic>
        </p:graphicFrame>
        <p:graphicFrame>
          <p:nvGraphicFramePr>
            <p:cNvPr id="12" name="Object 6"/>
            <p:cNvGraphicFramePr>
              <a:graphicFrameLocks noChangeAspect="1"/>
            </p:cNvGraphicFramePr>
            <p:nvPr/>
          </p:nvGraphicFramePr>
          <p:xfrm>
            <a:off x="4260242" y="3429000"/>
            <a:ext cx="2863454" cy="471488"/>
          </p:xfrm>
          <a:graphic>
            <a:graphicData uri="http://schemas.openxmlformats.org/presentationml/2006/ole">
              <p:oleObj spid="_x0000_s57348" name="Equation" r:id="rId5" imgW="1358640" imgH="241200" progId="Equation.3">
                <p:embed/>
              </p:oleObj>
            </a:graphicData>
          </a:graphic>
        </p:graphicFrame>
        <p:graphicFrame>
          <p:nvGraphicFramePr>
            <p:cNvPr id="13" name="Object 7"/>
            <p:cNvGraphicFramePr>
              <a:graphicFrameLocks noChangeAspect="1"/>
            </p:cNvGraphicFramePr>
            <p:nvPr/>
          </p:nvGraphicFramePr>
          <p:xfrm>
            <a:off x="4260242" y="4176712"/>
            <a:ext cx="1819540" cy="471488"/>
          </p:xfrm>
          <a:graphic>
            <a:graphicData uri="http://schemas.openxmlformats.org/presentationml/2006/ole">
              <p:oleObj spid="_x0000_s57349" name="Equation" r:id="rId6" imgW="863280" imgH="2412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9762" y="2"/>
            <a:ext cx="9646478" cy="1692771"/>
            <a:chOff x="412750" y="1447800"/>
            <a:chExt cx="7184233" cy="1692771"/>
          </a:xfrm>
        </p:grpSpPr>
        <p:sp>
          <p:nvSpPr>
            <p:cNvPr id="3" name="TextBox 4"/>
            <p:cNvSpPr txBox="1">
              <a:spLocks noChangeArrowheads="1"/>
            </p:cNvSpPr>
            <p:nvPr/>
          </p:nvSpPr>
          <p:spPr bwMode="auto">
            <a:xfrm>
              <a:off x="412750" y="1447800"/>
              <a:ext cx="7013983" cy="169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Some “divergence rules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”: (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                                                       (ii)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(iii)                                                    (iv)</a:t>
              </a:r>
            </a:p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Curl: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218" name="Object 4"/>
            <p:cNvGraphicFramePr>
              <a:graphicFrameLocks noChangeAspect="1"/>
            </p:cNvGraphicFramePr>
            <p:nvPr/>
          </p:nvGraphicFramePr>
          <p:xfrm>
            <a:off x="3056975" y="1511300"/>
            <a:ext cx="3133725" cy="469900"/>
          </p:xfrm>
          <a:graphic>
            <a:graphicData uri="http://schemas.openxmlformats.org/presentationml/2006/ole">
              <p:oleObj spid="_x0000_s56322" name="Equation" r:id="rId3" imgW="1485720" imgH="241200" progId="Equation.3">
                <p:embed/>
              </p:oleObj>
            </a:graphicData>
          </a:graphic>
        </p:graphicFrame>
        <p:graphicFrame>
          <p:nvGraphicFramePr>
            <p:cNvPr id="9219" name="Object 5"/>
            <p:cNvGraphicFramePr>
              <a:graphicFrameLocks noChangeAspect="1"/>
            </p:cNvGraphicFramePr>
            <p:nvPr/>
          </p:nvGraphicFramePr>
          <p:xfrm>
            <a:off x="6553069" y="1524000"/>
            <a:ext cx="1043914" cy="396875"/>
          </p:xfrm>
          <a:graphic>
            <a:graphicData uri="http://schemas.openxmlformats.org/presentationml/2006/ole">
              <p:oleObj spid="_x0000_s56323" name="Equation" r:id="rId4" imgW="495000" imgH="203040" progId="Equation.3">
                <p:embed/>
              </p:oleObj>
            </a:graphicData>
          </a:graphic>
        </p:graphicFrame>
        <p:graphicFrame>
          <p:nvGraphicFramePr>
            <p:cNvPr id="9220" name="Object 6"/>
            <p:cNvGraphicFramePr>
              <a:graphicFrameLocks noChangeAspect="1"/>
            </p:cNvGraphicFramePr>
            <p:nvPr/>
          </p:nvGraphicFramePr>
          <p:xfrm>
            <a:off x="857662" y="2209800"/>
            <a:ext cx="2863454" cy="471488"/>
          </p:xfrm>
          <a:graphic>
            <a:graphicData uri="http://schemas.openxmlformats.org/presentationml/2006/ole">
              <p:oleObj spid="_x0000_s56324" name="Equation" r:id="rId5" imgW="1358640" imgH="241200" progId="Equation.3">
                <p:embed/>
              </p:oleObj>
            </a:graphicData>
          </a:graphic>
        </p:graphicFrame>
        <p:graphicFrame>
          <p:nvGraphicFramePr>
            <p:cNvPr id="9221" name="Object 7"/>
            <p:cNvGraphicFramePr>
              <a:graphicFrameLocks noChangeAspect="1"/>
            </p:cNvGraphicFramePr>
            <p:nvPr/>
          </p:nvGraphicFramePr>
          <p:xfrm>
            <a:off x="4175117" y="2209800"/>
            <a:ext cx="1819540" cy="471488"/>
          </p:xfrm>
          <a:graphic>
            <a:graphicData uri="http://schemas.openxmlformats.org/presentationml/2006/ole">
              <p:oleObj spid="_x0000_s56325" name="Equation" r:id="rId6" imgW="863280" imgH="241200" progId="Equation.3">
                <p:embed/>
              </p:oleObj>
            </a:graphicData>
          </a:graphic>
        </p:graphicFrame>
      </p:grp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727075" y="1601788"/>
          <a:ext cx="6511925" cy="4418012"/>
        </p:xfrm>
        <a:graphic>
          <a:graphicData uri="http://schemas.openxmlformats.org/presentationml/2006/ole">
            <p:oleObj spid="_x0000_s56335" name="Equation" r:id="rId7" imgW="3327120" imgH="233676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715000" y="5156200"/>
          <a:ext cx="4121150" cy="1066800"/>
        </p:xfrm>
        <a:graphic>
          <a:graphicData uri="http://schemas.openxmlformats.org/presentationml/2006/ole">
            <p:oleObj spid="_x0000_s56336" name="Equation" r:id="rId8" imgW="1904760" imgH="53316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152402" y="5842339"/>
            <a:ext cx="9601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conservative, then curl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reason for the name curl is that the curl vector is associated with rotations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curl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a point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 fluid is free from rotations at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called irrotational at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6781800" cy="1143000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Physical interpretation of Curl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66021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Particles near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in the fluid tend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to rotate about the axis that points in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the direction of curl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length of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this curl vector is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 measure of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how quickly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the particles move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around the axis.</a:t>
            </a:r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4540251" y="3429000"/>
            <a:ext cx="5180013" cy="327660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5222" name="Picture 6" descr="1605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0637" y="3533775"/>
            <a:ext cx="4965039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485" y="366623"/>
            <a:ext cx="971703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Contents: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I.1 Vectors’ recap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I.2 Scalar and Vector Fields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I.3 Vector Differentiation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I.4</a:t>
            </a:r>
            <a:r>
              <a:rPr lang="ms-MY" sz="3200" b="1" dirty="0" smtClean="0">
                <a:latin typeface="Times New Roman" pitchFamily="18" charset="0"/>
                <a:cs typeface="Times New Roman" pitchFamily="18" charset="0"/>
              </a:rPr>
              <a:t> Del (</a:t>
            </a:r>
            <a:r>
              <a:rPr lang="ms-MY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</a:t>
            </a:r>
            <a:r>
              <a:rPr lang="ms-MY" sz="3200" b="1" dirty="0" smtClean="0">
                <a:latin typeface="Times New Roman" pitchFamily="18" charset="0"/>
                <a:cs typeface="Times New Roman" pitchFamily="18" charset="0"/>
              </a:rPr>
              <a:t>) and Laplacian (</a:t>
            </a:r>
            <a:r>
              <a:rPr lang="ms-MY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</a:t>
            </a:r>
            <a:r>
              <a:rPr lang="ms-MY" sz="3200" b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ms-MY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ms-MY" sz="3200" b="1" dirty="0" smtClean="0">
                <a:latin typeface="Times New Roman" pitchFamily="18" charset="0"/>
                <a:cs typeface="Times New Roman" pitchFamily="18" charset="0"/>
              </a:rPr>
              <a:t>Operators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520700" algn="l"/>
              </a:tabLst>
            </a:pPr>
            <a:r>
              <a:rPr lang="ms-MY" sz="3200" b="1" dirty="0" smtClean="0">
                <a:latin typeface="Times New Roman" pitchFamily="18" charset="0"/>
                <a:cs typeface="Times New Roman" pitchFamily="18" charset="0"/>
              </a:rPr>
              <a:t>I.5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Gradient of Scalar Field and its Geometrical Interpretation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I.6 </a:t>
            </a:r>
            <a:r>
              <a:rPr lang="ms-MY" sz="3200" b="1" dirty="0" smtClean="0">
                <a:latin typeface="Times New Roman" pitchFamily="18" charset="0"/>
                <a:cs typeface="Times New Roman" pitchFamily="18" charset="0"/>
              </a:rPr>
              <a:t>Directional and Normal Derivative 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I.7 Divergence and Curl of a Vector Field</a:t>
            </a:r>
          </a:p>
          <a:p>
            <a:pPr marL="568325" indent="-568325"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I.8 Vector Integration: Line, Surface and Volume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I.9 Theorems of Vector Integration: Gauss, Green and Strokes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D04A-C32F-4BEF-96C0-94F365BAEA8D}" type="slidenum">
              <a:rPr lang="en-GB"/>
              <a:pPr/>
              <a:t>20</a:t>
            </a:fld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1" y="1125538"/>
            <a:ext cx="9031421" cy="41148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ms-MY" sz="2000" dirty="0" smtClean="0">
                <a:latin typeface="Times New Roman" pitchFamily="18" charset="0"/>
                <a:cs typeface="Times New Roman" pitchFamily="18" charset="0"/>
              </a:rPr>
              <a:t>Ordinary </a:t>
            </a:r>
            <a:r>
              <a:rPr lang="ms-MY" sz="2000" dirty="0">
                <a:latin typeface="Times New Roman" pitchFamily="18" charset="0"/>
                <a:cs typeface="Times New Roman" pitchFamily="18" charset="0"/>
              </a:rPr>
              <a:t>integral  </a:t>
            </a:r>
            <a:r>
              <a:rPr lang="ms-MY" sz="20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ms-MY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s-MY" sz="2000" b="1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ms-MY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s-MY" sz="20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ms-MY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ms-MY" sz="2000" b="1" i="1" dirty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ms-MY" sz="2000" dirty="0">
                <a:latin typeface="Times New Roman" pitchFamily="18" charset="0"/>
                <a:cs typeface="Times New Roman" pitchFamily="18" charset="0"/>
              </a:rPr>
              <a:t>,  we integrate along the </a:t>
            </a:r>
            <a:r>
              <a:rPr lang="ms-MY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ms-MY" sz="2000" dirty="0">
                <a:latin typeface="Times New Roman" pitchFamily="18" charset="0"/>
                <a:cs typeface="Times New Roman" pitchFamily="18" charset="0"/>
              </a:rPr>
              <a:t>-axis. But for line integral, the integration is along a curve.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ms-MY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ms-MY" sz="2800" i="1" dirty="0">
                <a:latin typeface="Times New Roman" pitchFamily="18" charset="0"/>
                <a:cs typeface="Times New Roman" pitchFamily="18" charset="0"/>
              </a:rPr>
              <a:t>ds</a:t>
            </a: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491412" y="2570163"/>
          <a:ext cx="116946" cy="239712"/>
        </p:xfrm>
        <a:graphic>
          <a:graphicData uri="http://schemas.openxmlformats.org/presentationml/2006/ole">
            <p:oleObj spid="_x0000_s59394" name="Equation" r:id="rId3" imgW="114120" imgH="215640" progId="Equation.3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0" y="2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I.8 Vector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Integration: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ine Integral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34000" y="1828800"/>
            <a:ext cx="4495800" cy="2133600"/>
            <a:chOff x="5334000" y="1828800"/>
            <a:chExt cx="4495800" cy="2133600"/>
          </a:xfrm>
        </p:grpSpPr>
        <p:grpSp>
          <p:nvGrpSpPr>
            <p:cNvPr id="23" name="Group 5"/>
            <p:cNvGrpSpPr>
              <a:grpSpLocks/>
            </p:cNvGrpSpPr>
            <p:nvPr/>
          </p:nvGrpSpPr>
          <p:grpSpPr bwMode="auto">
            <a:xfrm>
              <a:off x="5334000" y="1828800"/>
              <a:ext cx="4495800" cy="2133600"/>
              <a:chOff x="3007" y="6794"/>
              <a:chExt cx="3788" cy="1802"/>
            </a:xfrm>
          </p:grpSpPr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>
                <a:off x="4021" y="6975"/>
                <a:ext cx="60" cy="122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stealth" w="sm" len="sm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rc 7"/>
              <p:cNvSpPr>
                <a:spLocks/>
              </p:cNvSpPr>
              <p:nvPr/>
            </p:nvSpPr>
            <p:spPr bwMode="auto">
              <a:xfrm rot="-2632366">
                <a:off x="3486" y="6794"/>
                <a:ext cx="911" cy="101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8065"/>
                  <a:gd name="T2" fmla="*/ 20610 w 21600"/>
                  <a:gd name="T3" fmla="*/ 28065 h 28065"/>
                  <a:gd name="T4" fmla="*/ 0 w 21600"/>
                  <a:gd name="T5" fmla="*/ 21600 h 28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806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792"/>
                      <a:pt x="21266" y="25972"/>
                      <a:pt x="20609" y="28064"/>
                    </a:cubicBezTo>
                  </a:path>
                  <a:path w="21600" h="2806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792"/>
                      <a:pt x="21266" y="25972"/>
                      <a:pt x="20609" y="2806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8"/>
              <p:cNvSpPr>
                <a:spLocks noChangeShapeType="1"/>
              </p:cNvSpPr>
              <p:nvPr/>
            </p:nvSpPr>
            <p:spPr bwMode="auto">
              <a:xfrm>
                <a:off x="3226" y="7240"/>
                <a:ext cx="100" cy="4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9"/>
              <p:cNvSpPr>
                <a:spLocks noChangeShapeType="1"/>
              </p:cNvSpPr>
              <p:nvPr/>
            </p:nvSpPr>
            <p:spPr bwMode="auto">
              <a:xfrm rot="16200000" flipH="1">
                <a:off x="5893" y="7458"/>
                <a:ext cx="53" cy="4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auto">
              <a:xfrm>
                <a:off x="3007" y="7155"/>
                <a:ext cx="962" cy="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0" i="1">
                    <a:latin typeface="Times New Roman" pitchFamily="18" charset="0"/>
                  </a:rPr>
                  <a:t>A</a:t>
                </a:r>
                <a:endParaRPr lang="en-US" sz="2000" b="0">
                  <a:latin typeface="Tahoma" pitchFamily="34" charset="0"/>
                </a:endParaRPr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3837" y="8123"/>
                <a:ext cx="962" cy="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0" i="1">
                    <a:latin typeface="Times New Roman" pitchFamily="18" charset="0"/>
                  </a:rPr>
                  <a:t>O</a:t>
                </a:r>
                <a:endParaRPr lang="en-US" sz="2000" b="0">
                  <a:latin typeface="Tahoma" pitchFamily="34" charset="0"/>
                </a:endParaRPr>
              </a:p>
            </p:txBody>
          </p:sp>
          <p:sp>
            <p:nvSpPr>
              <p:cNvPr id="30" name="Text Box 12"/>
              <p:cNvSpPr txBox="1">
                <a:spLocks noChangeArrowheads="1"/>
              </p:cNvSpPr>
              <p:nvPr/>
            </p:nvSpPr>
            <p:spPr bwMode="auto">
              <a:xfrm>
                <a:off x="5833" y="7200"/>
                <a:ext cx="962" cy="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0" i="1">
                    <a:latin typeface="Times New Roman" pitchFamily="18" charset="0"/>
                  </a:rPr>
                  <a:t>  B</a:t>
                </a:r>
                <a:endParaRPr lang="en-US" sz="2000" b="0">
                  <a:latin typeface="Tahoma" pitchFamily="34" charset="0"/>
                </a:endParaRPr>
              </a:p>
            </p:txBody>
          </p:sp>
          <p:sp>
            <p:nvSpPr>
              <p:cNvPr id="31" name="Text Box 13"/>
              <p:cNvSpPr txBox="1">
                <a:spLocks noChangeArrowheads="1"/>
              </p:cNvSpPr>
              <p:nvPr/>
            </p:nvSpPr>
            <p:spPr bwMode="auto">
              <a:xfrm>
                <a:off x="4499" y="7868"/>
                <a:ext cx="851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b="0">
                  <a:latin typeface="Tahoma" pitchFamily="34" charset="0"/>
                </a:endParaRPr>
              </a:p>
            </p:txBody>
          </p:sp>
          <p:sp>
            <p:nvSpPr>
              <p:cNvPr id="32" name="Text Box 14"/>
              <p:cNvSpPr txBox="1">
                <a:spLocks noChangeArrowheads="1"/>
              </p:cNvSpPr>
              <p:nvPr/>
            </p:nvSpPr>
            <p:spPr bwMode="auto">
              <a:xfrm>
                <a:off x="3688" y="7470"/>
                <a:ext cx="79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b="0">
                  <a:latin typeface="Tahoma" pitchFamily="34" charset="0"/>
                </a:endParaRPr>
              </a:p>
            </p:txBody>
          </p:sp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 flipV="1">
                <a:off x="4095" y="7755"/>
                <a:ext cx="1042" cy="43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stealth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rc 16"/>
              <p:cNvSpPr>
                <a:spLocks/>
              </p:cNvSpPr>
              <p:nvPr/>
            </p:nvSpPr>
            <p:spPr bwMode="auto">
              <a:xfrm rot="-2632366" flipH="1" flipV="1">
                <a:off x="4776" y="6929"/>
                <a:ext cx="911" cy="101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8065"/>
                  <a:gd name="T2" fmla="*/ 20610 w 21600"/>
                  <a:gd name="T3" fmla="*/ 28065 h 28065"/>
                  <a:gd name="T4" fmla="*/ 0 w 21600"/>
                  <a:gd name="T5" fmla="*/ 21600 h 28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806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792"/>
                      <a:pt x="21266" y="25972"/>
                      <a:pt x="20609" y="28064"/>
                    </a:cubicBezTo>
                  </a:path>
                  <a:path w="21600" h="2806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792"/>
                      <a:pt x="21266" y="25972"/>
                      <a:pt x="20609" y="2806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59397" name="Object 5"/>
            <p:cNvGraphicFramePr>
              <a:graphicFrameLocks noChangeAspect="1"/>
            </p:cNvGraphicFramePr>
            <p:nvPr/>
          </p:nvGraphicFramePr>
          <p:xfrm>
            <a:off x="6234113" y="2487613"/>
            <a:ext cx="277812" cy="638175"/>
          </p:xfrm>
          <a:graphic>
            <a:graphicData uri="http://schemas.openxmlformats.org/presentationml/2006/ole">
              <p:oleObj spid="_x0000_s59397" name="Equation" r:id="rId4" imgW="126720" imgH="291960" progId="Equation.3">
                <p:embed/>
              </p:oleObj>
            </a:graphicData>
          </a:graphic>
        </p:graphicFrame>
        <p:graphicFrame>
          <p:nvGraphicFramePr>
            <p:cNvPr id="59398" name="Object 6"/>
            <p:cNvGraphicFramePr>
              <a:graphicFrameLocks noChangeAspect="1"/>
            </p:cNvGraphicFramePr>
            <p:nvPr/>
          </p:nvGraphicFramePr>
          <p:xfrm>
            <a:off x="7404100" y="3197225"/>
            <a:ext cx="698500" cy="550863"/>
          </p:xfrm>
          <a:graphic>
            <a:graphicData uri="http://schemas.openxmlformats.org/presentationml/2006/ole">
              <p:oleObj spid="_x0000_s59398" name="Equation" r:id="rId5" imgW="431640" imgH="291960" progId="Equation.3">
                <p:embed/>
              </p:oleObj>
            </a:graphicData>
          </a:graphic>
        </p:graphicFrame>
      </p:grp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304802" y="26670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Let a vector field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and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The scalar product             is written as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s-MY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6731001" y="3038475"/>
          <a:ext cx="115887" cy="239712"/>
        </p:xfrm>
        <a:graphic>
          <a:graphicData uri="http://schemas.openxmlformats.org/presentationml/2006/ole">
            <p:oleObj spid="_x0000_s59399" name="Equation" r:id="rId6" imgW="114120" imgH="21564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466725" y="4340227"/>
          <a:ext cx="7915276" cy="612775"/>
        </p:xfrm>
        <a:graphic>
          <a:graphicData uri="http://schemas.openxmlformats.org/presentationml/2006/ole">
            <p:oleObj spid="_x0000_s59400" name="Equation" r:id="rId7" imgW="4228920" imgH="35532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2700339" y="2667000"/>
          <a:ext cx="3471862" cy="623280"/>
        </p:xfrm>
        <a:graphic>
          <a:graphicData uri="http://schemas.openxmlformats.org/presentationml/2006/ole">
            <p:oleObj spid="_x0000_s59401" name="Equation" r:id="rId8" imgW="1333440" imgH="355320" progId="Equation.3">
              <p:embed/>
            </p:oleObj>
          </a:graphicData>
        </a:graphic>
      </p:graphicFrame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1049338" y="3270250"/>
          <a:ext cx="3260725" cy="615950"/>
        </p:xfrm>
        <a:graphic>
          <a:graphicData uri="http://schemas.openxmlformats.org/presentationml/2006/ole">
            <p:oleObj spid="_x0000_s59402" name="Equation" r:id="rId9" imgW="1434960" imgH="355320" progId="Equation.3">
              <p:embed/>
            </p:oleObj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2763838" y="3881652"/>
          <a:ext cx="969963" cy="588748"/>
        </p:xfrm>
        <a:graphic>
          <a:graphicData uri="http://schemas.openxmlformats.org/presentationml/2006/ole">
            <p:oleObj spid="_x0000_s59403" name="Equation" r:id="rId10" imgW="482400" imgH="317160" progId="Equation.3">
              <p:embed/>
            </p:oleObj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609601" y="4967288"/>
          <a:ext cx="9067800" cy="1738312"/>
        </p:xfrm>
        <a:graphic>
          <a:graphicData uri="http://schemas.openxmlformats.org/presentationml/2006/ole">
            <p:oleObj spid="_x0000_s59404" name="Equation" r:id="rId11" imgW="372096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908C-E518-496B-BF2C-7F433644CFF4}" type="slidenum">
              <a:rPr lang="en-GB"/>
              <a:pPr/>
              <a:t>21</a:t>
            </a:fld>
            <a:endParaRPr lang="en-GB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2" y="1219200"/>
            <a:ext cx="9296399" cy="16002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ms-MY" sz="2400" dirty="0">
                <a:latin typeface="Times New Roman" pitchFamily="18" charset="0"/>
                <a:cs typeface="Times New Roman" pitchFamily="18" charset="0"/>
              </a:rPr>
              <a:t>    If vector field      defeated on surface </a:t>
            </a:r>
            <a:r>
              <a:rPr lang="ms-MY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ms-MY" sz="2400" dirty="0">
                <a:latin typeface="Times New Roman" pitchFamily="18" charset="0"/>
                <a:cs typeface="Times New Roman" pitchFamily="18" charset="0"/>
              </a:rPr>
              <a:t>, surface integral      of </a:t>
            </a:r>
            <a:r>
              <a:rPr lang="ms-MY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ms-MY" sz="2400" dirty="0">
                <a:latin typeface="Times New Roman" pitchFamily="18" charset="0"/>
                <a:cs typeface="Times New Roman" pitchFamily="18" charset="0"/>
              </a:rPr>
              <a:t> is defined </a:t>
            </a:r>
            <a:r>
              <a:rPr lang="ms-MY" sz="24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ms-MY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344271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I.8 Vector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Integration: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Integral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438400" y="2286002"/>
          <a:ext cx="3452813" cy="757237"/>
        </p:xfrm>
        <a:graphic>
          <a:graphicData uri="http://schemas.openxmlformats.org/presentationml/2006/ole">
            <p:oleObj spid="_x0000_s63491" name="Equation" r:id="rId4" imgW="1447560" imgH="317160" progId="Equation.3">
              <p:embed/>
            </p:oleObj>
          </a:graphicData>
        </a:graphic>
      </p:graphicFrame>
      <p:graphicFrame>
        <p:nvGraphicFramePr>
          <p:cNvPr id="165896" name="Object 8"/>
          <p:cNvGraphicFramePr>
            <a:graphicFrameLocks noChangeAspect="1"/>
          </p:cNvGraphicFramePr>
          <p:nvPr/>
        </p:nvGraphicFramePr>
        <p:xfrm>
          <a:off x="2409826" y="1295402"/>
          <a:ext cx="409575" cy="727075"/>
        </p:xfrm>
        <a:graphic>
          <a:graphicData uri="http://schemas.openxmlformats.org/presentationml/2006/ole">
            <p:oleObj spid="_x0000_s63494" name="Equation" r:id="rId5" imgW="164880" imgH="317160" progId="Equation.3">
              <p:embed/>
            </p:oleObj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7515226" y="1254127"/>
          <a:ext cx="409575" cy="727075"/>
        </p:xfrm>
        <a:graphic>
          <a:graphicData uri="http://schemas.openxmlformats.org/presentationml/2006/ole">
            <p:oleObj spid="_x0000_s63496" name="Equation" r:id="rId6" imgW="164880" imgH="317160" progId="Equation.3">
              <p:embed/>
            </p:oleObj>
          </a:graphicData>
        </a:graphic>
      </p:graphicFrame>
      <p:pic>
        <p:nvPicPr>
          <p:cNvPr id="63497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209800"/>
            <a:ext cx="2230694" cy="838200"/>
          </a:xfrm>
          <a:prstGeom prst="rect">
            <a:avLst/>
          </a:prstGeom>
          <a:noFill/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" y="10477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239870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I.8 Vector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Integration: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Integral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85800" y="3987800"/>
            <a:ext cx="7876646" cy="1346200"/>
            <a:chOff x="685800" y="2754313"/>
            <a:chExt cx="7876646" cy="1346200"/>
          </a:xfrm>
        </p:grpSpPr>
        <p:graphicFrame>
          <p:nvGraphicFramePr>
            <p:cNvPr id="165892" name="Object 4"/>
            <p:cNvGraphicFramePr>
              <a:graphicFrameLocks noChangeAspect="1"/>
            </p:cNvGraphicFramePr>
            <p:nvPr>
              <p:ph sz="quarter" idx="2"/>
            </p:nvPr>
          </p:nvGraphicFramePr>
          <p:xfrm>
            <a:off x="7881806" y="2990851"/>
            <a:ext cx="116946" cy="239713"/>
          </p:xfrm>
          <a:graphic>
            <a:graphicData uri="http://schemas.openxmlformats.org/presentationml/2006/ole">
              <p:oleObj spid="_x0000_s63490" name="Equation" r:id="rId8" imgW="114120" imgH="215640" progId="Equation.3">
                <p:embed/>
              </p:oleObj>
            </a:graphicData>
          </a:graphic>
        </p:graphicFrame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685800" y="2762071"/>
              <a:ext cx="787664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2400" b="0" dirty="0">
                  <a:latin typeface="Times New Roman" pitchFamily="18" charset="0"/>
                  <a:cs typeface="Times New Roman" pitchFamily="18" charset="0"/>
                </a:rPr>
                <a:t>If </a:t>
              </a:r>
              <a:r>
                <a:rPr lang="en-US" sz="2400" b="0" i="1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="0" dirty="0">
                  <a:latin typeface="Times New Roman" pitchFamily="18" charset="0"/>
                  <a:cs typeface="Times New Roman" pitchFamily="18" charset="0"/>
                </a:rPr>
                <a:t> is a closed region and     , vector field in region </a:t>
              </a:r>
              <a:r>
                <a:rPr lang="en-US" sz="2400" b="0" i="1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="0" dirty="0">
                  <a:latin typeface="Times New Roman" pitchFamily="18" charset="0"/>
                  <a:cs typeface="Times New Roman" pitchFamily="18" charset="0"/>
                </a:rPr>
                <a:t>, Volume integral      of </a:t>
              </a:r>
              <a:r>
                <a:rPr lang="en-US" sz="2400" b="0" i="1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="0" dirty="0">
                  <a:latin typeface="Times New Roman" pitchFamily="18" charset="0"/>
                  <a:cs typeface="Times New Roman" pitchFamily="18" charset="0"/>
                </a:rPr>
                <a:t>  is</a:t>
              </a:r>
              <a:endParaRPr lang="en-GB" sz="24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3500" name="Object 12"/>
            <p:cNvGraphicFramePr>
              <a:graphicFrameLocks noChangeAspect="1"/>
            </p:cNvGraphicFramePr>
            <p:nvPr/>
          </p:nvGraphicFramePr>
          <p:xfrm>
            <a:off x="3971925" y="2754313"/>
            <a:ext cx="447675" cy="817562"/>
          </p:xfrm>
          <a:graphic>
            <a:graphicData uri="http://schemas.openxmlformats.org/presentationml/2006/ole">
              <p:oleObj spid="_x0000_s63500" name="Equation" r:id="rId9" imgW="164880" imgH="317160" progId="Equation.3">
                <p:embed/>
              </p:oleObj>
            </a:graphicData>
          </a:graphic>
        </p:graphicFrame>
        <p:graphicFrame>
          <p:nvGraphicFramePr>
            <p:cNvPr id="63501" name="Object 13"/>
            <p:cNvGraphicFramePr>
              <a:graphicFrameLocks noChangeAspect="1"/>
            </p:cNvGraphicFramePr>
            <p:nvPr/>
          </p:nvGraphicFramePr>
          <p:xfrm>
            <a:off x="1709738" y="3328988"/>
            <a:ext cx="423862" cy="771525"/>
          </p:xfrm>
          <a:graphic>
            <a:graphicData uri="http://schemas.openxmlformats.org/presentationml/2006/ole">
              <p:oleObj spid="_x0000_s63501" name="Equation" r:id="rId10" imgW="164880" imgH="317160" progId="Equation.3">
                <p:embed/>
              </p:oleObj>
            </a:graphicData>
          </a:graphic>
        </p:graphicFrame>
      </p:grpSp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2332039" y="5380039"/>
          <a:ext cx="5154612" cy="944563"/>
        </p:xfrm>
        <a:graphic>
          <a:graphicData uri="http://schemas.openxmlformats.org/presentationml/2006/ole">
            <p:oleObj spid="_x0000_s63503" name="Equation" r:id="rId11" imgW="17650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1" y="1524000"/>
            <a:ext cx="4191000" cy="114300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buFontTx/>
              <a:buNone/>
              <a:tabLst>
                <a:tab pos="0" algn="l"/>
              </a:tabLst>
            </a:pPr>
            <a:r>
              <a:rPr lang="ms-MY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ms-MY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ms-MY" sz="2400" dirty="0">
                <a:latin typeface="Times New Roman" pitchFamily="18" charset="0"/>
                <a:cs typeface="Times New Roman" pitchFamily="18" charset="0"/>
              </a:rPr>
              <a:t> is a closed surface including region </a:t>
            </a:r>
            <a:r>
              <a:rPr lang="ms-MY" sz="2400" i="1" dirty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ms-MY" sz="2400" dirty="0">
                <a:latin typeface="Times New Roman" pitchFamily="18" charset="0"/>
                <a:cs typeface="Times New Roman" pitchFamily="18" charset="0"/>
              </a:rPr>
              <a:t>in vector </a:t>
            </a:r>
            <a:r>
              <a:rPr lang="ms-MY" sz="2400" dirty="0" smtClean="0">
                <a:latin typeface="Times New Roman" pitchFamily="18" charset="0"/>
                <a:cs typeface="Times New Roman" pitchFamily="18" charset="0"/>
              </a:rPr>
              <a:t>field</a:t>
            </a:r>
            <a:endParaRPr lang="ms-MY" sz="2400" dirty="0"/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782175" y="2900363"/>
          <a:ext cx="123825" cy="215900"/>
        </p:xfrm>
        <a:graphic>
          <a:graphicData uri="http://schemas.openxmlformats.org/presentationml/2006/ole">
            <p:oleObj spid="_x0000_s68610" name="Equation" r:id="rId4" imgW="114120" imgH="215640" progId="Equation.3">
              <p:embed/>
            </p:oleObj>
          </a:graphicData>
        </a:graphic>
      </p:graphicFrame>
      <p:graphicFrame>
        <p:nvGraphicFramePr>
          <p:cNvPr id="200709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667002" y="3352802"/>
          <a:ext cx="3938587" cy="903287"/>
        </p:xfrm>
        <a:graphic>
          <a:graphicData uri="http://schemas.openxmlformats.org/presentationml/2006/ole">
            <p:oleObj spid="_x0000_s68611" name="Equation" r:id="rId5" imgW="1384200" imgH="317160" progId="Equation.3">
              <p:embed/>
            </p:oleObj>
          </a:graphicData>
        </a:graphic>
      </p:graphicFrame>
      <p:graphicFrame>
        <p:nvGraphicFramePr>
          <p:cNvPr id="200710" name="Object 6"/>
          <p:cNvGraphicFramePr>
            <a:graphicFrameLocks noChangeAspect="1"/>
          </p:cNvGraphicFramePr>
          <p:nvPr/>
        </p:nvGraphicFramePr>
        <p:xfrm>
          <a:off x="3049589" y="1981200"/>
          <a:ext cx="379412" cy="725488"/>
        </p:xfrm>
        <a:graphic>
          <a:graphicData uri="http://schemas.openxmlformats.org/presentationml/2006/ole">
            <p:oleObj spid="_x0000_s68612" name="Equation" r:id="rId6" imgW="152280" imgH="317160" progId="Equation.3">
              <p:embed/>
            </p:oleObj>
          </a:graphicData>
        </a:graphic>
      </p:graphicFrame>
      <p:sp>
        <p:nvSpPr>
          <p:cNvPr id="200711" name="AutoShape 7"/>
          <p:cNvSpPr>
            <a:spLocks noChangeArrowheads="1"/>
          </p:cNvSpPr>
          <p:nvPr/>
        </p:nvSpPr>
        <p:spPr bwMode="auto">
          <a:xfrm>
            <a:off x="5410200" y="1524000"/>
            <a:ext cx="4375150" cy="1524000"/>
          </a:xfrm>
          <a:prstGeom prst="cloudCallout">
            <a:avLst>
              <a:gd name="adj1" fmla="val -45755"/>
              <a:gd name="adj2" fmla="val 6104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b="0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7803" y="2"/>
            <a:ext cx="72903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I.9 Theorems of Vector Integration: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Gauss’ Divergence Theorem</a:t>
            </a:r>
            <a:endParaRPr lang="en-US" sz="3600" dirty="0"/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5638800" y="1828802"/>
          <a:ext cx="3886201" cy="900775"/>
        </p:xfrm>
        <a:graphic>
          <a:graphicData uri="http://schemas.openxmlformats.org/presentationml/2006/ole">
            <p:oleObj spid="_x0000_s68614" name="Equation" r:id="rId7" imgW="1917360" imgH="4442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1" y="5181602"/>
            <a:ext cx="6128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relates volume integral with surface integral.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B033-02E6-45EA-8815-FD8F757CC3A6}" type="slidenum">
              <a:rPr lang="en-GB"/>
              <a:pPr/>
              <a:t>23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07803" y="2"/>
            <a:ext cx="72903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I.9 Theorems of Vector Integration: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Green’s Theorem</a:t>
            </a:r>
            <a:endParaRPr lang="en-US" sz="36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04615" y="1828800"/>
            <a:ext cx="9096773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If 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is a closed curve in counter-clockwise on plane-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and given two functions 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and 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s-MY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s-MY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s-MY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s-MY" sz="2400" dirty="0" smtClean="0"/>
              <a:t>	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is the area of </a:t>
            </a:r>
            <a:r>
              <a:rPr kumimoji="0" lang="ms-MY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ms-M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ms-MY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2417762" y="3271838"/>
          <a:ext cx="5354638" cy="1147762"/>
        </p:xfrm>
        <a:graphic>
          <a:graphicData uri="http://schemas.openxmlformats.org/presentationml/2006/ole">
            <p:oleObj spid="_x0000_s67590" name="Equation" r:id="rId4" imgW="2298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152401" y="4387850"/>
          <a:ext cx="3832225" cy="793750"/>
        </p:xfrm>
        <a:graphic>
          <a:graphicData uri="http://schemas.openxmlformats.org/presentationml/2006/ole">
            <p:oleObj spid="_x0000_s69637" name="Equation" r:id="rId4" imgW="1434960" imgH="31716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307803" y="2"/>
            <a:ext cx="72903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I.9 Theorems of Vector Integration: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Stokes’s Theorem</a:t>
            </a:r>
            <a:endParaRPr lang="en-US" sz="3600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" y="1311940"/>
            <a:ext cx="8839199" cy="271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400" b="0" dirty="0">
                <a:latin typeface="Arial" pitchFamily="34" charset="0"/>
              </a:rPr>
              <a:t>If     is a vector field on an open </a:t>
            </a:r>
            <a:endParaRPr lang="en-US" sz="2400" b="0" dirty="0" smtClean="0">
              <a:latin typeface="Arial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400" b="0" dirty="0" smtClean="0">
                <a:latin typeface="Arial" pitchFamily="34" charset="0"/>
              </a:rPr>
              <a:t>surface </a:t>
            </a:r>
            <a:r>
              <a:rPr lang="en-US" sz="2400" b="0" i="1" dirty="0">
                <a:latin typeface="Times New Roman" pitchFamily="18" charset="0"/>
              </a:rPr>
              <a:t>S</a:t>
            </a:r>
            <a:r>
              <a:rPr lang="en-US" sz="2400" b="0" dirty="0">
                <a:latin typeface="Arial" pitchFamily="34" charset="0"/>
              </a:rPr>
              <a:t> and </a:t>
            </a:r>
            <a:r>
              <a:rPr lang="en-US" sz="2400" b="0" dirty="0" smtClean="0">
                <a:latin typeface="Arial" pitchFamily="34" charset="0"/>
              </a:rPr>
              <a:t>boundary </a:t>
            </a:r>
            <a:r>
              <a:rPr lang="en-US" sz="2400" b="0" dirty="0">
                <a:latin typeface="Arial" pitchFamily="34" charset="0"/>
              </a:rPr>
              <a:t>of </a:t>
            </a:r>
            <a:endParaRPr lang="en-US" sz="2400" b="0" dirty="0" smtClean="0">
              <a:latin typeface="Arial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400" b="0" dirty="0" smtClean="0">
                <a:latin typeface="Arial" pitchFamily="34" charset="0"/>
              </a:rPr>
              <a:t>surface </a:t>
            </a:r>
            <a:r>
              <a:rPr lang="en-US" sz="2400" b="0" i="1" dirty="0">
                <a:latin typeface="Times New Roman" pitchFamily="18" charset="0"/>
              </a:rPr>
              <a:t>S</a:t>
            </a:r>
            <a:r>
              <a:rPr lang="en-US" sz="2400" b="0" dirty="0">
                <a:latin typeface="Arial" pitchFamily="34" charset="0"/>
              </a:rPr>
              <a:t> is a closed </a:t>
            </a:r>
            <a:endParaRPr lang="en-US" sz="2400" b="0" dirty="0" smtClean="0">
              <a:latin typeface="Arial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400" b="0" dirty="0" smtClean="0">
                <a:latin typeface="Arial" pitchFamily="34" charset="0"/>
              </a:rPr>
              <a:t>curve </a:t>
            </a:r>
            <a:r>
              <a:rPr lang="en-US" sz="2400" b="0" i="1" dirty="0">
                <a:latin typeface="Times New Roman" pitchFamily="18" charset="0"/>
              </a:rPr>
              <a:t>c</a:t>
            </a:r>
            <a:r>
              <a:rPr lang="en-US" sz="2400" b="0" dirty="0">
                <a:latin typeface="Arial" pitchFamily="34" charset="0"/>
              </a:rPr>
              <a:t>, therefore</a:t>
            </a:r>
            <a:endParaRPr lang="en-GB" sz="2400" b="0" dirty="0">
              <a:latin typeface="Arial" pitchFamily="34" charset="0"/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304800" y="1371600"/>
          <a:ext cx="387350" cy="685800"/>
        </p:xfrm>
        <a:graphic>
          <a:graphicData uri="http://schemas.openxmlformats.org/presentationml/2006/ole">
            <p:oleObj spid="_x0000_s69636" name="Equation" r:id="rId5" imgW="164880" imgH="317160" progId="Equation.3">
              <p:embed/>
            </p:oleObj>
          </a:graphicData>
        </a:graphic>
      </p:graphicFrame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581400" y="1371600"/>
            <a:ext cx="6324600" cy="3124200"/>
            <a:chOff x="3429000" y="1676400"/>
            <a:chExt cx="6324600" cy="3124200"/>
          </a:xfrm>
        </p:grpSpPr>
        <p:sp>
          <p:nvSpPr>
            <p:cNvPr id="17" name="AutoShape 7"/>
            <p:cNvSpPr>
              <a:spLocks noChangeArrowheads="1"/>
            </p:cNvSpPr>
            <p:nvPr/>
          </p:nvSpPr>
          <p:spPr bwMode="auto">
            <a:xfrm rot="21246299">
              <a:off x="3429000" y="1676400"/>
              <a:ext cx="6324600" cy="3124200"/>
            </a:xfrm>
            <a:prstGeom prst="cloudCallout">
              <a:avLst>
                <a:gd name="adj1" fmla="val -69555"/>
                <a:gd name="adj2" fmla="val 315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b="0">
                <a:latin typeface="Arial" pitchFamily="34" charset="0"/>
              </a:endParaRPr>
            </a:p>
          </p:txBody>
        </p:sp>
        <p:graphicFrame>
          <p:nvGraphicFramePr>
            <p:cNvPr id="182276" name="Object 4"/>
            <p:cNvGraphicFramePr>
              <a:graphicFrameLocks noChangeAspect="1"/>
            </p:cNvGraphicFramePr>
            <p:nvPr>
              <p:ph sz="quarter" idx="2"/>
            </p:nvPr>
          </p:nvGraphicFramePr>
          <p:xfrm>
            <a:off x="7491412" y="2570163"/>
            <a:ext cx="116946" cy="239712"/>
          </p:xfrm>
          <a:graphic>
            <a:graphicData uri="http://schemas.openxmlformats.org/presentationml/2006/ole">
              <p:oleObj spid="_x0000_s69634" name="Equation" r:id="rId6" imgW="114120" imgH="215640" progId="Equation.3">
                <p:embed/>
              </p:oleObj>
            </a:graphicData>
          </a:graphic>
        </p:graphicFrame>
        <p:pic>
          <p:nvPicPr>
            <p:cNvPr id="69639" name="Picture 7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582846">
              <a:off x="3775508" y="2298657"/>
              <a:ext cx="5254746" cy="2085975"/>
            </a:xfrm>
            <a:prstGeom prst="rect">
              <a:avLst/>
            </a:prstGeom>
            <a:noFill/>
          </p:spPr>
        </p:pic>
      </p:grp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" y="17049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79670" y="5862937"/>
            <a:ext cx="5666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relates surface integral with line integral.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133600"/>
            <a:ext cx="7842250" cy="2646878"/>
          </a:xfrm>
          <a:prstGeom prst="rect">
            <a:avLst/>
          </a:prstGeom>
          <a:ln>
            <a:noFill/>
          </a:ln>
          <a:scene3d>
            <a:camera prst="perspectiveContrastingRightFacing"/>
            <a:lightRig rig="threePt" dir="t"/>
          </a:scene3d>
        </p:spPr>
        <p:txBody>
          <a:bodyPr>
            <a:spAutoFit/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16600" b="1" dirty="0">
                <a:ln w="17780" cmpd="sng">
                  <a:solidFill>
                    <a:schemeClr val="bg2">
                      <a:lumMod val="50000"/>
                      <a:alpha val="86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30000">
                      <a:schemeClr val="bg2">
                        <a:lumMod val="10000"/>
                      </a:schemeClr>
                    </a:gs>
                    <a:gs pos="30000">
                      <a:srgbClr val="66008F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2060"/>
                  </a:outerShdw>
                </a:effectLst>
                <a:latin typeface="Forte" pitchFamily="66" charset="0"/>
                <a:cs typeface="Arial" pitchFamily="34" charset="0"/>
              </a:rPr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5100" y="0"/>
            <a:ext cx="9575800" cy="5969000"/>
            <a:chOff x="165100" y="0"/>
            <a:chExt cx="9575800" cy="5969000"/>
          </a:xfrm>
        </p:grpSpPr>
        <p:sp>
          <p:nvSpPr>
            <p:cNvPr id="4" name="TextBox 3"/>
            <p:cNvSpPr txBox="1"/>
            <p:nvPr/>
          </p:nvSpPr>
          <p:spPr>
            <a:xfrm>
              <a:off x="165100" y="0"/>
              <a:ext cx="9575800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I.1 Vectors’ Recap</a:t>
              </a:r>
            </a:p>
            <a:p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A Physical quantity having magnitude as well as direction is referred as Vector quantity and is represented by vector notations and follows rules of vector algebra.   </a:t>
              </a:r>
            </a:p>
            <a:p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There are three slightly different types of vectors:</a:t>
              </a: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– Free vectors: Only magnitude &amp; direction are important. We can translate at will.</a:t>
              </a: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– Sliding vectors: Line of action is important (e.g. forces for moments) Vector can slide with 1 degree of freedom.</a:t>
              </a: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– Bound or position vectors: “Tails” all originate at origin O.</a:t>
              </a:r>
            </a:p>
            <a:p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51000" y="3733800"/>
              <a:ext cx="6865408" cy="223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0" y="0"/>
            <a:ext cx="9658350" cy="6648450"/>
            <a:chOff x="0" y="0"/>
            <a:chExt cx="9658350" cy="6648450"/>
          </a:xfrm>
        </p:grpSpPr>
        <p:sp>
          <p:nvSpPr>
            <p:cNvPr id="4" name="Rectangle 3"/>
            <p:cNvSpPr/>
            <p:nvPr/>
          </p:nvSpPr>
          <p:spPr>
            <a:xfrm>
              <a:off x="165100" y="304802"/>
              <a:ext cx="9493250" cy="618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I.1 Vectors’ Recap</a:t>
              </a:r>
            </a:p>
            <a:p>
              <a:endParaRPr lang="en-US" dirty="0" smtClean="0"/>
            </a:p>
            <a:p>
              <a:r>
                <a:rPr lang="en-US" dirty="0" smtClean="0"/>
                <a:t>•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 a Cartesian coordinate frame</a:t>
              </a: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[a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,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,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] = [x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− x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, y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− y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, z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− z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Define            as unit vectors in the x, y, z directions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= [1, 0, 0]    = [0, 1, 0]    = [0, 0, 1]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Then a =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+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+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Two free vectors are said to be equal if and only if their lengths and directions are the same.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Using coordinates, two n-dimensional vectors are equal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if and only if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,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,    . . .   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This does for position vectors.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But for sliding vectors we must add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the line of action must be the same.</a:t>
              </a:r>
            </a:p>
            <a:p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Provided we use an orthogonal coordinate system, the magnitude of a 3-vector is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              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               and of an n-vector 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To find the unit vector in the direction of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simply divide the vector by its magnitude </a:t>
              </a:r>
            </a:p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00200" y="2209800"/>
              <a:ext cx="110386" cy="365124"/>
            </a:xfrm>
            <a:prstGeom prst="rect">
              <a:avLst/>
            </a:prstGeom>
            <a:noFill/>
          </p:spPr>
        </p:pic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55700" y="1957388"/>
              <a:ext cx="495300" cy="328613"/>
            </a:xfrm>
            <a:prstGeom prst="rect">
              <a:avLst/>
            </a:prstGeom>
            <a:noFill/>
          </p:spPr>
        </p:pic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3087" name="Picture 1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4662" y="2181226"/>
              <a:ext cx="103188" cy="409575"/>
            </a:xfrm>
            <a:prstGeom prst="rect">
              <a:avLst/>
            </a:prstGeom>
            <a:noFill/>
          </p:spPr>
        </p:pic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3089" name="Picture 1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7000" y="2298033"/>
              <a:ext cx="165100" cy="368967"/>
            </a:xfrm>
            <a:prstGeom prst="rect">
              <a:avLst/>
            </a:prstGeom>
            <a:noFill/>
          </p:spPr>
        </p:pic>
        <p:pic>
          <p:nvPicPr>
            <p:cNvPr id="23" name="Picture 1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5400" y="2514601"/>
              <a:ext cx="103188" cy="409575"/>
            </a:xfrm>
            <a:prstGeom prst="rect">
              <a:avLst/>
            </a:prstGeom>
            <a:noFill/>
          </p:spPr>
        </p:pic>
        <p:pic>
          <p:nvPicPr>
            <p:cNvPr id="24" name="Picture 1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94614" y="2530476"/>
              <a:ext cx="110386" cy="365124"/>
            </a:xfrm>
            <a:prstGeom prst="rect">
              <a:avLst/>
            </a:prstGeom>
            <a:noFill/>
          </p:spPr>
        </p:pic>
        <p:pic>
          <p:nvPicPr>
            <p:cNvPr id="25" name="Picture 1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2526634"/>
              <a:ext cx="165100" cy="368967"/>
            </a:xfrm>
            <a:prstGeom prst="rect">
              <a:avLst/>
            </a:prstGeom>
            <a:noFill/>
          </p:spPr>
        </p:pic>
        <p:pic>
          <p:nvPicPr>
            <p:cNvPr id="3091" name="Picture 1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016750" y="685800"/>
              <a:ext cx="2431624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3096" name="Picture 24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0400" y="6096000"/>
              <a:ext cx="784225" cy="552450"/>
            </a:xfrm>
            <a:prstGeom prst="rect">
              <a:avLst/>
            </a:prstGeom>
            <a:noFill/>
          </p:spPr>
        </p:pic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0" y="100965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3099" name="Picture 27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2750" y="5029201"/>
              <a:ext cx="2703513" cy="600075"/>
            </a:xfrm>
            <a:prstGeom prst="rect">
              <a:avLst/>
            </a:prstGeom>
            <a:noFill/>
          </p:spPr>
        </p:pic>
        <p:sp>
          <p:nvSpPr>
            <p:cNvPr id="3101" name="Rectangle 29"/>
            <p:cNvSpPr>
              <a:spLocks noChangeArrowheads="1"/>
            </p:cNvSpPr>
            <p:nvPr/>
          </p:nvSpPr>
          <p:spPr bwMode="auto">
            <a:xfrm>
              <a:off x="0" y="1057275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3102" name="Picture 30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61050" y="5029201"/>
              <a:ext cx="1919288" cy="847725"/>
            </a:xfrm>
            <a:prstGeom prst="rect">
              <a:avLst/>
            </a:prstGeom>
            <a:noFill/>
          </p:spPr>
        </p:pic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0" y="1304925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864725" cy="6324600"/>
            <a:chOff x="0" y="0"/>
            <a:chExt cx="9864725" cy="6324600"/>
          </a:xfrm>
        </p:grpSpPr>
        <p:sp>
          <p:nvSpPr>
            <p:cNvPr id="4" name="Rectangle 3"/>
            <p:cNvSpPr/>
            <p:nvPr/>
          </p:nvSpPr>
          <p:spPr>
            <a:xfrm>
              <a:off x="0" y="1"/>
              <a:ext cx="6604000" cy="5909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                    I.1 Vectors’ Recap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Vectors are added/subtracted by adding/subtracting corresponding components (like matrices)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i.e.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a + b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[a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Addition follows the parallelogram construction.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Subtraction is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+ ( − b).</a:t>
              </a:r>
            </a:p>
            <a:p>
              <a:pPr algn="just"/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The following results follow immediately from the above definition of vector addition (incl. subtraction).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. a + b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 + 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(it commutes)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(a + b) + c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+ (b + c)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+ b + c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(it associates)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+ 0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 + a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where the zero vector is 0 = [0, 0, 0].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+ (-a)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 algn="just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Multiplication of a vector by a scalar is </a:t>
              </a:r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NOT the scalar product </a:t>
              </a:r>
            </a:p>
            <a:p>
              <a:pPr algn="just"/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•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Just as for matrices, multiplication of a vector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by a scalar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is defined as multiplication of each component by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so that</a:t>
              </a:r>
            </a:p>
            <a:p>
              <a:pPr algn="just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[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].</a:t>
              </a:r>
            </a:p>
            <a:p>
              <a:pPr algn="just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It follows that: </a:t>
              </a:r>
            </a:p>
            <a:p>
              <a:pPr algn="just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9699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1650" y="914400"/>
              <a:ext cx="2958042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70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21450" y="2743200"/>
              <a:ext cx="3343275" cy="185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9701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33550" y="5486401"/>
              <a:ext cx="4478338" cy="371475"/>
            </a:xfrm>
            <a:prstGeom prst="rect">
              <a:avLst/>
            </a:prstGeom>
            <a:noFill/>
          </p:spPr>
        </p:pic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0" y="828675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5955268"/>
              <a:ext cx="7995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The direction of the vector will reverse if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is negative, but otherwise is unaffected.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0"/>
            <a:ext cx="9906000" cy="6832640"/>
            <a:chOff x="0" y="0"/>
            <a:chExt cx="9906000" cy="683264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906000" cy="6832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I.1 Vectors’ Recap</a:t>
              </a:r>
            </a:p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Scalar product or dot product</a:t>
              </a:r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/>
                <a:t>•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scalar product of two vectors results in a scalar quantity: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· b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Note that 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These properties of the scalar product follow immediately:</a:t>
              </a:r>
            </a:p>
            <a:p>
              <a:pPr marL="342900" indent="-342900">
                <a:buAutoNum type="arabicPeriod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· 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 · 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(it commutes)</a:t>
              </a:r>
            </a:p>
            <a:p>
              <a:pPr marL="342900" indent="-342900">
                <a:buAutoNum type="arabicPeriod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a· (b + c)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· b + a · c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(it distributes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w.r.t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 vector addition)</a:t>
              </a:r>
            </a:p>
            <a:p>
              <a:pPr marL="342900" indent="-342900">
                <a:buAutoNum type="arabicPeriod" startAt="3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λa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) · b = λ(a · 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· (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λb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(scalar multiple of a scalar product of two vectors)</a:t>
              </a:r>
            </a:p>
            <a:p>
              <a:pPr marL="342900" indent="-342900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Consider the square magnitude of the vector (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− 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).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The cosine rule says length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 |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− 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− 2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cos 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θ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•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Hence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· b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θ,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independent of the coordinate system.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Conversely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· 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>
                <a:buFont typeface="Arial" pitchFamily="34" charset="0"/>
                <a:buChar char="•"/>
              </a:pP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bcos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θ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is the component of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the direction of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>
                <a:buFont typeface="Arial" pitchFamily="34" charset="0"/>
                <a:buChar char="•"/>
              </a:pP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acos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θ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is the component of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 the direction of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87298" y="3733800"/>
              <a:ext cx="7515352" cy="304800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/>
            <a:srcRect l="1509" r="1256"/>
            <a:stretch>
              <a:fillRect/>
            </a:stretch>
          </p:blipFill>
          <p:spPr bwMode="auto">
            <a:xfrm>
              <a:off x="6934200" y="1271240"/>
              <a:ext cx="2576739" cy="1624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38251" y="1514476"/>
              <a:ext cx="3415506" cy="3143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47651" y="3"/>
            <a:ext cx="9328151" cy="6629399"/>
            <a:chOff x="247650" y="1"/>
            <a:chExt cx="9328151" cy="6629399"/>
          </a:xfrm>
        </p:grpSpPr>
        <p:sp>
          <p:nvSpPr>
            <p:cNvPr id="4" name="Rectangle 3"/>
            <p:cNvSpPr/>
            <p:nvPr/>
          </p:nvSpPr>
          <p:spPr>
            <a:xfrm>
              <a:off x="330202" y="1"/>
              <a:ext cx="9245599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 smtClean="0">
                  <a:latin typeface="Times New Roman" pitchFamily="18" charset="0"/>
                  <a:cs typeface="Times New Roman" pitchFamily="18" charset="0"/>
                </a:rPr>
                <a:t>I.1 Vectors’ Recap</a:t>
              </a:r>
            </a:p>
            <a:p>
              <a:pPr>
                <a:buFont typeface="Arial" pitchFamily="34" charset="0"/>
                <a:buChar char="•"/>
              </a:pP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Projection is very useful when the second vector is a unit vector.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	is the size of the component of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the direction of 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To get the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vector component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the direction of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a: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So           is the vector component of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the direction of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In the particular case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· b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0, the angle between the two vectors is a right angle.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The vectors are said to be orthogonal — neither has a component in the direction of the other.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In 3D, an orthogonal coordinate system is characterized by                                       and </a:t>
              </a:r>
            </a:p>
            <a:p>
              <a:endParaRPr lang="en-US" sz="4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47650" y="3429001"/>
              <a:ext cx="5365750" cy="27392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Direction cosines</a:t>
              </a:r>
            </a:p>
            <a:p>
              <a:r>
                <a:rPr lang="en-US" dirty="0" smtClean="0"/>
                <a:t>•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quantities  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are the cosines of the angles which the vector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makes with the coordinate vectors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They are the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direction cosines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 the vector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 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• Since                etc, it follows immediately that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3793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3750" y="3810000"/>
              <a:ext cx="2724150" cy="609600"/>
            </a:xfrm>
            <a:prstGeom prst="rect">
              <a:avLst/>
            </a:prstGeom>
            <a:noFill/>
          </p:spPr>
        </p:pic>
        <p:pic>
          <p:nvPicPr>
            <p:cNvPr id="33796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8456" y="4724401"/>
              <a:ext cx="464344" cy="295275"/>
            </a:xfrm>
            <a:prstGeom prst="rect">
              <a:avLst/>
            </a:prstGeom>
            <a:noFill/>
          </p:spPr>
        </p:pic>
        <p:pic>
          <p:nvPicPr>
            <p:cNvPr id="33799" name="Picture 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600" y="5257800"/>
              <a:ext cx="887413" cy="304556"/>
            </a:xfrm>
            <a:prstGeom prst="rect">
              <a:avLst/>
            </a:prstGeom>
            <a:noFill/>
          </p:spPr>
        </p:pic>
        <p:pic>
          <p:nvPicPr>
            <p:cNvPr id="33801" name="Picture 9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20800" y="5715001"/>
              <a:ext cx="2166938" cy="333375"/>
            </a:xfrm>
            <a:prstGeom prst="rect">
              <a:avLst/>
            </a:prstGeom>
            <a:noFill/>
          </p:spPr>
        </p:pic>
        <p:pic>
          <p:nvPicPr>
            <p:cNvPr id="33804" name="Picture 1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0401" y="6019800"/>
              <a:ext cx="3952081" cy="552450"/>
            </a:xfrm>
            <a:prstGeom prst="rect">
              <a:avLst/>
            </a:prstGeom>
            <a:noFill/>
          </p:spPr>
        </p:pic>
        <p:pic>
          <p:nvPicPr>
            <p:cNvPr id="33807" name="Picture 15"/>
            <p:cNvPicPr>
              <a:picLocks noChangeAspect="1" noChangeArrowheads="1"/>
            </p:cNvPicPr>
            <p:nvPr/>
          </p:nvPicPr>
          <p:blipFill>
            <a:blip r:embed="rId8"/>
            <a:srcRect l="4424" t="2223" r="2681"/>
            <a:stretch>
              <a:fillRect/>
            </a:stretch>
          </p:blipFill>
          <p:spPr bwMode="auto">
            <a:xfrm>
              <a:off x="5943600" y="3278170"/>
              <a:ext cx="3467100" cy="3351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22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65044" y="2590800"/>
              <a:ext cx="2012156" cy="333375"/>
            </a:xfrm>
            <a:prstGeom prst="rect">
              <a:avLst/>
            </a:prstGeom>
            <a:noFill/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3606" y="1171575"/>
              <a:ext cx="381794" cy="352425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19800" y="1143000"/>
              <a:ext cx="103188" cy="409575"/>
            </a:xfrm>
            <a:prstGeom prst="rect">
              <a:avLst/>
            </a:prstGeom>
            <a:noFill/>
          </p:spPr>
        </p:pic>
        <p:pic>
          <p:nvPicPr>
            <p:cNvPr id="22" name="Picture 1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1371600"/>
              <a:ext cx="2135981" cy="552450"/>
            </a:xfrm>
            <a:prstGeom prst="rect">
              <a:avLst/>
            </a:prstGeom>
            <a:noFill/>
          </p:spPr>
        </p:pic>
        <p:pic>
          <p:nvPicPr>
            <p:cNvPr id="23" name="Picture 14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04069" y="1781176"/>
              <a:ext cx="567531" cy="276225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64212" y="1724025"/>
              <a:ext cx="103188" cy="409575"/>
            </a:xfrm>
            <a:prstGeom prst="rect">
              <a:avLst/>
            </a:prstGeom>
            <a:noFill/>
          </p:spPr>
        </p:pic>
        <p:pic>
          <p:nvPicPr>
            <p:cNvPr id="25" name="Picture 19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7851" y="2895600"/>
              <a:ext cx="2012156" cy="3333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76200"/>
            <a:ext cx="8915400" cy="1371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I.1 Vectors’ Recap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Cross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Product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550" y="1447800"/>
            <a:ext cx="701675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Cross product between vector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gives a vector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unit vector perpendicular to both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Follow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right-hand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rule.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parallel if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length of the cross product equals the area of the parallelogram determined by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determinant with two equal rows has value zero, so </a:t>
            </a:r>
          </a:p>
          <a:p>
            <a:pPr>
              <a:lnSpc>
                <a:spcPct val="90000"/>
              </a:lnSpc>
              <a:buNone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		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 is also easily verified that (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 ·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 ·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0 so that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orthogonal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to both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• 	The vector product does not commute,	It anti-commutes: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−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• 	The vector product does not associate: </a:t>
            </a:r>
          </a:p>
          <a:p>
            <a:pPr>
              <a:lnSpc>
                <a:spcPct val="90000"/>
              </a:lnSpc>
              <a:buNone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(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 ×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Note the cyclic order in </a:t>
            </a:r>
          </a:p>
          <a:p>
            <a:pPr>
              <a:lnSpc>
                <a:spcPct val="90000"/>
              </a:lnSpc>
              <a:buNone/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889250" y="2615615"/>
          <a:ext cx="1238250" cy="372181"/>
        </p:xfrm>
        <a:graphic>
          <a:graphicData uri="http://schemas.openxmlformats.org/presentationml/2006/ole">
            <p:oleObj spid="_x0000_s1027" name="Equation" r:id="rId3" imgW="545760" imgH="177480" progId="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283200" y="649290"/>
            <a:ext cx="4622800" cy="2860377"/>
            <a:chOff x="5283200" y="649288"/>
            <a:chExt cx="4622800" cy="2860377"/>
          </a:xfrm>
        </p:grpSpPr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5283200" y="1676400"/>
              <a:ext cx="4622800" cy="1066800"/>
            </a:xfrm>
            <a:prstGeom prst="parallelogram">
              <a:avLst>
                <a:gd name="adj" fmla="val 1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V="1">
              <a:off x="7016750" y="1828800"/>
              <a:ext cx="14859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7016750" y="2286000"/>
              <a:ext cx="14859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8502650" y="2133600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v</a:t>
              </a: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8502650" y="1600200"/>
              <a:ext cx="3433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u</a:t>
              </a:r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V="1">
              <a:off x="7035668" y="890588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7035668" y="22860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7082102" y="649288"/>
              <a:ext cx="75693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v x u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7181850" y="3048000"/>
              <a:ext cx="8098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u x v</a:t>
              </a:r>
              <a:r>
                <a:rPr lang="en-US"/>
                <a:t> </a:t>
              </a: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3150" y="1676400"/>
            <a:ext cx="2806700" cy="40051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2751" y="1981200"/>
            <a:ext cx="180579" cy="381000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2001" y="5991228"/>
            <a:ext cx="3033713" cy="333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I.1 Vectors’ Recap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Operation </a:t>
            </a:r>
            <a:r>
              <a:rPr lang="en-US" dirty="0"/>
              <a:t>Calculation</a:t>
            </a:r>
          </a:p>
        </p:txBody>
      </p:sp>
      <p:pic>
        <p:nvPicPr>
          <p:cNvPr id="24580" name="Picture 4" descr="vectororth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60400" y="1828803"/>
            <a:ext cx="8585200" cy="4760913"/>
          </a:xfr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1286</TotalTime>
  <Words>1719</Words>
  <Application>Microsoft Office PowerPoint</Application>
  <PresentationFormat>A4 Paper (210x297 mm)</PresentationFormat>
  <Paragraphs>260</Paragraphs>
  <Slides>25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1_Solstice</vt:lpstr>
      <vt:lpstr>Office Theme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I.1 Vectors’ Recap Cross Product</vt:lpstr>
      <vt:lpstr>I.1 Vectors’ Recap  Operation Calculation</vt:lpstr>
      <vt:lpstr>Slide 10</vt:lpstr>
      <vt:lpstr>Slide 11</vt:lpstr>
      <vt:lpstr>Slide 12</vt:lpstr>
      <vt:lpstr>Slide 13</vt:lpstr>
      <vt:lpstr>Slide 14</vt:lpstr>
      <vt:lpstr>I.6 Directional and Normal Derivative </vt:lpstr>
      <vt:lpstr>Slide 16</vt:lpstr>
      <vt:lpstr>Slide 17</vt:lpstr>
      <vt:lpstr>Slide 18</vt:lpstr>
      <vt:lpstr>Physical interpretation of Curl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Nupur Saxena Patel</cp:lastModifiedBy>
  <cp:revision>111</cp:revision>
  <dcterms:created xsi:type="dcterms:W3CDTF">2006-08-16T00:00:00Z</dcterms:created>
  <dcterms:modified xsi:type="dcterms:W3CDTF">2017-07-21T05:41:26Z</dcterms:modified>
</cp:coreProperties>
</file>