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3691F-123D-4EAD-A6AB-F7779C6172F0}"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3691F-123D-4EAD-A6AB-F7779C6172F0}"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3691F-123D-4EAD-A6AB-F7779C6172F0}"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3691F-123D-4EAD-A6AB-F7779C6172F0}"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3691F-123D-4EAD-A6AB-F7779C6172F0}"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3691F-123D-4EAD-A6AB-F7779C6172F0}"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3691F-123D-4EAD-A6AB-F7779C6172F0}" type="datetimeFigureOut">
              <a:rPr lang="en-US" smtClean="0"/>
              <a:pPr/>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3691F-123D-4EAD-A6AB-F7779C6172F0}" type="datetimeFigureOut">
              <a:rPr lang="en-US" smtClean="0"/>
              <a:pPr/>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3691F-123D-4EAD-A6AB-F7779C6172F0}" type="datetimeFigureOut">
              <a:rPr lang="en-US" smtClean="0"/>
              <a:pPr/>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3691F-123D-4EAD-A6AB-F7779C6172F0}"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3691F-123D-4EAD-A6AB-F7779C6172F0}"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3C347-7350-49E8-AAE8-8F379ABC9E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3691F-123D-4EAD-A6AB-F7779C6172F0}" type="datetimeFigureOut">
              <a:rPr lang="en-US" smtClean="0"/>
              <a:pPr/>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3C347-7350-49E8-AAE8-8F379ABC9E3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2.ids.ac.uk/impact/files/practice_notes/PN1_FB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7772400" cy="1470025"/>
          </a:xfrm>
        </p:spPr>
        <p:txBody>
          <a:bodyPr>
            <a:noAutofit/>
          </a:bodyPr>
          <a:lstStyle/>
          <a:p>
            <a:r>
              <a:rPr lang="en-US" sz="3200" b="1" dirty="0" smtClean="0">
                <a:latin typeface="Times New Roman" pitchFamily="18" charset="0"/>
                <a:cs typeface="Times New Roman" pitchFamily="18" charset="0"/>
              </a:rPr>
              <a:t>UN Millennium Development Goals and Women Empowerment: Is it really Measured?</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5715000" y="4800600"/>
            <a:ext cx="3124200" cy="1752600"/>
          </a:xfrm>
        </p:spPr>
        <p:txBody>
          <a:bodyPr>
            <a:normAutofit lnSpcReduction="10000"/>
          </a:bodyPr>
          <a:lstStyle/>
          <a:p>
            <a:pPr algn="l"/>
            <a:r>
              <a:rPr lang="en-US" sz="1900" dirty="0" smtClean="0">
                <a:solidFill>
                  <a:schemeClr val="tx1"/>
                </a:solidFill>
                <a:latin typeface="Times New Roman" pitchFamily="18" charset="0"/>
                <a:cs typeface="Times New Roman" pitchFamily="18" charset="0"/>
              </a:rPr>
              <a:t>Dr. Shaveta Kohli </a:t>
            </a:r>
          </a:p>
          <a:p>
            <a:pPr algn="l"/>
            <a:r>
              <a:rPr lang="en-US" sz="1900" dirty="0" smtClean="0">
                <a:solidFill>
                  <a:schemeClr val="tx1"/>
                </a:solidFill>
                <a:latin typeface="Times New Roman" pitchFamily="18" charset="0"/>
                <a:cs typeface="Times New Roman" pitchFamily="18" charset="0"/>
              </a:rPr>
              <a:t>Assistant Professor</a:t>
            </a:r>
          </a:p>
          <a:p>
            <a:pPr algn="l"/>
            <a:r>
              <a:rPr lang="en-US" sz="1900" dirty="0" smtClean="0">
                <a:solidFill>
                  <a:schemeClr val="tx1"/>
                </a:solidFill>
                <a:latin typeface="Times New Roman" pitchFamily="18" charset="0"/>
                <a:cs typeface="Times New Roman" pitchFamily="18" charset="0"/>
              </a:rPr>
              <a:t>Department of  Economics</a:t>
            </a:r>
          </a:p>
          <a:p>
            <a:pPr algn="l"/>
            <a:r>
              <a:rPr lang="en-US" sz="1900" dirty="0" smtClean="0">
                <a:solidFill>
                  <a:schemeClr val="tx1"/>
                </a:solidFill>
                <a:latin typeface="Times New Roman" pitchFamily="18" charset="0"/>
                <a:cs typeface="Times New Roman" pitchFamily="18" charset="0"/>
              </a:rPr>
              <a:t>Central University of Jammu</a:t>
            </a:r>
          </a:p>
          <a:p>
            <a:pPr algn="l"/>
            <a:r>
              <a:rPr lang="en-US" sz="1900" dirty="0" smtClean="0">
                <a:solidFill>
                  <a:schemeClr val="tx1"/>
                </a:solidFill>
                <a:latin typeface="Times New Roman" pitchFamily="18" charset="0"/>
                <a:cs typeface="Times New Roman" pitchFamily="18" charset="0"/>
              </a:rPr>
              <a:t>Jammu, Samba- 181143</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are indicators?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   </a:t>
            </a:r>
          </a:p>
          <a:p>
            <a:pPr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Indicators </a:t>
            </a:r>
            <a:r>
              <a:rPr lang="en-US" sz="2800" dirty="0">
                <a:latin typeface="Times New Roman" pitchFamily="18" charset="0"/>
                <a:cs typeface="Times New Roman" pitchFamily="18" charset="0"/>
              </a:rPr>
              <a:t>are criteria or measures against which changes can be </a:t>
            </a:r>
            <a:r>
              <a:rPr lang="en-US" sz="2800" dirty="0" smtClean="0">
                <a:latin typeface="Times New Roman" pitchFamily="18" charset="0"/>
                <a:cs typeface="Times New Roman" pitchFamily="18" charset="0"/>
              </a:rPr>
              <a:t>assessed. They </a:t>
            </a:r>
            <a:r>
              <a:rPr lang="en-US" sz="2800" dirty="0">
                <a:latin typeface="Times New Roman" pitchFamily="18" charset="0"/>
                <a:cs typeface="Times New Roman" pitchFamily="18" charset="0"/>
              </a:rPr>
              <a:t>may be pointers, facts, numbers, opinions or perceptions- used to signify changes in specific conditions or progress towards particular objectives. A ‘gender‐responsive’, ‘gender‐sensitive’, or ‘gender’ indicator measures changes relating to gender equality over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Why </a:t>
            </a:r>
            <a:r>
              <a:rPr lang="en-US" b="1" dirty="0">
                <a:latin typeface="Times New Roman" pitchFamily="18" charset="0"/>
                <a:cs typeface="Times New Roman" pitchFamily="18" charset="0"/>
              </a:rPr>
              <a:t>gender equality and indicators are required?</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000" u="sng" dirty="0">
                <a:latin typeface="Times New Roman" pitchFamily="18" charset="0"/>
                <a:cs typeface="Times New Roman" pitchFamily="18" charset="0"/>
              </a:rPr>
              <a:t>What is measured with the help of certain indicators is more likely to be </a:t>
            </a:r>
            <a:r>
              <a:rPr lang="en-US" sz="2000" u="sng" dirty="0" err="1">
                <a:latin typeface="Times New Roman" pitchFamily="18" charset="0"/>
                <a:cs typeface="Times New Roman" pitchFamily="18" charset="0"/>
              </a:rPr>
              <a:t>prioritised</a:t>
            </a:r>
            <a:r>
              <a:rPr lang="en-US" sz="2000" u="sng" dirty="0">
                <a:latin typeface="Times New Roman" pitchFamily="18" charset="0"/>
                <a:cs typeface="Times New Roman" pitchFamily="18" charset="0"/>
              </a:rPr>
              <a:t>. </a:t>
            </a:r>
            <a:r>
              <a:rPr lang="en-US" sz="2000" dirty="0">
                <a:latin typeface="Times New Roman" pitchFamily="18" charset="0"/>
                <a:cs typeface="Times New Roman" pitchFamily="18" charset="0"/>
              </a:rPr>
              <a:t>Evidence gathered against indicators can also help to make the case that gender equality issues should be taken seriously and must be agenda for development</a:t>
            </a:r>
            <a:r>
              <a:rPr lang="en-US" sz="2000" dirty="0" smtClean="0">
                <a:latin typeface="Times New Roman" pitchFamily="18" charset="0"/>
                <a:cs typeface="Times New Roman" pitchFamily="18" charset="0"/>
              </a:rPr>
              <a:t>.</a:t>
            </a:r>
          </a:p>
          <a:p>
            <a:pPr algn="just">
              <a:buFont typeface="Wingdings" pitchFamily="2" charset="2"/>
              <a:buChar char="Ø"/>
            </a:pPr>
            <a:r>
              <a:rPr lang="en-US" sz="2000" u="sng" dirty="0">
                <a:latin typeface="Times New Roman" pitchFamily="18" charset="0"/>
                <a:cs typeface="Times New Roman" pitchFamily="18" charset="0"/>
              </a:rPr>
              <a:t>Gender equality indicators improve planning and programming.</a:t>
            </a:r>
            <a:r>
              <a:rPr lang="en-US" sz="2000" dirty="0">
                <a:latin typeface="Times New Roman" pitchFamily="18" charset="0"/>
                <a:cs typeface="Times New Roman" pitchFamily="18" charset="0"/>
              </a:rPr>
              <a:t> They can be used to evaluate the outcomes of gender‐specific and mainstream interventions and policies and help reveal barriers to achieving success</a:t>
            </a:r>
            <a:r>
              <a:rPr lang="en-US" sz="2000" dirty="0" smtClean="0">
                <a:latin typeface="Times New Roman" pitchFamily="18" charset="0"/>
                <a:cs typeface="Times New Roman" pitchFamily="18" charset="0"/>
              </a:rPr>
              <a:t>.</a:t>
            </a:r>
          </a:p>
          <a:p>
            <a:pPr algn="just">
              <a:buFont typeface="Wingdings" pitchFamily="2" charset="2"/>
              <a:buChar char="Ø"/>
            </a:pPr>
            <a:r>
              <a:rPr lang="en-US" sz="2000" u="sng" dirty="0">
                <a:latin typeface="Times New Roman" pitchFamily="18" charset="0"/>
                <a:cs typeface="Times New Roman" pitchFamily="18" charset="0"/>
              </a:rPr>
              <a:t>Gender equality indicators can be used to hold institutions accountable for their commitments</a:t>
            </a:r>
            <a:r>
              <a:rPr lang="en-US" sz="2000" u="sng"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Indicators can be used to hold political leaders and implementation agencies accountable for their actions, or lack of action. </a:t>
            </a:r>
            <a:endParaRPr lang="en-US" sz="2000" dirty="0" smtClean="0">
              <a:latin typeface="Times New Roman" pitchFamily="18" charset="0"/>
              <a:cs typeface="Times New Roman" pitchFamily="18" charset="0"/>
            </a:endParaRPr>
          </a:p>
          <a:p>
            <a:pPr algn="just">
              <a:buFont typeface="Wingdings" pitchFamily="2" charset="2"/>
              <a:buChar char="Ø"/>
            </a:pPr>
            <a:r>
              <a:rPr lang="en-US" sz="2000" u="sng" dirty="0">
                <a:latin typeface="Times New Roman" pitchFamily="18" charset="0"/>
                <a:cs typeface="Times New Roman" pitchFamily="18" charset="0"/>
              </a:rPr>
              <a:t>Gender equality indicators can help to stimulate change through the data collection processes.</a:t>
            </a:r>
            <a:endParaRPr lang="en-US" sz="2000" u="sng" dirty="0" smtClean="0">
              <a:latin typeface="Times New Roman" pitchFamily="18" charset="0"/>
              <a:cs typeface="Times New Roman" pitchFamily="18" charset="0"/>
            </a:endParaRPr>
          </a:p>
          <a:p>
            <a:pPr algn="just">
              <a:buFont typeface="Wingdings" pitchFamily="2" charset="2"/>
              <a:buChar char="Ø"/>
            </a:pPr>
            <a:endParaRPr lang="en-US" sz="2000" dirty="0" smtClean="0">
              <a:latin typeface="Times New Roman" pitchFamily="18" charset="0"/>
              <a:cs typeface="Times New Roman" pitchFamily="18" charset="0"/>
            </a:endParaRPr>
          </a:p>
          <a:p>
            <a:pPr algn="just">
              <a:buFont typeface="Wingdings" pitchFamily="2" charset="2"/>
              <a:buChar char="Ø"/>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Key Challenges </a:t>
            </a:r>
            <a:r>
              <a:rPr lang="en-US" b="1" dirty="0">
                <a:latin typeface="Times New Roman" pitchFamily="18" charset="0"/>
                <a:cs typeface="Times New Roman" pitchFamily="18" charset="0"/>
              </a:rPr>
              <a:t>in </a:t>
            </a:r>
            <a:r>
              <a:rPr lang="en-US" b="1" dirty="0" smtClean="0">
                <a:latin typeface="Times New Roman" pitchFamily="18" charset="0"/>
                <a:cs typeface="Times New Roman" pitchFamily="18" charset="0"/>
              </a:rPr>
              <a:t>Deciding What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Measure</a:t>
            </a:r>
            <a:r>
              <a:rPr lang="en-US" b="1" dirty="0">
                <a:latin typeface="Times New Roman" pitchFamily="18" charset="0"/>
                <a:cs typeface="Times New Roman" pitchFamily="18" charset="0"/>
              </a:rPr>
              <a:t>?</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lgn="just">
              <a:buFont typeface="Wingdings" pitchFamily="2" charset="2"/>
              <a:buChar char="Ø"/>
            </a:pPr>
            <a:r>
              <a:rPr lang="en-US" sz="3000" dirty="0">
                <a:latin typeface="Times New Roman" pitchFamily="18" charset="0"/>
                <a:cs typeface="Times New Roman" pitchFamily="18" charset="0"/>
              </a:rPr>
              <a:t>While measuring change is often considered to be a technical exercise, it is also a political process. In some cases, the choice of what to measure can reflect the priorities of those who “hold the purse strings” rather than those of partner countries or of those intended to benefit from projects or </a:t>
            </a:r>
            <a:r>
              <a:rPr lang="en-US" sz="3000" dirty="0" err="1">
                <a:latin typeface="Times New Roman" pitchFamily="18" charset="0"/>
                <a:cs typeface="Times New Roman" pitchFamily="18" charset="0"/>
              </a:rPr>
              <a:t>programmes</a:t>
            </a:r>
            <a:r>
              <a:rPr lang="en-US"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lvl="0" algn="just">
              <a:buFont typeface="Wingdings" pitchFamily="2" charset="2"/>
              <a:buChar char="Ø"/>
            </a:pPr>
            <a:r>
              <a:rPr lang="en-US" sz="3000" dirty="0" smtClean="0">
                <a:latin typeface="Times New Roman" pitchFamily="18" charset="0"/>
                <a:cs typeface="Times New Roman" pitchFamily="18" charset="0"/>
              </a:rPr>
              <a:t>Lack </a:t>
            </a:r>
            <a:r>
              <a:rPr lang="en-US" sz="3000" dirty="0">
                <a:latin typeface="Times New Roman" pitchFamily="18" charset="0"/>
                <a:cs typeface="Times New Roman" pitchFamily="18" charset="0"/>
              </a:rPr>
              <a:t>of existing data on a proposed indicator can lead to it being dismissed as not useful. In fact, the lack of data may reveal a need for such an indicator and the need to stimulate data collection</a:t>
            </a:r>
            <a:r>
              <a:rPr lang="en-US" dirty="0">
                <a:latin typeface="Times New Roman" pitchFamily="18" charset="0"/>
                <a:cs typeface="Times New Roman" pitchFamily="18" charset="0"/>
              </a:rPr>
              <a:t>.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Questions to be taken into Consideration when Designing </a:t>
            </a:r>
            <a:r>
              <a:rPr lang="en-US" sz="3600" b="1" dirty="0">
                <a:latin typeface="Times New Roman" pitchFamily="18" charset="0"/>
                <a:cs typeface="Times New Roman" pitchFamily="18" charset="0"/>
              </a:rPr>
              <a:t>G</a:t>
            </a:r>
            <a:r>
              <a:rPr lang="en-US" sz="3600" b="1" dirty="0" smtClean="0">
                <a:latin typeface="Times New Roman" pitchFamily="18" charset="0"/>
                <a:cs typeface="Times New Roman" pitchFamily="18" charset="0"/>
              </a:rPr>
              <a:t>ender </a:t>
            </a:r>
            <a:r>
              <a:rPr lang="en-US" sz="3600" b="1" dirty="0">
                <a:latin typeface="Times New Roman" pitchFamily="18" charset="0"/>
                <a:cs typeface="Times New Roman" pitchFamily="18" charset="0"/>
              </a:rPr>
              <a:t>E</a:t>
            </a:r>
            <a:r>
              <a:rPr lang="en-US" sz="3600" b="1" dirty="0" smtClean="0">
                <a:latin typeface="Times New Roman" pitchFamily="18" charset="0"/>
                <a:cs typeface="Times New Roman" pitchFamily="18" charset="0"/>
              </a:rPr>
              <a:t>quality </a:t>
            </a:r>
            <a:r>
              <a:rPr lang="en-US" sz="3600" b="1" dirty="0">
                <a:latin typeface="Times New Roman" pitchFamily="18" charset="0"/>
                <a:cs typeface="Times New Roman" pitchFamily="18" charset="0"/>
              </a:rPr>
              <a:t>I</a:t>
            </a:r>
            <a:r>
              <a:rPr lang="en-US" sz="3600" b="1" dirty="0" smtClean="0">
                <a:latin typeface="Times New Roman" pitchFamily="18" charset="0"/>
                <a:cs typeface="Times New Roman" pitchFamily="18" charset="0"/>
              </a:rPr>
              <a:t>ndicators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lvl="0" algn="just">
              <a:buFont typeface="Wingdings" pitchFamily="2" charset="2"/>
              <a:buChar char="Ø"/>
            </a:pPr>
            <a:r>
              <a:rPr lang="en-US" u="sng" dirty="0">
                <a:latin typeface="Times New Roman" pitchFamily="18" charset="0"/>
                <a:cs typeface="Times New Roman" pitchFamily="18" charset="0"/>
              </a:rPr>
              <a:t>What is the change that is wanted</a:t>
            </a:r>
            <a:r>
              <a:rPr lang="en-US" dirty="0">
                <a:latin typeface="Times New Roman" pitchFamily="18" charset="0"/>
                <a:cs typeface="Times New Roman" pitchFamily="18" charset="0"/>
              </a:rPr>
              <a:t>? What would success look like? How will people’s gender or sexuality affect the way they understand and experience these changes? </a:t>
            </a:r>
            <a:endParaRPr lang="en-US" dirty="0" smtClean="0">
              <a:latin typeface="Times New Roman" pitchFamily="18" charset="0"/>
              <a:cs typeface="Times New Roman" pitchFamily="18" charset="0"/>
            </a:endParaRPr>
          </a:p>
          <a:p>
            <a:pPr lvl="0" algn="just">
              <a:buFont typeface="Wingdings" pitchFamily="2" charset="2"/>
              <a:buChar char="Ø"/>
            </a:pPr>
            <a:r>
              <a:rPr lang="en-US" u="sng" dirty="0" smtClean="0">
                <a:latin typeface="Times New Roman" pitchFamily="18" charset="0"/>
                <a:cs typeface="Times New Roman" pitchFamily="18" charset="0"/>
              </a:rPr>
              <a:t>Who </a:t>
            </a:r>
            <a:r>
              <a:rPr lang="en-US" u="sng" dirty="0">
                <a:latin typeface="Times New Roman" pitchFamily="18" charset="0"/>
                <a:cs typeface="Times New Roman" pitchFamily="18" charset="0"/>
              </a:rPr>
              <a:t>should be involved </a:t>
            </a:r>
            <a:r>
              <a:rPr lang="en-US" dirty="0">
                <a:latin typeface="Times New Roman" pitchFamily="18" charset="0"/>
                <a:cs typeface="Times New Roman" pitchFamily="18" charset="0"/>
              </a:rPr>
              <a:t>in defining the vision of change, determining the indicators and gathering data? </a:t>
            </a:r>
            <a:endParaRPr lang="en-US" dirty="0" smtClean="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Are </a:t>
            </a:r>
            <a:r>
              <a:rPr lang="en-US" dirty="0">
                <a:latin typeface="Times New Roman" pitchFamily="18" charset="0"/>
                <a:cs typeface="Times New Roman" pitchFamily="18" charset="0"/>
              </a:rPr>
              <a:t>there </a:t>
            </a:r>
            <a:r>
              <a:rPr lang="en-US" u="sng" dirty="0">
                <a:latin typeface="Times New Roman" pitchFamily="18" charset="0"/>
                <a:cs typeface="Times New Roman" pitchFamily="18" charset="0"/>
              </a:rPr>
              <a:t>existing national indicators </a:t>
            </a:r>
            <a:r>
              <a:rPr lang="en-US" dirty="0">
                <a:latin typeface="Times New Roman" pitchFamily="18" charset="0"/>
                <a:cs typeface="Times New Roman" pitchFamily="18" charset="0"/>
              </a:rPr>
              <a:t>that could be used or </a:t>
            </a:r>
            <a:r>
              <a:rPr lang="en-US" dirty="0" smtClean="0">
                <a:latin typeface="Times New Roman" pitchFamily="18" charset="0"/>
                <a:cs typeface="Times New Roman" pitchFamily="18" charset="0"/>
              </a:rPr>
              <a:t>adapted?</a:t>
            </a:r>
          </a:p>
          <a:p>
            <a:pPr lvl="0" algn="just">
              <a:buFont typeface="Wingdings" pitchFamily="2" charset="2"/>
              <a:buChar char="Ø"/>
            </a:pPr>
            <a:r>
              <a:rPr lang="en-US" u="sng" dirty="0" smtClean="0">
                <a:latin typeface="Times New Roman" pitchFamily="18" charset="0"/>
                <a:cs typeface="Times New Roman" pitchFamily="18" charset="0"/>
              </a:rPr>
              <a:t>What </a:t>
            </a:r>
            <a:r>
              <a:rPr lang="en-US" u="sng" dirty="0">
                <a:latin typeface="Times New Roman" pitchFamily="18" charset="0"/>
                <a:cs typeface="Times New Roman" pitchFamily="18" charset="0"/>
              </a:rPr>
              <a:t>legal frameworks </a:t>
            </a:r>
            <a:r>
              <a:rPr lang="en-US" dirty="0">
                <a:latin typeface="Times New Roman" pitchFamily="18" charset="0"/>
                <a:cs typeface="Times New Roman" pitchFamily="18" charset="0"/>
              </a:rPr>
              <a:t>exist that may enable or inhibit gender equality and women’s empowerment? For example, does national law prohibit violence against women or gender‐based violence? These frameworks can provide the basis for indicators.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lvl="0" algn="just">
              <a:buFont typeface="Wingdings" pitchFamily="2" charset="2"/>
              <a:buChar char="Ø"/>
            </a:pPr>
            <a:r>
              <a:rPr lang="en-US" u="sng" dirty="0">
                <a:latin typeface="Times New Roman" pitchFamily="18" charset="0"/>
                <a:cs typeface="Times New Roman" pitchFamily="18" charset="0"/>
              </a:rPr>
              <a:t>What information already exists</a:t>
            </a:r>
            <a:r>
              <a:rPr lang="en-US" dirty="0">
                <a:latin typeface="Times New Roman" pitchFamily="18" charset="0"/>
                <a:cs typeface="Times New Roman" pitchFamily="18" charset="0"/>
              </a:rPr>
              <a:t>, or is being collected, to assist in tracking changes? What relevant research and reports on the indicator already exist? If there is no data, what does that tell you and where might you look? </a:t>
            </a:r>
            <a:endParaRPr lang="en-US" dirty="0" smtClean="0">
              <a:latin typeface="Times New Roman" pitchFamily="18" charset="0"/>
              <a:cs typeface="Times New Roman" pitchFamily="18" charset="0"/>
            </a:endParaRPr>
          </a:p>
          <a:p>
            <a:pPr lvl="0" algn="just">
              <a:buFont typeface="Wingdings" pitchFamily="2" charset="2"/>
              <a:buChar char="Ø"/>
            </a:pPr>
            <a:r>
              <a:rPr lang="en-US" u="sng" dirty="0" smtClean="0">
                <a:latin typeface="Times New Roman" pitchFamily="18" charset="0"/>
                <a:cs typeface="Times New Roman" pitchFamily="18" charset="0"/>
              </a:rPr>
              <a:t>How </a:t>
            </a:r>
            <a:r>
              <a:rPr lang="en-US" u="sng" dirty="0">
                <a:latin typeface="Times New Roman" pitchFamily="18" charset="0"/>
                <a:cs typeface="Times New Roman" pitchFamily="18" charset="0"/>
              </a:rPr>
              <a:t>can small changes be measured</a:t>
            </a:r>
            <a:r>
              <a:rPr lang="en-US" dirty="0">
                <a:latin typeface="Times New Roman" pitchFamily="18" charset="0"/>
                <a:cs typeface="Times New Roman" pitchFamily="18" charset="0"/>
              </a:rPr>
              <a:t>? There is increasing pressure on donors to “manage for results” ‐ to demonstrate significant changes in a fixed period. It is, however, important to consider which indicators could capture the often small, nuanced shifts in gender equality that tend to happen over time.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What </a:t>
            </a:r>
            <a:r>
              <a:rPr lang="en-US" b="1" dirty="0">
                <a:latin typeface="Times New Roman" pitchFamily="18" charset="0"/>
                <a:cs typeface="Times New Roman" pitchFamily="18" charset="0"/>
              </a:rPr>
              <a:t>do the GDI and the GEM aim to measure?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The </a:t>
            </a:r>
            <a:r>
              <a:rPr lang="en-US" u="sng" dirty="0">
                <a:latin typeface="Times New Roman" pitchFamily="18" charset="0"/>
                <a:cs typeface="Times New Roman" pitchFamily="18" charset="0"/>
              </a:rPr>
              <a:t>Gender‐related Development Index (GDI)</a:t>
            </a:r>
            <a:r>
              <a:rPr lang="en-US" b="1" u="sng" dirty="0">
                <a:latin typeface="Times New Roman" pitchFamily="18" charset="0"/>
                <a:cs typeface="Times New Roman" pitchFamily="18" charset="0"/>
              </a:rPr>
              <a:t> </a:t>
            </a:r>
            <a:r>
              <a:rPr lang="en-US" dirty="0">
                <a:latin typeface="Times New Roman" pitchFamily="18" charset="0"/>
                <a:cs typeface="Times New Roman" pitchFamily="18" charset="0"/>
              </a:rPr>
              <a:t>adjusts the Human Development Index (HDI) for gender inequalities in the three dimensions covered by the HDI: life expectancy, education, and income. It is important to note that the GDI is not specifically a measure of gender inequality. The GDI measures achievements in the same dimensions and the variables as the HDI does, but takes into account inequality in achievements between men and women.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gn="just">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The </a:t>
            </a:r>
            <a:r>
              <a:rPr lang="en-US" u="sng" dirty="0">
                <a:latin typeface="Times New Roman" pitchFamily="18" charset="0"/>
                <a:cs typeface="Times New Roman" pitchFamily="18" charset="0"/>
              </a:rPr>
              <a:t>Gender Empowerment Measure (GEM)</a:t>
            </a:r>
            <a:r>
              <a:rPr lang="en-US" b="1" u="sng" dirty="0">
                <a:latin typeface="Times New Roman" pitchFamily="18" charset="0"/>
                <a:cs typeface="Times New Roman" pitchFamily="18" charset="0"/>
              </a:rPr>
              <a:t> </a:t>
            </a:r>
            <a:r>
              <a:rPr lang="en-US" dirty="0">
                <a:latin typeface="Times New Roman" pitchFamily="18" charset="0"/>
                <a:cs typeface="Times New Roman" pitchFamily="18" charset="0"/>
              </a:rPr>
              <a:t>seeks to measure relative female representation in economic and political power. It considers gender gaps in political representation and in professional and management positions, as well as gender gaps in incomes. The GEM indicated whether women are able to actively participate in economic and political life. It focuses on participation, measuring gender inequality in key areas of economic and political participation and decision-making.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276600"/>
          </a:xfrm>
        </p:spPr>
        <p:txBody>
          <a:bodyPr/>
          <a:lstStyle/>
          <a:p>
            <a:pPr algn="just">
              <a:buNone/>
            </a:pPr>
            <a:r>
              <a:rPr lang="en-US" sz="3600" dirty="0" smtClean="0">
                <a:latin typeface="Times New Roman" pitchFamily="18" charset="0"/>
                <a:cs typeface="Times New Roman" pitchFamily="18" charset="0"/>
              </a:rPr>
              <a:t>   It </a:t>
            </a:r>
            <a:r>
              <a:rPr lang="en-US" sz="3600" dirty="0">
                <a:latin typeface="Times New Roman" pitchFamily="18" charset="0"/>
                <a:cs typeface="Times New Roman" pitchFamily="18" charset="0"/>
              </a:rPr>
              <a:t>thus differs from the GDI, an indicator of gender inequality in basic capabilities. Given the limitations of the GDI and GEM, efforts are being made to improve the indices in the global HDR.</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Limitations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Ø"/>
            </a:pPr>
            <a:r>
              <a:rPr lang="en-US" u="sng" dirty="0" smtClean="0">
                <a:latin typeface="Times New Roman" pitchFamily="18" charset="0"/>
                <a:cs typeface="Times New Roman" pitchFamily="18" charset="0"/>
              </a:rPr>
              <a:t>It </a:t>
            </a:r>
            <a:r>
              <a:rPr lang="en-US" u="sng" dirty="0">
                <a:latin typeface="Times New Roman" pitchFamily="18" charset="0"/>
                <a:cs typeface="Times New Roman" pitchFamily="18" charset="0"/>
              </a:rPr>
              <a:t>is often seen as a measure of gender inequality, it is interpreted incorrectly.</a:t>
            </a:r>
            <a:r>
              <a:rPr lang="en-US" dirty="0">
                <a:latin typeface="Times New Roman" pitchFamily="18" charset="0"/>
                <a:cs typeface="Times New Roman" pitchFamily="18" charset="0"/>
              </a:rPr>
              <a:t> This is largely due to its complexity and the way it has been communicated in some instances</a:t>
            </a:r>
            <a:r>
              <a:rPr lang="en-US" dirty="0" smtClean="0">
                <a:latin typeface="Times New Roman" pitchFamily="18" charset="0"/>
                <a:cs typeface="Times New Roman" pitchFamily="18" charset="0"/>
              </a:rPr>
              <a:t>.</a:t>
            </a:r>
          </a:p>
          <a:p>
            <a:pPr algn="just">
              <a:buFont typeface="Wingdings" pitchFamily="2" charset="2"/>
              <a:buChar char="Ø"/>
            </a:pPr>
            <a:r>
              <a:rPr lang="en-US" u="sng" dirty="0" smtClean="0">
                <a:latin typeface="Times New Roman" pitchFamily="18" charset="0"/>
                <a:cs typeface="Times New Roman" pitchFamily="18" charset="0"/>
              </a:rPr>
              <a:t>There </a:t>
            </a:r>
            <a:r>
              <a:rPr lang="en-US" u="sng" dirty="0">
                <a:latin typeface="Times New Roman" pitchFamily="18" charset="0"/>
                <a:cs typeface="Times New Roman" pitchFamily="18" charset="0"/>
              </a:rPr>
              <a:t>are some issues related to its construction, especially with respect to the way gender gaps in incomes are calculated.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For example : </a:t>
            </a:r>
            <a:r>
              <a:rPr lang="en-US" dirty="0">
                <a:latin typeface="Times New Roman" pitchFamily="18" charset="0"/>
                <a:cs typeface="Times New Roman" pitchFamily="18" charset="0"/>
              </a:rPr>
              <a:t>Women living in households where men earn income may not be constrained in purchasing these amenities. However, it is also incorrect to assume that only earned incomes generate human development and that unpaid work done by women does not contribute to human development.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dirty="0">
                <a:latin typeface="Times New Roman" pitchFamily="18" charset="0"/>
                <a:cs typeface="Times New Roman" pitchFamily="18" charset="0"/>
              </a:rPr>
              <a:t>Some bias exists in the indicators used to calculate the GEM. The participation of women in grass-roots organizations or at the local level is not reflected, nor is overall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ata </a:t>
            </a:r>
            <a:r>
              <a:rPr lang="en-US" dirty="0">
                <a:latin typeface="Times New Roman" pitchFamily="18" charset="0"/>
                <a:cs typeface="Times New Roman" pitchFamily="18" charset="0"/>
              </a:rPr>
              <a:t>scarcity for some of the component indicators makes it difficult for countries to calculate the GEM.</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Millennium Declaration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2057400"/>
            <a:ext cx="8229600" cy="3382963"/>
          </a:xfrm>
        </p:spPr>
        <p:txBody>
          <a:bodyPr>
            <a:normAutofit/>
          </a:bodyPr>
          <a:lstStyle/>
          <a:p>
            <a:pPr algn="just">
              <a:buNone/>
            </a:pPr>
            <a:r>
              <a:rPr lang="en-US" sz="2400" dirty="0" smtClean="0">
                <a:latin typeface="Times New Roman" pitchFamily="18" charset="0"/>
                <a:cs typeface="Times New Roman" pitchFamily="18" charset="0"/>
              </a:rPr>
              <a:t>    “Collective </a:t>
            </a:r>
            <a:r>
              <a:rPr lang="en-US" sz="2400" dirty="0">
                <a:latin typeface="Times New Roman" pitchFamily="18" charset="0"/>
                <a:cs typeface="Times New Roman" pitchFamily="18" charset="0"/>
              </a:rPr>
              <a:t>responsibility to uphold the principles of human dignity, equality and equity at the global level. As leaders we have a duty therefore to all the world’s people, especially the most </a:t>
            </a:r>
            <a:r>
              <a:rPr lang="en-US" sz="2400" dirty="0" smtClean="0">
                <a:latin typeface="Times New Roman" pitchFamily="18" charset="0"/>
                <a:cs typeface="Times New Roman" pitchFamily="18" charset="0"/>
              </a:rPr>
              <a:t>vulnerable.”</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The </a:t>
            </a:r>
            <a:r>
              <a:rPr lang="en-US" sz="2400" u="sng" dirty="0">
                <a:latin typeface="Times New Roman" pitchFamily="18" charset="0"/>
                <a:cs typeface="Times New Roman" pitchFamily="18" charset="0"/>
              </a:rPr>
              <a:t>Millennium Declaration was the most comprehensive international consensus ever reached on how to improve the lives of the most vulnerable worldwide</a:t>
            </a:r>
            <a:r>
              <a:rPr lang="en-US" sz="2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    </a:t>
            </a:r>
            <a:r>
              <a:rPr lang="en-US" u="sng" dirty="0" err="1" smtClean="0">
                <a:latin typeface="Times New Roman" pitchFamily="18" charset="0"/>
                <a:cs typeface="Times New Roman" pitchFamily="18" charset="0"/>
              </a:rPr>
              <a:t>Amartya</a:t>
            </a:r>
            <a:r>
              <a:rPr lang="en-US" u="sng" dirty="0" smtClean="0">
                <a:latin typeface="Times New Roman" pitchFamily="18" charset="0"/>
                <a:cs typeface="Times New Roman" pitchFamily="18" charset="0"/>
              </a:rPr>
              <a:t> </a:t>
            </a:r>
            <a:r>
              <a:rPr lang="en-US" u="sng" dirty="0" err="1">
                <a:latin typeface="Times New Roman" pitchFamily="18" charset="0"/>
                <a:cs typeface="Times New Roman" pitchFamily="18" charset="0"/>
              </a:rPr>
              <a:t>Sen</a:t>
            </a:r>
            <a:r>
              <a:rPr lang="en-US" u="sng" dirty="0">
                <a:latin typeface="Times New Roman" pitchFamily="18" charset="0"/>
                <a:cs typeface="Times New Roman" pitchFamily="18" charset="0"/>
              </a:rPr>
              <a:t> </a:t>
            </a:r>
            <a:r>
              <a:rPr lang="en-US" dirty="0">
                <a:latin typeface="Times New Roman" pitchFamily="18" charset="0"/>
                <a:cs typeface="Times New Roman" pitchFamily="18" charset="0"/>
              </a:rPr>
              <a:t>maintains that the </a:t>
            </a:r>
            <a:r>
              <a:rPr lang="en-US" u="sng" dirty="0">
                <a:latin typeface="Times New Roman" pitchFamily="18" charset="0"/>
                <a:cs typeface="Times New Roman" pitchFamily="18" charset="0"/>
              </a:rPr>
              <a:t>political, economic and social participation of women within development </a:t>
            </a:r>
            <a:r>
              <a:rPr lang="en-US" dirty="0">
                <a:latin typeface="Times New Roman" pitchFamily="18" charset="0"/>
                <a:cs typeface="Times New Roman" pitchFamily="18" charset="0"/>
              </a:rPr>
              <a:t>is ‘a crucial aspect of </a:t>
            </a:r>
            <a:r>
              <a:rPr lang="en-US" u="sng" dirty="0">
                <a:latin typeface="Times New Roman" pitchFamily="18" charset="0"/>
                <a:cs typeface="Times New Roman" pitchFamily="18" charset="0"/>
              </a:rPr>
              <a:t>development as freedom</a:t>
            </a:r>
            <a:r>
              <a:rPr lang="en-US" dirty="0">
                <a:latin typeface="Times New Roman" pitchFamily="18" charset="0"/>
                <a:cs typeface="Times New Roman" pitchFamily="18" charset="0"/>
              </a:rPr>
              <a:t>’. Even though the field of gender issues in development has expanded and there have been significant advances in relation to these areas there remains much work to be done. Thus, any developmental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may fail to make the contributions assumed unless gender equality and women’s empowerment are strategically planned as an integral part of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design.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38400"/>
            <a:ext cx="8229600" cy="2209800"/>
          </a:xfrm>
        </p:spPr>
        <p:txBody>
          <a:bodyPr>
            <a:normAutofit fontScale="92500" lnSpcReduction="10000"/>
          </a:bodyPr>
          <a:lstStyle/>
          <a:p>
            <a:pPr algn="just">
              <a:buNone/>
            </a:pPr>
            <a:r>
              <a:rPr lang="en-US"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It’s </a:t>
            </a:r>
            <a:r>
              <a:rPr lang="en-US" sz="4000" b="1" dirty="0">
                <a:latin typeface="Times New Roman" pitchFamily="18" charset="0"/>
                <a:cs typeface="Times New Roman" pitchFamily="18" charset="0"/>
              </a:rPr>
              <a:t>time to find the ways of thinking about and analyzing gender that makes sense of the complexities of people’s lived realities.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buFont typeface="Wingdings" pitchFamily="2" charset="2"/>
              <a:buChar char="Ø"/>
            </a:pPr>
            <a:r>
              <a:rPr lang="en-US" sz="1900" dirty="0" smtClean="0">
                <a:latin typeface="Times New Roman" pitchFamily="18" charset="0"/>
                <a:cs typeface="Times New Roman" pitchFamily="18" charset="0"/>
              </a:rPr>
              <a:t>Grown, C., </a:t>
            </a:r>
            <a:r>
              <a:rPr lang="en-US" sz="1900" dirty="0" err="1" smtClean="0">
                <a:latin typeface="Times New Roman" pitchFamily="18" charset="0"/>
                <a:cs typeface="Times New Roman" pitchFamily="18" charset="0"/>
              </a:rPr>
              <a:t>Rao</a:t>
            </a:r>
            <a:r>
              <a:rPr lang="en-US" sz="1900" dirty="0" smtClean="0">
                <a:latin typeface="Times New Roman" pitchFamily="18" charset="0"/>
                <a:cs typeface="Times New Roman" pitchFamily="18" charset="0"/>
              </a:rPr>
              <a:t> Gupta, G. and </a:t>
            </a:r>
            <a:r>
              <a:rPr lang="en-US" sz="1900" dirty="0" err="1" smtClean="0">
                <a:latin typeface="Times New Roman" pitchFamily="18" charset="0"/>
                <a:cs typeface="Times New Roman" pitchFamily="18" charset="0"/>
              </a:rPr>
              <a:t>Kes</a:t>
            </a:r>
            <a:r>
              <a:rPr lang="en-US" sz="1900" dirty="0" smtClean="0">
                <a:latin typeface="Times New Roman" pitchFamily="18" charset="0"/>
                <a:cs typeface="Times New Roman" pitchFamily="18" charset="0"/>
              </a:rPr>
              <a:t>, A(2005) Taking Action: Achieving Gender Equality and Empowering Women, UN Millennium Project Task Force on Education and Gender Equality, London and Sterling, VA: </a:t>
            </a:r>
            <a:r>
              <a:rPr lang="en-US" sz="1900" dirty="0" err="1" smtClean="0">
                <a:latin typeface="Times New Roman" pitchFamily="18" charset="0"/>
                <a:cs typeface="Times New Roman" pitchFamily="18" charset="0"/>
              </a:rPr>
              <a:t>Earthscan</a:t>
            </a:r>
            <a:r>
              <a:rPr lang="en-US" sz="1900" dirty="0" smtClean="0">
                <a:latin typeface="Times New Roman" pitchFamily="18" charset="0"/>
                <a:cs typeface="Times New Roman" pitchFamily="18" charset="0"/>
              </a:rPr>
              <a:t> Online available at:</a:t>
            </a:r>
          </a:p>
          <a:p>
            <a:pPr algn="just">
              <a:buNone/>
            </a:pPr>
            <a:r>
              <a:rPr lang="en-US" sz="190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http://</a:t>
            </a:r>
            <a:r>
              <a:rPr lang="en-US" sz="1900" dirty="0" err="1" smtClean="0">
                <a:latin typeface="Times New Roman" pitchFamily="18" charset="0"/>
                <a:cs typeface="Times New Roman" pitchFamily="18" charset="0"/>
              </a:rPr>
              <a:t>www.unmillenniumproject.org</a:t>
            </a:r>
            <a:r>
              <a:rPr lang="en-US" sz="1900" dirty="0" smtClean="0">
                <a:latin typeface="Times New Roman" pitchFamily="18" charset="0"/>
                <a:cs typeface="Times New Roman" pitchFamily="18" charset="0"/>
              </a:rPr>
              <a:t>/documents/Gender‐complete.pdf</a:t>
            </a:r>
          </a:p>
          <a:p>
            <a:pPr algn="just">
              <a:buFont typeface="Wingdings" pitchFamily="2" charset="2"/>
              <a:buChar char="Ø"/>
            </a:pPr>
            <a:r>
              <a:rPr lang="en-US" sz="1900" dirty="0" smtClean="0">
                <a:latin typeface="Times New Roman" pitchFamily="18" charset="0"/>
                <a:cs typeface="Times New Roman" pitchFamily="18" charset="0"/>
              </a:rPr>
              <a:t>Imp‐Act (2005) ‘Choosing and Using Indicators for Effective Social Performance Management’, Imp‐Act Practice Notes No. 5, Brighton: IDS , Online available at: http://www.ids.ac.uk/impact/publications/practice_notes/PN5_Indicators.pdf </a:t>
            </a:r>
          </a:p>
          <a:p>
            <a:pPr algn="just">
              <a:buFont typeface="Wingdings" pitchFamily="2" charset="2"/>
              <a:buChar char="Ø"/>
            </a:pPr>
            <a:r>
              <a:rPr lang="en-US" sz="1900" dirty="0" smtClean="0">
                <a:latin typeface="Times New Roman" pitchFamily="18" charset="0"/>
                <a:cs typeface="Times New Roman" pitchFamily="18" charset="0"/>
              </a:rPr>
              <a:t>Imp‐Act (2003) The Feedback Loop: Responding to Clients’ Needs, Imp‐Act Practice Notes No.1, Online available at:  </a:t>
            </a:r>
            <a:r>
              <a:rPr lang="en-US" sz="1900" dirty="0" smtClean="0">
                <a:latin typeface="Times New Roman" pitchFamily="18" charset="0"/>
                <a:cs typeface="Times New Roman" pitchFamily="18" charset="0"/>
                <a:hlinkClick r:id="rId2"/>
              </a:rPr>
              <a:t>http://www2.ids.ac.uk/impact/files/practice_notes/PN1_FBL.pdf</a:t>
            </a:r>
            <a:endParaRPr lang="en-US" sz="1900" dirty="0" smtClean="0">
              <a:latin typeface="Times New Roman" pitchFamily="18" charset="0"/>
              <a:cs typeface="Times New Roman" pitchFamily="18" charset="0"/>
            </a:endParaRPr>
          </a:p>
          <a:p>
            <a:pPr algn="just">
              <a:buFont typeface="Wingdings" pitchFamily="2" charset="2"/>
              <a:buChar char="Ø"/>
            </a:pPr>
            <a:r>
              <a:rPr lang="en-US" sz="1900" dirty="0" err="1" smtClean="0">
                <a:latin typeface="Times New Roman" pitchFamily="18" charset="0"/>
                <a:cs typeface="Times New Roman" pitchFamily="18" charset="0"/>
              </a:rPr>
              <a:t>Klasen</a:t>
            </a:r>
            <a:r>
              <a:rPr lang="en-US" sz="1900" dirty="0" smtClean="0">
                <a:latin typeface="Times New Roman" pitchFamily="18" charset="0"/>
                <a:cs typeface="Times New Roman" pitchFamily="18" charset="0"/>
              </a:rPr>
              <a:t>, S and </a:t>
            </a:r>
            <a:r>
              <a:rPr lang="en-US" sz="1900" dirty="0" err="1" smtClean="0">
                <a:latin typeface="Times New Roman" pitchFamily="18" charset="0"/>
                <a:cs typeface="Times New Roman" pitchFamily="18" charset="0"/>
              </a:rPr>
              <a:t>Schüler</a:t>
            </a:r>
            <a:r>
              <a:rPr lang="en-US" sz="1900" dirty="0" smtClean="0">
                <a:latin typeface="Times New Roman" pitchFamily="18" charset="0"/>
                <a:cs typeface="Times New Roman" pitchFamily="18" charset="0"/>
              </a:rPr>
              <a:t>, D. (2009) ‘Reforming the Gender‐Related Development Index (GDI) and the Gender Empowerment Measure (GEM): Some Specific Proposals’, </a:t>
            </a:r>
            <a:r>
              <a:rPr lang="en-US" sz="1900" dirty="0" err="1" smtClean="0">
                <a:latin typeface="Times New Roman" pitchFamily="18" charset="0"/>
                <a:cs typeface="Times New Roman" pitchFamily="18" charset="0"/>
              </a:rPr>
              <a:t>Goettingen</a:t>
            </a:r>
            <a:r>
              <a:rPr lang="en-US" sz="1900" dirty="0" smtClean="0">
                <a:latin typeface="Times New Roman" pitchFamily="18" charset="0"/>
                <a:cs typeface="Times New Roman" pitchFamily="18" charset="0"/>
              </a:rPr>
              <a:t>: Georg‐August‐</a:t>
            </a:r>
            <a:r>
              <a:rPr lang="en-US" sz="1900" dirty="0" err="1" smtClean="0">
                <a:latin typeface="Times New Roman" pitchFamily="18" charset="0"/>
                <a:cs typeface="Times New Roman" pitchFamily="18" charset="0"/>
              </a:rPr>
              <a:t>Universität</a:t>
            </a:r>
            <a:r>
              <a:rPr lang="en-US" sz="1900" dirty="0" smtClean="0">
                <a:latin typeface="Times New Roman" pitchFamily="18" charset="0"/>
                <a:cs typeface="Times New Roman" pitchFamily="18" charset="0"/>
              </a:rPr>
              <a:t>,</a:t>
            </a:r>
            <a:r>
              <a:rPr lang="en-US" sz="1900" dirty="0" err="1" smtClean="0">
                <a:latin typeface="Times New Roman" pitchFamily="18" charset="0"/>
                <a:cs typeface="Times New Roman" pitchFamily="18" charset="0"/>
              </a:rPr>
              <a:t>Göttingen</a:t>
            </a:r>
            <a:r>
              <a:rPr lang="en-US" sz="1900" dirty="0" smtClean="0">
                <a:latin typeface="Times New Roman" pitchFamily="18" charset="0"/>
                <a:cs typeface="Times New Roman" pitchFamily="18" charset="0"/>
              </a:rPr>
              <a:t>.  Online available at :</a:t>
            </a:r>
          </a:p>
          <a:p>
            <a:pPr algn="just">
              <a:buNone/>
            </a:pPr>
            <a:r>
              <a:rPr lang="en-US" sz="1900" dirty="0" smtClean="0">
                <a:latin typeface="Times New Roman" pitchFamily="18" charset="0"/>
                <a:cs typeface="Times New Roman" pitchFamily="18" charset="0"/>
              </a:rPr>
              <a:t>       http://www2.vwl.wiso.uni‐goettingen.de/</a:t>
            </a:r>
            <a:r>
              <a:rPr lang="en-US" sz="1900" dirty="0" err="1" smtClean="0">
                <a:latin typeface="Times New Roman" pitchFamily="18" charset="0"/>
                <a:cs typeface="Times New Roman" pitchFamily="18" charset="0"/>
              </a:rPr>
              <a:t>ibero</a:t>
            </a:r>
            <a:r>
              <a:rPr lang="en-US" sz="1900" dirty="0" smtClean="0">
                <a:latin typeface="Times New Roman" pitchFamily="18" charset="0"/>
                <a:cs typeface="Times New Roman" pitchFamily="18" charset="0"/>
              </a:rPr>
              <a:t>/papers/DB186.pdf</a:t>
            </a:r>
          </a:p>
          <a:p>
            <a:pPr algn="just">
              <a:buFont typeface="Wingdings" pitchFamily="2" charset="2"/>
              <a:buChar char="Ø"/>
            </a:pPr>
            <a:r>
              <a:rPr lang="en-US" sz="1900" dirty="0" err="1" smtClean="0">
                <a:latin typeface="Times New Roman" pitchFamily="18" charset="0"/>
                <a:cs typeface="Times New Roman" pitchFamily="18" charset="0"/>
              </a:rPr>
              <a:t>Menon‐Sen</a:t>
            </a:r>
            <a:r>
              <a:rPr lang="en-US" sz="1900" dirty="0" smtClean="0">
                <a:latin typeface="Times New Roman" pitchFamily="18" charset="0"/>
                <a:cs typeface="Times New Roman" pitchFamily="18" charset="0"/>
              </a:rPr>
              <a:t>, K. (2006) ‘Another world is possible: an exercise to define change goals and work out ways to track the change process’, unpublished paper, September 2006</a:t>
            </a:r>
          </a:p>
          <a:p>
            <a:pPr algn="just">
              <a:buFont typeface="Wingdings" pitchFamily="2" charset="2"/>
              <a:buChar char="Ø"/>
            </a:pPr>
            <a:r>
              <a:rPr lang="en-US" sz="1900" dirty="0" smtClean="0">
                <a:latin typeface="Times New Roman" pitchFamily="18" charset="0"/>
                <a:cs typeface="Times New Roman" pitchFamily="18" charset="0"/>
              </a:rPr>
              <a:t>Moser, C. (1993), Gender Planning and Development : Theory, Practice and Training, London: </a:t>
            </a:r>
            <a:r>
              <a:rPr lang="en-US" sz="1900" dirty="0" err="1" smtClean="0">
                <a:latin typeface="Times New Roman" pitchFamily="18" charset="0"/>
                <a:cs typeface="Times New Roman" pitchFamily="18" charset="0"/>
              </a:rPr>
              <a:t>Routledge</a:t>
            </a:r>
            <a:endParaRPr lang="en-US" sz="1900" dirty="0" smtClean="0">
              <a:latin typeface="Times New Roman" pitchFamily="18" charset="0"/>
              <a:cs typeface="Times New Roman" pitchFamily="18" charset="0"/>
            </a:endParaRPr>
          </a:p>
          <a:p>
            <a:pPr algn="just">
              <a:buFont typeface="Wingdings" pitchFamily="2" charset="2"/>
              <a:buChar char="Ø"/>
            </a:pPr>
            <a:r>
              <a:rPr lang="en-US" sz="1900" dirty="0" err="1" smtClean="0">
                <a:latin typeface="Times New Roman" pitchFamily="18" charset="0"/>
                <a:cs typeface="Times New Roman" pitchFamily="18" charset="0"/>
              </a:rPr>
              <a:t>Momsen</a:t>
            </a:r>
            <a:r>
              <a:rPr lang="en-US" sz="1900" dirty="0" smtClean="0">
                <a:latin typeface="Times New Roman" pitchFamily="18" charset="0"/>
                <a:cs typeface="Times New Roman" pitchFamily="18" charset="0"/>
              </a:rPr>
              <a:t>, J.H. (2004), Gender and Development, London: </a:t>
            </a:r>
            <a:r>
              <a:rPr lang="en-US" sz="1900" dirty="0" err="1" smtClean="0">
                <a:latin typeface="Times New Roman" pitchFamily="18" charset="0"/>
                <a:cs typeface="Times New Roman" pitchFamily="18" charset="0"/>
              </a:rPr>
              <a:t>Routledge</a:t>
            </a:r>
            <a:endParaRPr lang="en-US" sz="19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UN MDGs, Targets and Women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algn="just">
              <a:buNone/>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United Nations state that the MDGs and their targets “are interrelated and should be seen as a whole</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types of vulnerability tackled by all the MDGs are experienced significantly more by people and groups who are discriminated against. </a:t>
            </a:r>
            <a:endParaRPr lang="en-US" sz="2400" dirty="0" smtClean="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United Nations Development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(UNDP) states that </a:t>
            </a:r>
            <a:r>
              <a:rPr lang="en-US" sz="2400" u="sng" dirty="0">
                <a:latin typeface="Times New Roman" pitchFamily="18" charset="0"/>
                <a:cs typeface="Times New Roman" pitchFamily="18" charset="0"/>
              </a:rPr>
              <a:t>women</a:t>
            </a:r>
            <a:r>
              <a:rPr lang="en-US" sz="2400" dirty="0">
                <a:latin typeface="Times New Roman" pitchFamily="18" charset="0"/>
                <a:cs typeface="Times New Roman" pitchFamily="18" charset="0"/>
              </a:rPr>
              <a:t>, along with ethnic minorities, low castes and other minority groups worldwide are </a:t>
            </a:r>
            <a:r>
              <a:rPr lang="en-US" sz="2400">
                <a:latin typeface="Times New Roman" pitchFamily="18" charset="0"/>
                <a:cs typeface="Times New Roman" pitchFamily="18" charset="0"/>
              </a:rPr>
              <a:t>still </a:t>
            </a:r>
            <a:r>
              <a:rPr lang="en-US" sz="2400" smtClean="0">
                <a:latin typeface="Times New Roman" pitchFamily="18" charset="0"/>
                <a:cs typeface="Times New Roman" pitchFamily="18" charset="0"/>
              </a:rPr>
              <a:t>benefitting </a:t>
            </a:r>
            <a:r>
              <a:rPr lang="en-US" sz="2400" dirty="0">
                <a:latin typeface="Times New Roman" pitchFamily="18" charset="0"/>
                <a:cs typeface="Times New Roman" pitchFamily="18" charset="0"/>
              </a:rPr>
              <a:t>less from the work towards the MDGs than other members of society.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Gender </a:t>
            </a:r>
            <a:r>
              <a:rPr lang="en-US" sz="4000" b="1" dirty="0">
                <a:latin typeface="Times New Roman" pitchFamily="18" charset="0"/>
                <a:cs typeface="Times New Roman" pitchFamily="18" charset="0"/>
              </a:rPr>
              <a:t>and Development Policy Approaches (1950 onwards</a:t>
            </a:r>
            <a:r>
              <a:rPr lang="en-US" sz="4000" b="1" dirty="0" smtClean="0">
                <a:latin typeface="Times New Roman" pitchFamily="18" charset="0"/>
                <a:cs typeface="Times New Roman" pitchFamily="18" charset="0"/>
              </a:rPr>
              <a: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Welfare </a:t>
            </a:r>
            <a:r>
              <a:rPr lang="en-US" sz="2400" b="1" dirty="0">
                <a:latin typeface="Times New Roman" pitchFamily="18" charset="0"/>
                <a:cs typeface="Times New Roman" pitchFamily="18" charset="0"/>
              </a:rPr>
              <a:t>(1950-early 1970s): </a:t>
            </a:r>
            <a:r>
              <a:rPr lang="en-US" sz="2400" dirty="0">
                <a:latin typeface="Times New Roman" pitchFamily="18" charset="0"/>
                <a:cs typeface="Times New Roman" pitchFamily="18" charset="0"/>
              </a:rPr>
              <a:t>Targeted women in their domestic role as wives and mothers. </a:t>
            </a:r>
            <a:r>
              <a:rPr lang="en-US" sz="2400" u="sng" dirty="0">
                <a:latin typeface="Times New Roman" pitchFamily="18" charset="0"/>
                <a:cs typeface="Times New Roman" pitchFamily="18" charset="0"/>
              </a:rPr>
              <a:t>The projects addressed women’s practical needs such as food aid, health and nutrition advice, but also initiated </a:t>
            </a:r>
            <a:r>
              <a:rPr lang="en-US" sz="2400" u="sng" dirty="0" err="1">
                <a:latin typeface="Times New Roman" pitchFamily="18" charset="0"/>
                <a:cs typeface="Times New Roman" pitchFamily="18" charset="0"/>
              </a:rPr>
              <a:t>programmes</a:t>
            </a:r>
            <a:r>
              <a:rPr lang="en-US" sz="2400" u="sng" dirty="0">
                <a:latin typeface="Times New Roman" pitchFamily="18" charset="0"/>
                <a:cs typeface="Times New Roman" pitchFamily="18" charset="0"/>
              </a:rPr>
              <a:t> on birth control and childcare.</a:t>
            </a:r>
            <a:r>
              <a:rPr lang="en-US" sz="2400" dirty="0">
                <a:latin typeface="Times New Roman" pitchFamily="18" charset="0"/>
                <a:cs typeface="Times New Roman" pitchFamily="18" charset="0"/>
              </a:rPr>
              <a:t> Women were viewed as essentially passive within the development process.</a:t>
            </a:r>
          </a:p>
          <a:p>
            <a:pPr lvl="0" algn="just">
              <a:buNone/>
            </a:pPr>
            <a:r>
              <a:rPr lang="en-US" dirty="0" smtClean="0"/>
              <a:t>    </a:t>
            </a:r>
            <a:r>
              <a:rPr lang="en-US" sz="2600" b="1" dirty="0" smtClean="0">
                <a:latin typeface="Times New Roman" pitchFamily="18" charset="0"/>
                <a:cs typeface="Times New Roman" pitchFamily="18" charset="0"/>
              </a:rPr>
              <a:t>Equity </a:t>
            </a:r>
            <a:r>
              <a:rPr lang="en-US" sz="2600" b="1" dirty="0">
                <a:latin typeface="Times New Roman" pitchFamily="18" charset="0"/>
                <a:cs typeface="Times New Roman" pitchFamily="18" charset="0"/>
              </a:rPr>
              <a:t>(1970s): </a:t>
            </a:r>
            <a:r>
              <a:rPr lang="en-US" sz="2600" dirty="0">
                <a:latin typeface="Times New Roman" pitchFamily="18" charset="0"/>
                <a:cs typeface="Times New Roman" pitchFamily="18" charset="0"/>
              </a:rPr>
              <a:t>linked with the </a:t>
            </a:r>
            <a:r>
              <a:rPr lang="en-US" sz="2600" u="sng" dirty="0">
                <a:latin typeface="Times New Roman" pitchFamily="18" charset="0"/>
                <a:cs typeface="Times New Roman" pitchFamily="18" charset="0"/>
              </a:rPr>
              <a:t>UN Decade for women of 1976-85</a:t>
            </a:r>
            <a:r>
              <a:rPr lang="en-US" sz="2600" dirty="0">
                <a:latin typeface="Times New Roman" pitchFamily="18" charset="0"/>
                <a:cs typeface="Times New Roman" pitchFamily="18" charset="0"/>
              </a:rPr>
              <a:t>, this approach aimed to eradicate obstacles to women’s advancement in the public sphere. It sought to secure gender equality legislation to end the gender discrimination that was preventing women from fully participating in development.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lvl="0" algn="just"/>
            <a:r>
              <a:rPr lang="en-US" sz="2800" b="1" dirty="0">
                <a:latin typeface="Times New Roman" pitchFamily="18" charset="0"/>
                <a:cs typeface="Times New Roman" pitchFamily="18" charset="0"/>
              </a:rPr>
              <a:t>Anti-poverty (1970s): </a:t>
            </a:r>
            <a:r>
              <a:rPr lang="en-US" sz="2800" dirty="0">
                <a:latin typeface="Times New Roman" pitchFamily="18" charset="0"/>
                <a:cs typeface="Times New Roman" pitchFamily="18" charset="0"/>
              </a:rPr>
              <a:t>Women’s low status and omission from development was due to their income poverty. Consequently, </a:t>
            </a:r>
            <a:r>
              <a:rPr lang="en-US" sz="2800" u="sng" dirty="0">
                <a:latin typeface="Times New Roman" pitchFamily="18" charset="0"/>
                <a:cs typeface="Times New Roman" pitchFamily="18" charset="0"/>
              </a:rPr>
              <a:t>the focus of projects was upon enabling women to enter the workforce and providing them with income – generating opportunities</a:t>
            </a:r>
            <a:r>
              <a:rPr lang="en-US" sz="2800" dirty="0">
                <a:latin typeface="Times New Roman" pitchFamily="18" charset="0"/>
                <a:cs typeface="Times New Roman" pitchFamily="18" charset="0"/>
              </a:rPr>
              <a:t>. There was little consideration of patriarchal structures of oppressions, especially women’s exclusion from the economic and political spheres.</a:t>
            </a:r>
          </a:p>
          <a:p>
            <a:pPr lvl="0" algn="just"/>
            <a:r>
              <a:rPr lang="en-US" sz="2800" b="1" dirty="0">
                <a:latin typeface="Times New Roman" pitchFamily="18" charset="0"/>
                <a:cs typeface="Times New Roman" pitchFamily="18" charset="0"/>
              </a:rPr>
              <a:t>The efficiency approaches (1980s onwards): </a:t>
            </a:r>
            <a:r>
              <a:rPr lang="en-US" sz="2800" dirty="0">
                <a:latin typeface="Times New Roman" pitchFamily="18" charset="0"/>
                <a:cs typeface="Times New Roman" pitchFamily="18" charset="0"/>
              </a:rPr>
              <a:t>promoted in the context of structural adjustment, it argued that </a:t>
            </a:r>
            <a:r>
              <a:rPr lang="en-US" sz="2800" u="sng" dirty="0">
                <a:latin typeface="Times New Roman" pitchFamily="18" charset="0"/>
                <a:cs typeface="Times New Roman" pitchFamily="18" charset="0"/>
              </a:rPr>
              <a:t>harnessing the abilities of women with a more effective way of achieving economic developm</a:t>
            </a:r>
            <a:r>
              <a:rPr lang="en-US" sz="2800" dirty="0">
                <a:latin typeface="Times New Roman" pitchFamily="18" charset="0"/>
                <a:cs typeface="Times New Roman" pitchFamily="18" charset="0"/>
              </a:rPr>
              <a:t>ent. In term, this would lead to participatory approaches to development.</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lvl="0" algn="just"/>
            <a:r>
              <a:rPr lang="en-US" sz="2800" b="1" dirty="0">
                <a:latin typeface="Times New Roman" pitchFamily="18" charset="0"/>
                <a:cs typeface="Times New Roman" pitchFamily="18" charset="0"/>
              </a:rPr>
              <a:t>Empowerment (early 1980s onwards): </a:t>
            </a:r>
            <a:r>
              <a:rPr lang="en-US" sz="2800" dirty="0">
                <a:latin typeface="Times New Roman" pitchFamily="18" charset="0"/>
                <a:cs typeface="Times New Roman" pitchFamily="18" charset="0"/>
              </a:rPr>
              <a:t>linked to participatory approaches to development, the original focus was on project devised and run by southern women. Multiple conceptions of empowerment have emerged, but exponents are united by a desire to seek a significant shift in gender relations</a:t>
            </a:r>
            <a:r>
              <a:rPr lang="en-US" sz="2800" dirty="0" smtClean="0">
                <a:latin typeface="Times New Roman" pitchFamily="18" charset="0"/>
                <a:cs typeface="Times New Roman" pitchFamily="18" charset="0"/>
              </a:rPr>
              <a:t>.</a:t>
            </a:r>
          </a:p>
          <a:p>
            <a:pPr lvl="0" algn="just">
              <a:buNone/>
            </a:pPr>
            <a:endParaRPr lang="en-US" sz="2800"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Gender mainstreaming(since 1995): </a:t>
            </a:r>
            <a:r>
              <a:rPr lang="en-US" sz="2800" dirty="0">
                <a:latin typeface="Times New Roman" pitchFamily="18" charset="0"/>
                <a:cs typeface="Times New Roman" pitchFamily="18" charset="0"/>
              </a:rPr>
              <a:t>this has emerged as a strategy to promote gender equality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United </a:t>
            </a:r>
            <a:r>
              <a:rPr lang="en-US" b="1" dirty="0">
                <a:latin typeface="Times New Roman" pitchFamily="18" charset="0"/>
                <a:cs typeface="Times New Roman" pitchFamily="18" charset="0"/>
              </a:rPr>
              <a:t>Nations: Millennium Development Goals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b="1" dirty="0">
                <a:latin typeface="Times New Roman" pitchFamily="18" charset="0"/>
                <a:cs typeface="Times New Roman" pitchFamily="18" charset="0"/>
              </a:rPr>
              <a:t>Goal </a:t>
            </a:r>
            <a:r>
              <a:rPr lang="en-US" sz="2000" b="1"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Eradicate extreme poverty and hunger is interdependent with the other Goals. </a:t>
            </a:r>
            <a:endParaRPr lang="en-US" sz="2000" dirty="0" smtClean="0">
              <a:latin typeface="Times New Roman" pitchFamily="18" charset="0"/>
              <a:cs typeface="Times New Roman" pitchFamily="18" charset="0"/>
            </a:endParaRPr>
          </a:p>
          <a:p>
            <a:pPr>
              <a:buFont typeface="Wingdings" pitchFamily="2" charset="2"/>
              <a:buChar char="Ø"/>
            </a:pPr>
            <a:r>
              <a:rPr lang="en-US" sz="2000" b="1" dirty="0" smtClean="0">
                <a:latin typeface="Times New Roman" pitchFamily="18" charset="0"/>
                <a:cs typeface="Times New Roman" pitchFamily="18" charset="0"/>
              </a:rPr>
              <a:t>Goal 2 </a:t>
            </a:r>
            <a:r>
              <a:rPr lang="en-US" sz="2000" dirty="0" smtClean="0">
                <a:latin typeface="Times New Roman" pitchFamily="18" charset="0"/>
                <a:cs typeface="Times New Roman" pitchFamily="18" charset="0"/>
              </a:rPr>
              <a:t>: Achieve </a:t>
            </a:r>
            <a:r>
              <a:rPr lang="en-US" sz="2000" dirty="0">
                <a:latin typeface="Times New Roman" pitchFamily="18" charset="0"/>
                <a:cs typeface="Times New Roman" pitchFamily="18" charset="0"/>
              </a:rPr>
              <a:t>universal primary </a:t>
            </a:r>
            <a:r>
              <a:rPr lang="en-US" sz="2000" dirty="0" smtClean="0">
                <a:latin typeface="Times New Roman" pitchFamily="18" charset="0"/>
                <a:cs typeface="Times New Roman" pitchFamily="18" charset="0"/>
              </a:rPr>
              <a:t>education</a:t>
            </a:r>
          </a:p>
          <a:p>
            <a:pPr>
              <a:buFont typeface="Wingdings" pitchFamily="2" charset="2"/>
              <a:buChar char="Ø"/>
            </a:pPr>
            <a:r>
              <a:rPr lang="en-US" sz="2000" b="1" dirty="0" smtClean="0">
                <a:latin typeface="Times New Roman" pitchFamily="18" charset="0"/>
                <a:cs typeface="Times New Roman" pitchFamily="18" charset="0"/>
              </a:rPr>
              <a:t>Goal3</a:t>
            </a:r>
            <a:r>
              <a:rPr lang="en-US" sz="2000" dirty="0" smtClean="0">
                <a:latin typeface="Times New Roman" pitchFamily="18" charset="0"/>
                <a:cs typeface="Times New Roman" pitchFamily="18" charset="0"/>
              </a:rPr>
              <a:t> : Promote </a:t>
            </a:r>
            <a:r>
              <a:rPr lang="en-US" sz="2000" dirty="0">
                <a:latin typeface="Times New Roman" pitchFamily="18" charset="0"/>
                <a:cs typeface="Times New Roman" pitchFamily="18" charset="0"/>
              </a:rPr>
              <a:t>gender equality and empower women; this goal directly addresses discrimination against women</a:t>
            </a:r>
            <a:r>
              <a:rPr lang="en-US" sz="2000" dirty="0" smtClean="0">
                <a:latin typeface="Times New Roman" pitchFamily="18" charset="0"/>
                <a:cs typeface="Times New Roman" pitchFamily="18" charset="0"/>
              </a:rPr>
              <a:t>.</a:t>
            </a:r>
          </a:p>
          <a:p>
            <a:pPr>
              <a:buFont typeface="Wingdings" pitchFamily="2" charset="2"/>
              <a:buChar char="Ø"/>
            </a:pPr>
            <a:r>
              <a:rPr lang="en-US" sz="2000" b="1" dirty="0" smtClean="0">
                <a:latin typeface="Times New Roman" pitchFamily="18" charset="0"/>
                <a:cs typeface="Times New Roman" pitchFamily="18" charset="0"/>
              </a:rPr>
              <a:t>Goal 4</a:t>
            </a:r>
            <a:r>
              <a:rPr lang="en-US" sz="2000" dirty="0" smtClean="0">
                <a:latin typeface="Times New Roman" pitchFamily="18" charset="0"/>
                <a:cs typeface="Times New Roman" pitchFamily="18" charset="0"/>
              </a:rPr>
              <a:t>: Reduce </a:t>
            </a:r>
            <a:r>
              <a:rPr lang="en-US" sz="2000" dirty="0">
                <a:latin typeface="Times New Roman" pitchFamily="18" charset="0"/>
                <a:cs typeface="Times New Roman" pitchFamily="18" charset="0"/>
              </a:rPr>
              <a:t>child mortality, the target under this goal is to reduce under five mortality rate between 1990 and </a:t>
            </a:r>
            <a:r>
              <a:rPr lang="en-US" sz="2000" dirty="0" smtClean="0">
                <a:latin typeface="Times New Roman" pitchFamily="18" charset="0"/>
                <a:cs typeface="Times New Roman" pitchFamily="18" charset="0"/>
              </a:rPr>
              <a:t>2015</a:t>
            </a:r>
          </a:p>
          <a:p>
            <a:pPr>
              <a:buFont typeface="Wingdings" pitchFamily="2" charset="2"/>
              <a:buChar char="Ø"/>
            </a:pPr>
            <a:r>
              <a:rPr lang="en-US" sz="2000" b="1" dirty="0">
                <a:latin typeface="Times New Roman" pitchFamily="18" charset="0"/>
                <a:cs typeface="Times New Roman" pitchFamily="18" charset="0"/>
              </a:rPr>
              <a:t>Goal </a:t>
            </a:r>
            <a:r>
              <a:rPr lang="en-US" sz="2000" b="1" dirty="0" smtClean="0">
                <a:latin typeface="Times New Roman" pitchFamily="18" charset="0"/>
                <a:cs typeface="Times New Roman" pitchFamily="18" charset="0"/>
              </a:rPr>
              <a:t>5</a:t>
            </a:r>
            <a:r>
              <a:rPr lang="en-US" sz="2000" dirty="0" smtClean="0">
                <a:latin typeface="Times New Roman" pitchFamily="18" charset="0"/>
                <a:cs typeface="Times New Roman" pitchFamily="18" charset="0"/>
              </a:rPr>
              <a:t>: Improve </a:t>
            </a:r>
            <a:r>
              <a:rPr lang="en-US" sz="2000" dirty="0">
                <a:latin typeface="Times New Roman" pitchFamily="18" charset="0"/>
                <a:cs typeface="Times New Roman" pitchFamily="18" charset="0"/>
              </a:rPr>
              <a:t>maternal health, the maternal mortality ratio (MMR) is the amount of women who die during pregnancy and childbirth for every 100,000 live </a:t>
            </a:r>
            <a:r>
              <a:rPr lang="en-US" sz="2000" dirty="0" smtClean="0">
                <a:latin typeface="Times New Roman" pitchFamily="18" charset="0"/>
                <a:cs typeface="Times New Roman" pitchFamily="18" charset="0"/>
              </a:rPr>
              <a:t>births.</a:t>
            </a:r>
          </a:p>
          <a:p>
            <a:pPr>
              <a:buFont typeface="Wingdings" pitchFamily="2" charset="2"/>
              <a:buChar char="Ø"/>
            </a:pPr>
            <a:r>
              <a:rPr lang="en-US" sz="2000" b="1" dirty="0">
                <a:latin typeface="Times New Roman" pitchFamily="18" charset="0"/>
                <a:cs typeface="Times New Roman" pitchFamily="18" charset="0"/>
              </a:rPr>
              <a:t>Goal 6 </a:t>
            </a:r>
            <a:r>
              <a:rPr lang="en-US" sz="2000" dirty="0" smtClean="0">
                <a:latin typeface="Times New Roman" pitchFamily="18" charset="0"/>
                <a:cs typeface="Times New Roman" pitchFamily="18" charset="0"/>
              </a:rPr>
              <a:t>: Combat </a:t>
            </a:r>
            <a:r>
              <a:rPr lang="en-US" sz="2000" dirty="0">
                <a:latin typeface="Times New Roman" pitchFamily="18" charset="0"/>
                <a:cs typeface="Times New Roman" pitchFamily="18" charset="0"/>
              </a:rPr>
              <a:t>HIV/ AIDS, malaria, and other diseases</a:t>
            </a:r>
            <a:r>
              <a:rPr lang="en-US" sz="2000" dirty="0" smtClean="0">
                <a:latin typeface="Times New Roman" pitchFamily="18" charset="0"/>
                <a:cs typeface="Times New Roman" pitchFamily="18" charset="0"/>
              </a:rPr>
              <a:t>.</a:t>
            </a:r>
          </a:p>
          <a:p>
            <a:pPr>
              <a:buFont typeface="Wingdings" pitchFamily="2" charset="2"/>
              <a:buChar char="Ø"/>
            </a:pPr>
            <a:r>
              <a:rPr lang="en-US" sz="2000" b="1" dirty="0" smtClean="0">
                <a:latin typeface="Times New Roman" pitchFamily="18" charset="0"/>
                <a:cs typeface="Times New Roman" pitchFamily="18" charset="0"/>
              </a:rPr>
              <a:t>Goal 7 </a:t>
            </a:r>
            <a:r>
              <a:rPr lang="en-US" sz="2000" dirty="0" smtClean="0">
                <a:latin typeface="Times New Roman" pitchFamily="18" charset="0"/>
                <a:cs typeface="Times New Roman" pitchFamily="18" charset="0"/>
              </a:rPr>
              <a:t>: Ensure </a:t>
            </a:r>
            <a:r>
              <a:rPr lang="en-US" sz="2000" dirty="0">
                <a:latin typeface="Times New Roman" pitchFamily="18" charset="0"/>
                <a:cs typeface="Times New Roman" pitchFamily="18" charset="0"/>
              </a:rPr>
              <a:t>environmental </a:t>
            </a:r>
            <a:r>
              <a:rPr lang="en-US" sz="2000" dirty="0" smtClean="0">
                <a:latin typeface="Times New Roman" pitchFamily="18" charset="0"/>
                <a:cs typeface="Times New Roman" pitchFamily="18" charset="0"/>
              </a:rPr>
              <a:t>sustainability.</a:t>
            </a:r>
          </a:p>
          <a:p>
            <a:pPr>
              <a:buFont typeface="Wingdings" pitchFamily="2" charset="2"/>
              <a:buChar char="Ø"/>
            </a:pPr>
            <a:r>
              <a:rPr lang="en-US" sz="2000" b="1" dirty="0" smtClean="0">
                <a:latin typeface="Times New Roman" pitchFamily="18" charset="0"/>
                <a:cs typeface="Times New Roman" pitchFamily="18" charset="0"/>
              </a:rPr>
              <a:t>Goal 8 </a:t>
            </a:r>
            <a:r>
              <a:rPr lang="en-US" sz="2000" dirty="0" smtClean="0">
                <a:latin typeface="Times New Roman" pitchFamily="18" charset="0"/>
                <a:cs typeface="Times New Roman" pitchFamily="18" charset="0"/>
              </a:rPr>
              <a:t>: Develop a global partnership for development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Millennium Development Goals and the Importance of Gender Equality</a:t>
            </a:r>
          </a:p>
        </p:txBody>
      </p:sp>
      <p:graphicFrame>
        <p:nvGraphicFramePr>
          <p:cNvPr id="9" name="Table 8"/>
          <p:cNvGraphicFramePr>
            <a:graphicFrameLocks noGrp="1"/>
          </p:cNvGraphicFramePr>
          <p:nvPr/>
        </p:nvGraphicFramePr>
        <p:xfrm>
          <a:off x="685800" y="1828800"/>
          <a:ext cx="7924800" cy="4206874"/>
        </p:xfrm>
        <a:graphic>
          <a:graphicData uri="http://schemas.openxmlformats.org/drawingml/2006/table">
            <a:tbl>
              <a:tblPr/>
              <a:tblGrid>
                <a:gridCol w="1825090"/>
                <a:gridCol w="6099710"/>
              </a:tblGrid>
              <a:tr h="1693494">
                <a:tc>
                  <a:txBody>
                    <a:bodyPr/>
                    <a:lstStyle/>
                    <a:p>
                      <a:pPr marL="0" marR="0" algn="just">
                        <a:lnSpc>
                          <a:spcPct val="115000"/>
                        </a:lnSpc>
                        <a:spcBef>
                          <a:spcPts val="300"/>
                        </a:spcBef>
                        <a:spcAft>
                          <a:spcPts val="0"/>
                        </a:spcAft>
                      </a:pPr>
                      <a:r>
                        <a:rPr lang="en-US" sz="1600" b="1" dirty="0">
                          <a:solidFill>
                            <a:schemeClr val="tx1"/>
                          </a:solidFill>
                          <a:latin typeface="Times New Roman" pitchFamily="18" charset="0"/>
                          <a:ea typeface="Calibri"/>
                          <a:cs typeface="Times New Roman" pitchFamily="18" charset="0"/>
                        </a:rPr>
                        <a:t>Goal 1. </a:t>
                      </a:r>
                      <a:r>
                        <a:rPr lang="en-US" sz="1600" dirty="0">
                          <a:solidFill>
                            <a:schemeClr val="tx1"/>
                          </a:solidFill>
                          <a:latin typeface="Times New Roman" pitchFamily="18" charset="0"/>
                          <a:ea typeface="Calibri"/>
                          <a:cs typeface="Times New Roman" pitchFamily="18" charset="0"/>
                        </a:rPr>
                        <a:t>Eradicate extreme poverty and hunger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Equal access for women to basic transport and energy infrastructure can lead to increased economic activity by women. </a:t>
                      </a: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Investment in women’s health and nutritional status reduces chronic hunger and malnourishment, which increases productivity and wellbeing.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9267">
                <a:tc>
                  <a:txBody>
                    <a:bodyPr/>
                    <a:lstStyle/>
                    <a:p>
                      <a:pPr marL="0" marR="0" algn="just">
                        <a:spcBef>
                          <a:spcPts val="300"/>
                        </a:spcBef>
                        <a:spcAft>
                          <a:spcPts val="0"/>
                        </a:spcAft>
                      </a:pPr>
                      <a:r>
                        <a:rPr lang="en-US" sz="1600" b="1" dirty="0">
                          <a:solidFill>
                            <a:schemeClr val="tx1"/>
                          </a:solidFill>
                          <a:latin typeface="Times New Roman" pitchFamily="18" charset="0"/>
                          <a:ea typeface="Calibri"/>
                          <a:cs typeface="Times New Roman" pitchFamily="18" charset="0"/>
                        </a:rPr>
                        <a:t>Goal 2. </a:t>
                      </a:r>
                      <a:r>
                        <a:rPr lang="en-US" sz="1600" dirty="0">
                          <a:solidFill>
                            <a:schemeClr val="tx1"/>
                          </a:solidFill>
                          <a:latin typeface="Times New Roman" pitchFamily="18" charset="0"/>
                          <a:ea typeface="Calibri"/>
                          <a:cs typeface="Times New Roman" pitchFamily="18" charset="0"/>
                        </a:rPr>
                        <a:t>Achieve universal primary education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Educated girls and women have greater control over their fertility and participate more in public life. </a:t>
                      </a: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A mother’s education is a strong, consistent determinant of her children’s school enrolment and attainment and their health and nutrition outcomes.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4113">
                <a:tc>
                  <a:txBody>
                    <a:bodyPr/>
                    <a:lstStyle/>
                    <a:p>
                      <a:pPr marL="0" marR="0" algn="just">
                        <a:lnSpc>
                          <a:spcPct val="115000"/>
                        </a:lnSpc>
                        <a:spcBef>
                          <a:spcPts val="300"/>
                        </a:spcBef>
                        <a:spcAft>
                          <a:spcPts val="300"/>
                        </a:spcAft>
                      </a:pPr>
                      <a:r>
                        <a:rPr lang="en-US" sz="1600" b="1">
                          <a:solidFill>
                            <a:schemeClr val="tx1"/>
                          </a:solidFill>
                          <a:latin typeface="Times New Roman" pitchFamily="18" charset="0"/>
                          <a:ea typeface="Calibri"/>
                          <a:cs typeface="Times New Roman" pitchFamily="18" charset="0"/>
                        </a:rPr>
                        <a:t>Goal 3. </a:t>
                      </a:r>
                      <a:r>
                        <a:rPr lang="en-US" sz="1600">
                          <a:solidFill>
                            <a:schemeClr val="tx1"/>
                          </a:solidFill>
                          <a:latin typeface="Times New Roman" pitchFamily="18" charset="0"/>
                          <a:ea typeface="Calibri"/>
                          <a:cs typeface="Times New Roman" pitchFamily="18" charset="0"/>
                        </a:rPr>
                        <a:t>Promote gender equality &amp; empower women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This central goal dedicated to gender equality and women’s empowerment depends on the achievement of all other goals for its success.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1" y="762002"/>
          <a:ext cx="7924801" cy="5333997"/>
        </p:xfrm>
        <a:graphic>
          <a:graphicData uri="http://schemas.openxmlformats.org/drawingml/2006/table">
            <a:tbl>
              <a:tblPr/>
              <a:tblGrid>
                <a:gridCol w="1825092"/>
                <a:gridCol w="6099709"/>
              </a:tblGrid>
              <a:tr h="798574">
                <a:tc>
                  <a:txBody>
                    <a:bodyPr/>
                    <a:lstStyle/>
                    <a:p>
                      <a:pPr marL="0" marR="0" algn="just">
                        <a:spcBef>
                          <a:spcPts val="300"/>
                        </a:spcBef>
                        <a:spcAft>
                          <a:spcPts val="0"/>
                        </a:spcAft>
                      </a:pPr>
                      <a:r>
                        <a:rPr lang="en-US" sz="1600" b="1" dirty="0">
                          <a:solidFill>
                            <a:schemeClr val="tx1"/>
                          </a:solidFill>
                          <a:latin typeface="Times New Roman" pitchFamily="18" charset="0"/>
                          <a:ea typeface="Calibri"/>
                          <a:cs typeface="Times New Roman" pitchFamily="18" charset="0"/>
                        </a:rPr>
                        <a:t>Goal 4. </a:t>
                      </a:r>
                      <a:r>
                        <a:rPr lang="en-US" sz="1600" dirty="0">
                          <a:solidFill>
                            <a:schemeClr val="tx1"/>
                          </a:solidFill>
                          <a:latin typeface="Times New Roman" pitchFamily="18" charset="0"/>
                          <a:ea typeface="Calibri"/>
                          <a:cs typeface="Times New Roman" pitchFamily="18" charset="0"/>
                        </a:rPr>
                        <a:t>Reduce child mortality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a:solidFill>
                            <a:schemeClr val="tx1"/>
                          </a:solidFill>
                          <a:latin typeface="Times New Roman" pitchFamily="18" charset="0"/>
                          <a:ea typeface="Calibri"/>
                          <a:cs typeface="Times New Roman" pitchFamily="18" charset="0"/>
                        </a:rPr>
                        <a:t>A mother’s education, income, and empowerment have a significant impact on lowering child mortality.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741">
                <a:tc>
                  <a:txBody>
                    <a:bodyPr/>
                    <a:lstStyle/>
                    <a:p>
                      <a:pPr marL="0" marR="0" algn="just">
                        <a:spcBef>
                          <a:spcPts val="300"/>
                        </a:spcBef>
                        <a:spcAft>
                          <a:spcPts val="0"/>
                        </a:spcAft>
                      </a:pPr>
                      <a:r>
                        <a:rPr lang="en-US" sz="1600" b="1" dirty="0">
                          <a:solidFill>
                            <a:schemeClr val="tx1"/>
                          </a:solidFill>
                          <a:latin typeface="Times New Roman" pitchFamily="18" charset="0"/>
                          <a:ea typeface="Calibri"/>
                          <a:cs typeface="Times New Roman" pitchFamily="18" charset="0"/>
                        </a:rPr>
                        <a:t>Goal 5. </a:t>
                      </a:r>
                      <a:r>
                        <a:rPr lang="en-US" sz="1600" dirty="0">
                          <a:solidFill>
                            <a:schemeClr val="tx1"/>
                          </a:solidFill>
                          <a:latin typeface="Times New Roman" pitchFamily="18" charset="0"/>
                          <a:ea typeface="Calibri"/>
                          <a:cs typeface="Times New Roman" pitchFamily="18" charset="0"/>
                        </a:rPr>
                        <a:t>Improve maternal health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A mother’s education, income, and empowerment have a significant impact on lowering maternal mortality.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958">
                <a:tc>
                  <a:txBody>
                    <a:bodyPr/>
                    <a:lstStyle/>
                    <a:p>
                      <a:pPr marL="0" marR="0" algn="just">
                        <a:spcBef>
                          <a:spcPts val="300"/>
                        </a:spcBef>
                        <a:spcAft>
                          <a:spcPts val="0"/>
                        </a:spcAft>
                      </a:pPr>
                      <a:r>
                        <a:rPr lang="en-US" sz="1600" b="1">
                          <a:solidFill>
                            <a:schemeClr val="tx1"/>
                          </a:solidFill>
                          <a:latin typeface="Times New Roman" pitchFamily="18" charset="0"/>
                          <a:ea typeface="Calibri"/>
                          <a:cs typeface="Times New Roman" pitchFamily="18" charset="0"/>
                        </a:rPr>
                        <a:t>Goal 6. </a:t>
                      </a:r>
                      <a:r>
                        <a:rPr lang="en-US" sz="1600">
                          <a:solidFill>
                            <a:schemeClr val="tx1"/>
                          </a:solidFill>
                          <a:latin typeface="Times New Roman" pitchFamily="18" charset="0"/>
                          <a:ea typeface="Calibri"/>
                          <a:cs typeface="Times New Roman" pitchFamily="18" charset="0"/>
                        </a:rPr>
                        <a:t>Combat HIV/AIDS, malaria, and other diseases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Greater economic independence for women, increased ability to negotiate safe sex, and more awareness of how to challenge traditional norms in sexual relations are essential for preventing the spread of HIV/AIDS and other epidemics.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7150">
                <a:tc>
                  <a:txBody>
                    <a:bodyPr/>
                    <a:lstStyle/>
                    <a:p>
                      <a:pPr marL="0" marR="0" algn="just">
                        <a:spcBef>
                          <a:spcPts val="300"/>
                        </a:spcBef>
                        <a:spcAft>
                          <a:spcPts val="0"/>
                        </a:spcAft>
                      </a:pPr>
                      <a:r>
                        <a:rPr lang="en-US" sz="1600" b="1">
                          <a:solidFill>
                            <a:schemeClr val="tx1"/>
                          </a:solidFill>
                          <a:latin typeface="Times New Roman" pitchFamily="18" charset="0"/>
                          <a:ea typeface="Calibri"/>
                          <a:cs typeface="Times New Roman" pitchFamily="18" charset="0"/>
                        </a:rPr>
                        <a:t>Goal 7. </a:t>
                      </a:r>
                      <a:r>
                        <a:rPr lang="en-US" sz="1600">
                          <a:solidFill>
                            <a:schemeClr val="tx1"/>
                          </a:solidFill>
                          <a:latin typeface="Times New Roman" pitchFamily="18" charset="0"/>
                          <a:ea typeface="Calibri"/>
                          <a:cs typeface="Times New Roman" pitchFamily="18" charset="0"/>
                        </a:rPr>
                        <a:t>Ensure environmental </a:t>
                      </a:r>
                    </a:p>
                    <a:p>
                      <a:pPr marL="0" marR="0" algn="just">
                        <a:lnSpc>
                          <a:spcPct val="115000"/>
                        </a:lnSpc>
                        <a:spcBef>
                          <a:spcPts val="0"/>
                        </a:spcBef>
                        <a:spcAft>
                          <a:spcPts val="0"/>
                        </a:spcAft>
                      </a:pPr>
                      <a:r>
                        <a:rPr lang="en-US" sz="1600">
                          <a:solidFill>
                            <a:schemeClr val="tx1"/>
                          </a:solidFill>
                          <a:latin typeface="Times New Roman" pitchFamily="18" charset="0"/>
                          <a:ea typeface="Calibri"/>
                          <a:cs typeface="Times New Roman" pitchFamily="18" charset="0"/>
                        </a:rPr>
                        <a:t>sustainability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Gender‐equitable property and resource ownership policies enable women (often as primary users of these resources) to manage them in a more sustainable manner. </a:t>
                      </a: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Women’s existing knowledge of natural resources is essential for sustainable climate responses.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574">
                <a:tc>
                  <a:txBody>
                    <a:bodyPr/>
                    <a:lstStyle/>
                    <a:p>
                      <a:pPr marL="0" marR="0" algn="just">
                        <a:spcBef>
                          <a:spcPts val="300"/>
                        </a:spcBef>
                        <a:spcAft>
                          <a:spcPts val="300"/>
                        </a:spcAft>
                      </a:pPr>
                      <a:r>
                        <a:rPr lang="en-US" sz="1600" b="1">
                          <a:solidFill>
                            <a:schemeClr val="tx1"/>
                          </a:solidFill>
                          <a:latin typeface="Times New Roman" pitchFamily="18" charset="0"/>
                          <a:ea typeface="Calibri"/>
                          <a:cs typeface="Times New Roman" pitchFamily="18" charset="0"/>
                        </a:rPr>
                        <a:t>Goal 8. </a:t>
                      </a:r>
                      <a:r>
                        <a:rPr lang="en-US" sz="1600">
                          <a:solidFill>
                            <a:schemeClr val="tx1"/>
                          </a:solidFill>
                          <a:latin typeface="Times New Roman" pitchFamily="18" charset="0"/>
                          <a:ea typeface="Calibri"/>
                          <a:cs typeface="Times New Roman" pitchFamily="18" charset="0"/>
                        </a:rPr>
                        <a:t>Develop a global partnership for development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600" dirty="0">
                        <a:solidFill>
                          <a:schemeClr val="tx1"/>
                        </a:solidFill>
                        <a:latin typeface="Times New Roman" pitchFamily="18" charset="0"/>
                        <a:ea typeface="Calibri"/>
                        <a:cs typeface="Times New Roman" pitchFamily="18" charset="0"/>
                      </a:endParaRPr>
                    </a:p>
                    <a:p>
                      <a:pPr marL="342900" marR="0" lvl="0" indent="-342900" algn="just">
                        <a:spcBef>
                          <a:spcPts val="0"/>
                        </a:spcBef>
                        <a:spcAft>
                          <a:spcPts val="0"/>
                        </a:spcAft>
                        <a:buFont typeface="Wingdings"/>
                        <a:buChar char=""/>
                      </a:pPr>
                      <a:r>
                        <a:rPr lang="en-US" sz="1600" dirty="0">
                          <a:solidFill>
                            <a:schemeClr val="tx1"/>
                          </a:solidFill>
                          <a:latin typeface="Times New Roman" pitchFamily="18" charset="0"/>
                          <a:ea typeface="Calibri"/>
                          <a:cs typeface="Times New Roman" pitchFamily="18" charset="0"/>
                        </a:rPr>
                        <a:t>Greater gender equality in the political sphere may lead to higher investments in development co‐operation.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09600" y="6324600"/>
            <a:ext cx="78486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Source: Adapted from </a:t>
            </a:r>
            <a:r>
              <a:rPr lang="en-US" dirty="0" err="1" smtClean="0">
                <a:latin typeface="Times New Roman" pitchFamily="18" charset="0"/>
                <a:cs typeface="Times New Roman" pitchFamily="18" charset="0"/>
              </a:rPr>
              <a:t>Momsen</a:t>
            </a:r>
            <a:r>
              <a:rPr lang="en-US" dirty="0" smtClean="0">
                <a:latin typeface="Times New Roman" pitchFamily="18" charset="0"/>
                <a:cs typeface="Times New Roman" pitchFamily="18" charset="0"/>
              </a:rPr>
              <a:t> 2004; Moser 1993; Richey 2000; Wills 2005</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75</TotalTime>
  <Words>2078</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 Millennium Development Goals and Women Empowerment: Is it really Measured?</vt:lpstr>
      <vt:lpstr>Millennium Declaration</vt:lpstr>
      <vt:lpstr>UN MDGs, Targets and Women</vt:lpstr>
      <vt:lpstr> Gender and Development Policy Approaches (1950 onwards) </vt:lpstr>
      <vt:lpstr>Slide 5</vt:lpstr>
      <vt:lpstr>Slide 6</vt:lpstr>
      <vt:lpstr> United Nations: Millennium Development Goals </vt:lpstr>
      <vt:lpstr>Millennium Development Goals and the Importance of Gender Equality</vt:lpstr>
      <vt:lpstr>Slide 9</vt:lpstr>
      <vt:lpstr>What are indicators?</vt:lpstr>
      <vt:lpstr> Why gender equality and indicators are required? </vt:lpstr>
      <vt:lpstr> Key Challenges in Deciding What to Measure? </vt:lpstr>
      <vt:lpstr>Questions to be taken into Consideration when Designing Gender Equality Indicators</vt:lpstr>
      <vt:lpstr>Slide 14</vt:lpstr>
      <vt:lpstr>  What do the GDI and the GEM aim to measure?   </vt:lpstr>
      <vt:lpstr>Slide 16</vt:lpstr>
      <vt:lpstr>Slide 17</vt:lpstr>
      <vt:lpstr>Limitations</vt:lpstr>
      <vt:lpstr>Slide 19</vt:lpstr>
      <vt:lpstr>Conclusion</vt:lpstr>
      <vt:lpstr>Slide 21</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Millennium Development Goals and Women Empowerment: Is it really Measured?</dc:title>
  <dc:creator>shaveta</dc:creator>
  <cp:lastModifiedBy>Dr. Shaveta Kohli</cp:lastModifiedBy>
  <cp:revision>17</cp:revision>
  <dcterms:created xsi:type="dcterms:W3CDTF">2014-03-28T05:56:27Z</dcterms:created>
  <dcterms:modified xsi:type="dcterms:W3CDTF">2016-09-27T09:58:12Z</dcterms:modified>
</cp:coreProperties>
</file>