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78" r:id="rId2"/>
    <p:sldId id="277" r:id="rId3"/>
    <p:sldId id="261" r:id="rId4"/>
    <p:sldId id="262" r:id="rId5"/>
    <p:sldId id="263" r:id="rId6"/>
    <p:sldId id="279" r:id="rId7"/>
    <p:sldId id="280" r:id="rId8"/>
    <p:sldId id="281" r:id="rId9"/>
    <p:sldId id="282" r:id="rId10"/>
    <p:sldId id="290" r:id="rId11"/>
    <p:sldId id="289" r:id="rId12"/>
    <p:sldId id="291" r:id="rId13"/>
    <p:sldId id="292" r:id="rId14"/>
    <p:sldId id="293" r:id="rId15"/>
    <p:sldId id="294" r:id="rId16"/>
    <p:sldId id="295"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9" d="100"/>
          <a:sy n="79" d="100"/>
        </p:scale>
        <p:origin x="-110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88D575-4200-47D0-9683-57560A7B361A}" type="datetimeFigureOut">
              <a:rPr lang="en-US" smtClean="0"/>
              <a:pPr/>
              <a:t>7/10/2017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54CBD2-CC90-4D6C-9948-9E5B07CFAF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23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32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33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34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35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36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25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26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27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28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29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30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4CBD2-CC90-4D6C-9948-9E5B07CFAF47}"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3D864-073A-46E2-BA3E-0B00568EC7BF}" type="datetimeFigureOut">
              <a:rPr lang="en-US" smtClean="0"/>
              <a:pPr/>
              <a:t>7/10/2017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3D864-073A-46E2-BA3E-0B00568EC7BF}" type="datetimeFigureOut">
              <a:rPr lang="en-US" smtClean="0"/>
              <a:pPr/>
              <a:t>7/10/2017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3D864-073A-46E2-BA3E-0B00568EC7BF}" type="datetimeFigureOut">
              <a:rPr lang="en-US" smtClean="0"/>
              <a:pPr/>
              <a:t>7/10/2017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3D864-073A-46E2-BA3E-0B00568EC7BF}" type="datetimeFigureOut">
              <a:rPr lang="en-US" smtClean="0"/>
              <a:pPr/>
              <a:t>7/10/2017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3D864-073A-46E2-BA3E-0B00568EC7BF}" type="datetimeFigureOut">
              <a:rPr lang="en-US" smtClean="0"/>
              <a:pPr/>
              <a:t>7/10/2017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3D864-073A-46E2-BA3E-0B00568EC7BF}" type="datetimeFigureOut">
              <a:rPr lang="en-US" smtClean="0"/>
              <a:pPr/>
              <a:t>7/10/2017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3D864-073A-46E2-BA3E-0B00568EC7BF}" type="datetimeFigureOut">
              <a:rPr lang="en-US" smtClean="0"/>
              <a:pPr/>
              <a:t>7/10/2017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3D864-073A-46E2-BA3E-0B00568EC7BF}" type="datetimeFigureOut">
              <a:rPr lang="en-US" smtClean="0"/>
              <a:pPr/>
              <a:t>7/10/2017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3D864-073A-46E2-BA3E-0B00568EC7BF}" type="datetimeFigureOut">
              <a:rPr lang="en-US" smtClean="0"/>
              <a:pPr/>
              <a:t>7/10/2017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3D864-073A-46E2-BA3E-0B00568EC7BF}" type="datetimeFigureOut">
              <a:rPr lang="en-US" smtClean="0"/>
              <a:pPr/>
              <a:t>7/10/2017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3D864-073A-46E2-BA3E-0B00568EC7BF}" type="datetimeFigureOut">
              <a:rPr lang="en-US" smtClean="0"/>
              <a:pPr/>
              <a:t>7/10/2017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50D2D0-5E28-40CC-9B0D-728B1C706D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3D864-073A-46E2-BA3E-0B00568EC7BF}" type="datetimeFigureOut">
              <a:rPr lang="en-US" smtClean="0"/>
              <a:pPr/>
              <a:t>7/10/2017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0D2D0-5E28-40CC-9B0D-728B1C706D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09601"/>
            <a:ext cx="8686800" cy="2209799"/>
          </a:xfrm>
        </p:spPr>
        <p:txBody>
          <a:bodyPr>
            <a:normAutofit fontScale="90000"/>
          </a:bodyPr>
          <a:lstStyle/>
          <a:p>
            <a:r>
              <a:rPr lang="en-US" sz="5300" b="1" i="1" dirty="0" smtClean="0">
                <a:latin typeface="Times New Roman" pitchFamily="18" charset="0"/>
                <a:cs typeface="Times New Roman" pitchFamily="18" charset="0"/>
              </a:rPr>
              <a:t>An Apology for Poetry </a:t>
            </a:r>
            <a:r>
              <a:rPr lang="en-US" dirty="0" smtClean="0">
                <a:latin typeface="Times New Roman" pitchFamily="18" charset="0"/>
                <a:cs typeface="Times New Roman" pitchFamily="18" charset="0"/>
              </a:rPr>
              <a:t>(1595)</a:t>
            </a:r>
            <a:r>
              <a:rPr lang="en-US" sz="6700" b="1" dirty="0" smtClean="0">
                <a:latin typeface="Times New Roman" pitchFamily="18" charset="0"/>
                <a:cs typeface="Times New Roman" pitchFamily="18" charset="0"/>
              </a:rPr>
              <a:t/>
            </a:r>
            <a:br>
              <a:rPr lang="en-US" sz="6700" b="1" dirty="0" smtClean="0">
                <a:latin typeface="Times New Roman" pitchFamily="18" charset="0"/>
                <a:cs typeface="Times New Roman" pitchFamily="18" charset="0"/>
              </a:rPr>
            </a:br>
            <a:r>
              <a:rPr lang="en-US" b="1" cap="all" dirty="0" smtClean="0">
                <a:latin typeface="Times New Roman" pitchFamily="18" charset="0"/>
                <a:cs typeface="Times New Roman" pitchFamily="18" charset="0"/>
              </a:rPr>
              <a:t>BY Sir Philip Sidney </a:t>
            </a:r>
            <a:r>
              <a:rPr lang="en-US" cap="all"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1554 –1586</a:t>
            </a:r>
            <a:r>
              <a:rPr lang="en-US" cap="all" dirty="0" smtClean="0">
                <a:latin typeface="Times New Roman" pitchFamily="18" charset="0"/>
                <a:cs typeface="Times New Roman" pitchFamily="18" charset="0"/>
              </a:rPr>
              <a:t>)</a:t>
            </a:r>
            <a:br>
              <a:rPr lang="en-US" cap="all" dirty="0" smtClean="0">
                <a:latin typeface="Times New Roman" pitchFamily="18" charset="0"/>
                <a:cs typeface="Times New Roman"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1371600" y="2667000"/>
            <a:ext cx="6400800" cy="3962400"/>
          </a:xfrm>
        </p:spPr>
        <p:txBody>
          <a:bodyPr>
            <a:normAutofit/>
          </a:bodyPr>
          <a:lstStyle/>
          <a:p>
            <a:endParaRPr lang="en-US" sz="3600" dirty="0">
              <a:solidFill>
                <a:schemeClr val="tx1"/>
              </a:solidFill>
              <a:latin typeface="Times New Roman" pitchFamily="18" charset="0"/>
              <a:cs typeface="Times New Roman" pitchFamily="18" charset="0"/>
            </a:endParaRPr>
          </a:p>
          <a:p>
            <a:endParaRPr lang="en-US" sz="3600" dirty="0" smtClean="0">
              <a:solidFill>
                <a:schemeClr val="tx1"/>
              </a:solidFill>
              <a:latin typeface="Times New Roman" pitchFamily="18" charset="0"/>
              <a:cs typeface="Times New Roman" pitchFamily="18" charset="0"/>
            </a:endParaRPr>
          </a:p>
          <a:p>
            <a:endParaRPr lang="en-US" sz="3600" dirty="0">
              <a:solidFill>
                <a:schemeClr val="tx1"/>
              </a:solidFill>
              <a:latin typeface="Times New Roman" pitchFamily="18" charset="0"/>
              <a:cs typeface="Times New Roman" pitchFamily="18" charset="0"/>
            </a:endParaRPr>
          </a:p>
          <a:p>
            <a:r>
              <a:rPr lang="en-US" sz="3600" dirty="0" smtClean="0">
                <a:solidFill>
                  <a:schemeClr val="tx1"/>
                </a:solidFill>
                <a:latin typeface="Times New Roman" pitchFamily="18" charset="0"/>
                <a:cs typeface="Times New Roman" pitchFamily="18" charset="0"/>
              </a:rPr>
              <a:t>			Course Instructor</a:t>
            </a:r>
          </a:p>
          <a:p>
            <a:r>
              <a:rPr lang="en-US" sz="3600" dirty="0" smtClean="0">
                <a:solidFill>
                  <a:schemeClr val="tx1"/>
                </a:solidFill>
                <a:latin typeface="Times New Roman" pitchFamily="18" charset="0"/>
                <a:cs typeface="Times New Roman" pitchFamily="18" charset="0"/>
              </a:rPr>
              <a:t>				Dr Jeet </a:t>
            </a:r>
            <a:r>
              <a:rPr lang="en-US" sz="3600" dirty="0">
                <a:solidFill>
                  <a:schemeClr val="tx1"/>
                </a:solidFill>
                <a:latin typeface="Times New Roman" pitchFamily="18" charset="0"/>
                <a:cs typeface="Times New Roman" pitchFamily="18" charset="0"/>
              </a:rPr>
              <a:t>S</a:t>
            </a:r>
            <a:r>
              <a:rPr lang="en-US" sz="3600" dirty="0" smtClean="0">
                <a:solidFill>
                  <a:schemeClr val="tx1"/>
                </a:solidFill>
                <a:latin typeface="Times New Roman" pitchFamily="18" charset="0"/>
                <a:cs typeface="Times New Roman" pitchFamily="18" charset="0"/>
              </a:rPr>
              <a:t>ingh</a:t>
            </a:r>
            <a:endParaRPr lang="en-US" sz="36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762000"/>
          </a:xfrm>
        </p:spPr>
        <p:txBody>
          <a:bodyPr>
            <a:normAutofit/>
          </a:bodyPr>
          <a:lstStyle/>
          <a:p>
            <a:r>
              <a:rPr lang="en-US" sz="4000" dirty="0" smtClean="0"/>
              <a:t>Major Works </a:t>
            </a: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0" y="685800"/>
            <a:ext cx="9144000" cy="6400800"/>
          </a:xfrm>
        </p:spPr>
        <p:txBody>
          <a:bodyPr>
            <a:noAutofit/>
          </a:bodyPr>
          <a:lstStyle/>
          <a:p>
            <a:pPr algn="just">
              <a:lnSpc>
                <a:spcPct val="150000"/>
              </a:lnSpc>
            </a:pPr>
            <a:r>
              <a:rPr lang="en-US" altLang="ar-SA" sz="2800" dirty="0" smtClean="0">
                <a:solidFill>
                  <a:schemeClr val="tx1"/>
                </a:solidFill>
                <a:latin typeface="Times New Roman" pitchFamily="18" charset="0"/>
                <a:cs typeface="Times New Roman" pitchFamily="18" charset="0"/>
              </a:rPr>
              <a:t>1578		</a:t>
            </a:r>
            <a:r>
              <a:rPr lang="en-US" altLang="ar-SA" sz="2800" i="1" dirty="0" smtClean="0">
                <a:solidFill>
                  <a:schemeClr val="tx1"/>
                </a:solidFill>
                <a:latin typeface="Times New Roman" pitchFamily="18" charset="0"/>
                <a:cs typeface="Times New Roman" pitchFamily="18" charset="0"/>
              </a:rPr>
              <a:t>The Lady of May</a:t>
            </a:r>
            <a:r>
              <a:rPr lang="en-US" altLang="ar-SA" sz="2800" dirty="0" smtClean="0">
                <a:solidFill>
                  <a:schemeClr val="tx1"/>
                </a:solidFill>
                <a:latin typeface="Times New Roman" pitchFamily="18" charset="0"/>
                <a:cs typeface="Times New Roman" pitchFamily="18" charset="0"/>
              </a:rPr>
              <a:t>, (masque for Queen Elizabeth)</a:t>
            </a:r>
          </a:p>
          <a:p>
            <a:pPr algn="just">
              <a:lnSpc>
                <a:spcPct val="150000"/>
              </a:lnSpc>
            </a:pPr>
            <a:r>
              <a:rPr lang="en-US" altLang="ar-SA" sz="2800" dirty="0" smtClean="0">
                <a:solidFill>
                  <a:schemeClr val="tx1"/>
                </a:solidFill>
                <a:latin typeface="Times New Roman" pitchFamily="18" charset="0"/>
                <a:cs typeface="Times New Roman" pitchFamily="18" charset="0"/>
              </a:rPr>
              <a:t>1582		</a:t>
            </a:r>
            <a:r>
              <a:rPr lang="en-US" altLang="ar-SA" sz="2800" i="1" dirty="0" err="1" smtClean="0">
                <a:solidFill>
                  <a:schemeClr val="tx1"/>
                </a:solidFill>
                <a:latin typeface="Times New Roman" pitchFamily="18" charset="0"/>
                <a:cs typeface="Times New Roman" pitchFamily="18" charset="0"/>
              </a:rPr>
              <a:t>Astrophel</a:t>
            </a:r>
            <a:r>
              <a:rPr lang="en-US" altLang="ar-SA" sz="2800" i="1" dirty="0" smtClean="0">
                <a:solidFill>
                  <a:schemeClr val="tx1"/>
                </a:solidFill>
                <a:latin typeface="Times New Roman" pitchFamily="18" charset="0"/>
                <a:cs typeface="Times New Roman" pitchFamily="18" charset="0"/>
              </a:rPr>
              <a:t> and Stella</a:t>
            </a:r>
            <a:r>
              <a:rPr lang="en-US" altLang="ar-SA" sz="2800" dirty="0" smtClean="0">
                <a:solidFill>
                  <a:schemeClr val="tx1"/>
                </a:solidFill>
                <a:latin typeface="Times New Roman" pitchFamily="18" charset="0"/>
                <a:cs typeface="Times New Roman" pitchFamily="18" charset="0"/>
              </a:rPr>
              <a:t> (published 1591) his finest 		work; sonnet cycle.		</a:t>
            </a:r>
          </a:p>
          <a:p>
            <a:pPr algn="just">
              <a:lnSpc>
                <a:spcPct val="150000"/>
              </a:lnSpc>
            </a:pPr>
            <a:r>
              <a:rPr lang="en-US" altLang="ar-SA" sz="2800" dirty="0" smtClean="0">
                <a:solidFill>
                  <a:schemeClr val="tx1"/>
                </a:solidFill>
                <a:latin typeface="Times New Roman" pitchFamily="18" charset="0"/>
                <a:cs typeface="Times New Roman" pitchFamily="18" charset="0"/>
              </a:rPr>
              <a:t>1590		</a:t>
            </a:r>
            <a:r>
              <a:rPr lang="en-US" altLang="ar-SA" sz="2800" i="1" dirty="0" smtClean="0">
                <a:solidFill>
                  <a:schemeClr val="tx1"/>
                </a:solidFill>
                <a:latin typeface="Times New Roman" pitchFamily="18" charset="0"/>
                <a:cs typeface="Times New Roman" pitchFamily="18" charset="0"/>
              </a:rPr>
              <a:t>Arcadia</a:t>
            </a:r>
            <a:r>
              <a:rPr lang="en-US" altLang="ar-SA" sz="2800" dirty="0" smtClean="0">
                <a:solidFill>
                  <a:schemeClr val="tx1"/>
                </a:solidFill>
                <a:latin typeface="Times New Roman" pitchFamily="18" charset="0"/>
                <a:cs typeface="Times New Roman" pitchFamily="18" charset="0"/>
              </a:rPr>
              <a:t>, 1590, revised. 1593  epic prose romance</a:t>
            </a:r>
          </a:p>
          <a:p>
            <a:pPr algn="just">
              <a:lnSpc>
                <a:spcPct val="150000"/>
              </a:lnSpc>
            </a:pPr>
            <a:r>
              <a:rPr lang="en-US" altLang="ar-SA" sz="2800" dirty="0" smtClean="0">
                <a:solidFill>
                  <a:schemeClr val="tx1"/>
                </a:solidFill>
                <a:latin typeface="Times New Roman" pitchFamily="18" charset="0"/>
                <a:cs typeface="Times New Roman" pitchFamily="18" charset="0"/>
              </a:rPr>
              <a:t>		(also titled </a:t>
            </a:r>
            <a:r>
              <a:rPr lang="en-US" altLang="ar-SA" sz="2800" i="1" dirty="0" smtClean="0">
                <a:solidFill>
                  <a:schemeClr val="tx1"/>
                </a:solidFill>
                <a:latin typeface="Times New Roman" pitchFamily="18" charset="0"/>
                <a:cs typeface="Times New Roman" pitchFamily="18" charset="0"/>
              </a:rPr>
              <a:t>The Countess of Pembroke’</a:t>
            </a:r>
            <a:r>
              <a:rPr lang="en-US" altLang="ja-JP" sz="2800" i="1" dirty="0" smtClean="0">
                <a:solidFill>
                  <a:schemeClr val="tx1"/>
                </a:solidFill>
                <a:latin typeface="Times New Roman" pitchFamily="18" charset="0"/>
                <a:cs typeface="Times New Roman" pitchFamily="18" charset="0"/>
              </a:rPr>
              <a:t>s Arcadia</a:t>
            </a:r>
            <a:r>
              <a:rPr lang="en-US" altLang="ja-JP" sz="2800" dirty="0" smtClean="0">
                <a:solidFill>
                  <a:schemeClr val="tx1"/>
                </a:solidFill>
                <a:latin typeface="Times New Roman" pitchFamily="18" charset="0"/>
                <a:cs typeface="Times New Roman" pitchFamily="18" charset="0"/>
              </a:rPr>
              <a:t>)</a:t>
            </a:r>
          </a:p>
          <a:p>
            <a:pPr algn="just">
              <a:lnSpc>
                <a:spcPct val="150000"/>
              </a:lnSpc>
            </a:pPr>
            <a:r>
              <a:rPr lang="en-US" altLang="ar-SA" sz="2800" dirty="0" smtClean="0">
                <a:solidFill>
                  <a:schemeClr val="tx1"/>
                </a:solidFill>
                <a:latin typeface="Times New Roman" pitchFamily="18" charset="0"/>
                <a:cs typeface="Times New Roman" pitchFamily="18" charset="0"/>
              </a:rPr>
              <a:t>1583		</a:t>
            </a:r>
            <a:r>
              <a:rPr lang="en-US" altLang="ar-SA" sz="2800" i="1" dirty="0" smtClean="0">
                <a:solidFill>
                  <a:schemeClr val="tx1"/>
                </a:solidFill>
                <a:latin typeface="Times New Roman" pitchFamily="18" charset="0"/>
                <a:cs typeface="Times New Roman" pitchFamily="18" charset="0"/>
              </a:rPr>
              <a:t>The </a:t>
            </a:r>
            <a:r>
              <a:rPr lang="en-US" altLang="ar-SA" sz="2800" i="1" dirty="0" err="1" smtClean="0">
                <a:solidFill>
                  <a:schemeClr val="tx1"/>
                </a:solidFill>
                <a:latin typeface="Times New Roman" pitchFamily="18" charset="0"/>
                <a:cs typeface="Times New Roman" pitchFamily="18" charset="0"/>
              </a:rPr>
              <a:t>Defence</a:t>
            </a:r>
            <a:r>
              <a:rPr lang="en-US" altLang="ar-SA" sz="2800" i="1" dirty="0" smtClean="0">
                <a:solidFill>
                  <a:schemeClr val="tx1"/>
                </a:solidFill>
                <a:latin typeface="Times New Roman" pitchFamily="18" charset="0"/>
                <a:cs typeface="Times New Roman" pitchFamily="18" charset="0"/>
              </a:rPr>
              <a:t> of </a:t>
            </a:r>
            <a:r>
              <a:rPr lang="en-US" altLang="ar-SA" sz="2800" i="1" dirty="0" err="1" smtClean="0">
                <a:solidFill>
                  <a:schemeClr val="tx1"/>
                </a:solidFill>
                <a:latin typeface="Times New Roman" pitchFamily="18" charset="0"/>
                <a:cs typeface="Times New Roman" pitchFamily="18" charset="0"/>
              </a:rPr>
              <a:t>Poesie</a:t>
            </a:r>
            <a:r>
              <a:rPr lang="en-US" altLang="ar-SA" sz="2800" dirty="0" smtClean="0">
                <a:solidFill>
                  <a:schemeClr val="tx1"/>
                </a:solidFill>
                <a:latin typeface="Times New Roman" pitchFamily="18" charset="0"/>
                <a:cs typeface="Times New Roman" pitchFamily="18" charset="0"/>
              </a:rPr>
              <a:t>, (published 1595) (also 		titled </a:t>
            </a:r>
            <a:r>
              <a:rPr lang="en-US" altLang="ar-SA" sz="2800" i="1" dirty="0" smtClean="0">
                <a:solidFill>
                  <a:schemeClr val="tx1"/>
                </a:solidFill>
                <a:latin typeface="Times New Roman" pitchFamily="18" charset="0"/>
                <a:cs typeface="Times New Roman" pitchFamily="18" charset="0"/>
              </a:rPr>
              <a:t>An Apology for Poetry) </a:t>
            </a:r>
            <a:r>
              <a:rPr lang="en-US" altLang="ar-SA" sz="2800" dirty="0" smtClean="0">
                <a:solidFill>
                  <a:schemeClr val="tx1"/>
                </a:solidFill>
                <a:latin typeface="Times New Roman" pitchFamily="18" charset="0"/>
                <a:cs typeface="Times New Roman" pitchFamily="18" charset="0"/>
              </a:rPr>
              <a:t>- was the first 			significant piece of literary criticism in the 			English Language.</a:t>
            </a:r>
          </a:p>
          <a:p>
            <a:pPr algn="just"/>
            <a:endParaRPr lang="en-US"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838200"/>
          </a:xfrm>
        </p:spPr>
        <p:txBody>
          <a:bodyPr>
            <a:normAutofit/>
          </a:bodyPr>
          <a:lstStyle/>
          <a:p>
            <a:r>
              <a:rPr lang="en-US" sz="4000" i="1" dirty="0" smtClean="0">
                <a:latin typeface="Times New Roman" pitchFamily="18" charset="0"/>
                <a:cs typeface="Times New Roman" pitchFamily="18" charset="0"/>
              </a:rPr>
              <a:t>Defense of Poetry</a:t>
            </a: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0" y="990600"/>
            <a:ext cx="9144000" cy="6096000"/>
          </a:xfrm>
        </p:spPr>
        <p:txBody>
          <a:bodyPr>
            <a:noAutofit/>
          </a:bodyPr>
          <a:lstStyle/>
          <a:p>
            <a:pPr algn="just">
              <a:lnSpc>
                <a:spcPct val="150000"/>
              </a:lnSpc>
              <a:buFont typeface="Wingdings" pitchFamily="2" charset="2"/>
              <a:buChar char="Ø"/>
            </a:pPr>
            <a:r>
              <a:rPr lang="en-US" altLang="ar-SA" sz="3600" dirty="0" smtClean="0">
                <a:solidFill>
                  <a:schemeClr val="tx1"/>
                </a:solidFill>
                <a:latin typeface="Times New Roman" pitchFamily="18" charset="0"/>
                <a:cs typeface="Times New Roman" pitchFamily="18" charset="0"/>
              </a:rPr>
              <a:t>It is an English defense against moralistic or philosophical attacks on poetry, drama, and music. One of these attacks, Stephen Gosson</a:t>
            </a:r>
            <a:r>
              <a:rPr lang="en-US" altLang="en-US" sz="3600" dirty="0" smtClean="0">
                <a:solidFill>
                  <a:schemeClr val="tx1"/>
                </a:solidFill>
                <a:latin typeface="Times New Roman" pitchFamily="18" charset="0"/>
                <a:cs typeface="Times New Roman" pitchFamily="18" charset="0"/>
              </a:rPr>
              <a:t>’</a:t>
            </a:r>
            <a:r>
              <a:rPr lang="en-US" altLang="ar-SA" sz="3600" dirty="0" smtClean="0">
                <a:solidFill>
                  <a:schemeClr val="tx1"/>
                </a:solidFill>
                <a:latin typeface="Times New Roman" pitchFamily="18" charset="0"/>
                <a:cs typeface="Times New Roman" pitchFamily="18" charset="0"/>
              </a:rPr>
              <a:t>s </a:t>
            </a:r>
            <a:r>
              <a:rPr lang="en-US" altLang="ar-SA" sz="3600" i="1" dirty="0" smtClean="0">
                <a:solidFill>
                  <a:schemeClr val="tx1"/>
                </a:solidFill>
                <a:latin typeface="Times New Roman" pitchFamily="18" charset="0"/>
                <a:cs typeface="Times New Roman" pitchFamily="18" charset="0"/>
              </a:rPr>
              <a:t>School of Abuse </a:t>
            </a:r>
            <a:r>
              <a:rPr lang="en-US" altLang="ar-SA" sz="3600" dirty="0" smtClean="0">
                <a:solidFill>
                  <a:schemeClr val="tx1"/>
                </a:solidFill>
                <a:latin typeface="Times New Roman" pitchFamily="18" charset="0"/>
                <a:cs typeface="Times New Roman" pitchFamily="18" charset="0"/>
              </a:rPr>
              <a:t>(1579), was dedicated to Sidney. </a:t>
            </a: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838200"/>
          </a:xfrm>
        </p:spPr>
        <p:txBody>
          <a:bodyPr>
            <a:noAutofit/>
          </a:bodyPr>
          <a:lstStyle/>
          <a:p>
            <a:r>
              <a:rPr lang="en-US" altLang="ar-SA" sz="3200" dirty="0" smtClean="0">
                <a:latin typeface="Times New Roman" pitchFamily="18" charset="0"/>
                <a:cs typeface="Times New Roman" pitchFamily="18" charset="0"/>
              </a:rPr>
              <a:t>1579 Puritan Attacks on Poesy: </a:t>
            </a:r>
            <a:r>
              <a:rPr lang="en-US" altLang="ar-SA" sz="3200" i="1" dirty="0" smtClean="0">
                <a:latin typeface="Times New Roman" pitchFamily="18" charset="0"/>
                <a:cs typeface="Times New Roman" pitchFamily="18" charset="0"/>
              </a:rPr>
              <a:t>The School of Abuse by Stephen GOSSON</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He is best known for his attack on plays, poetry, ant other arts in </a:t>
            </a:r>
            <a:r>
              <a:rPr lang="en-US" altLang="ar-SA" sz="2800" i="1" dirty="0" smtClean="0">
                <a:solidFill>
                  <a:schemeClr val="tx1"/>
                </a:solidFill>
                <a:latin typeface="Times New Roman" pitchFamily="18" charset="0"/>
                <a:cs typeface="Times New Roman" pitchFamily="18" charset="0"/>
              </a:rPr>
              <a:t>The School of Abuse (1579)</a:t>
            </a:r>
          </a:p>
          <a:p>
            <a:pPr algn="just">
              <a:lnSpc>
                <a:spcPct val="150000"/>
              </a:lnSpc>
            </a:pPr>
            <a:r>
              <a:rPr lang="en-US" altLang="ja-JP" dirty="0" smtClean="0">
                <a:solidFill>
                  <a:schemeClr val="tx1"/>
                </a:solidFill>
                <a:latin typeface="Times New Roman" pitchFamily="18" charset="0"/>
                <a:ea typeface="MS PGothic" pitchFamily="34" charset="-128"/>
                <a:cs typeface="Times New Roman" pitchFamily="18" charset="0"/>
              </a:rPr>
              <a:t>“[W]e who have both sense, reason, wit and understanding . . . </a:t>
            </a:r>
            <a:r>
              <a:rPr lang="en-US" altLang="ar-SA" dirty="0" smtClean="0">
                <a:solidFill>
                  <a:schemeClr val="tx1"/>
                </a:solidFill>
                <a:latin typeface="Times New Roman" pitchFamily="18" charset="0"/>
                <a:ea typeface="Arial" pitchFamily="34" charset="0"/>
                <a:cs typeface="Times New Roman" pitchFamily="18" charset="0"/>
              </a:rPr>
              <a:t>Let us but shut our eyes to poets, pipers, and players, pull our feet back from resort to theaters and turn away from the beholding of vanity, the greatest storm of abuse will be overblown. . .</a:t>
            </a:r>
            <a:r>
              <a:rPr lang="ja-JP" altLang="en-US" smtClean="0">
                <a:solidFill>
                  <a:schemeClr val="tx1"/>
                </a:solidFill>
                <a:latin typeface="Times New Roman" pitchFamily="18" charset="0"/>
                <a:ea typeface="MS PGothic" pitchFamily="34" charset="-128"/>
                <a:cs typeface="Times New Roman" pitchFamily="18" charset="0"/>
              </a:rPr>
              <a:t>”</a:t>
            </a:r>
            <a:r>
              <a:rPr lang="en-US" altLang="ja-JP" dirty="0" smtClean="0">
                <a:solidFill>
                  <a:schemeClr val="tx1"/>
                </a:solidFill>
                <a:latin typeface="Times New Roman" pitchFamily="18" charset="0"/>
                <a:ea typeface="MS PGothic" pitchFamily="34" charset="-128"/>
                <a:cs typeface="Times New Roman" pitchFamily="18" charset="0"/>
              </a:rPr>
              <a:t>  (</a:t>
            </a:r>
            <a:r>
              <a:rPr lang="en-US" altLang="ar-SA" dirty="0" smtClean="0">
                <a:solidFill>
                  <a:schemeClr val="tx1"/>
                </a:solidFill>
                <a:latin typeface="Times New Roman" pitchFamily="18" charset="0"/>
                <a:ea typeface="Arial" pitchFamily="34" charset="0"/>
                <a:cs typeface="Times New Roman" pitchFamily="18" charset="0"/>
              </a:rPr>
              <a:t>Stephan </a:t>
            </a:r>
            <a:r>
              <a:rPr lang="en-US" altLang="ar-SA" dirty="0" err="1" smtClean="0">
                <a:solidFill>
                  <a:schemeClr val="tx1"/>
                </a:solidFill>
                <a:latin typeface="Times New Roman" pitchFamily="18" charset="0"/>
                <a:ea typeface="Arial" pitchFamily="34" charset="0"/>
                <a:cs typeface="Times New Roman" pitchFamily="18" charset="0"/>
              </a:rPr>
              <a:t>Gosson</a:t>
            </a:r>
            <a:r>
              <a:rPr lang="en-US" altLang="ar-SA" dirty="0" smtClean="0">
                <a:solidFill>
                  <a:schemeClr val="tx1"/>
                </a:solidFill>
                <a:latin typeface="Times New Roman" pitchFamily="18" charset="0"/>
                <a:ea typeface="Arial" pitchFamily="34" charset="0"/>
                <a:cs typeface="Times New Roman" pitchFamily="18" charset="0"/>
              </a:rPr>
              <a:t>: </a:t>
            </a:r>
            <a:r>
              <a:rPr lang="en-US" altLang="ar-SA" i="1" dirty="0" smtClean="0">
                <a:solidFill>
                  <a:schemeClr val="tx1"/>
                </a:solidFill>
                <a:latin typeface="Times New Roman" pitchFamily="18" charset="0"/>
                <a:ea typeface="Arial" pitchFamily="34" charset="0"/>
                <a:cs typeface="Times New Roman" pitchFamily="18" charset="0"/>
              </a:rPr>
              <a:t>The School of Abuse</a:t>
            </a:r>
            <a:r>
              <a:rPr lang="en-US" altLang="ar-SA" dirty="0" smtClean="0">
                <a:solidFill>
                  <a:schemeClr val="tx1"/>
                </a:solidFill>
                <a:latin typeface="Times New Roman" pitchFamily="18" charset="0"/>
                <a:ea typeface="Arial" pitchFamily="34" charset="0"/>
                <a:cs typeface="Times New Roman" pitchFamily="18" charset="0"/>
              </a:rPr>
              <a:t>)</a:t>
            </a: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838200"/>
          </a:xfrm>
        </p:spPr>
        <p:txBody>
          <a:bodyPr>
            <a:noAutofit/>
          </a:bodyPr>
          <a:lstStyle/>
          <a:p>
            <a:r>
              <a:rPr lang="en-US" altLang="ar-SA" sz="3200" b="1" dirty="0" smtClean="0">
                <a:latin typeface="Times New Roman" pitchFamily="18" charset="0"/>
                <a:cs typeface="Times New Roman" pitchFamily="18" charset="0"/>
              </a:rPr>
              <a:t>1579 Puritan Attacks on Poesy: </a:t>
            </a:r>
            <a:r>
              <a:rPr lang="en-US" altLang="ar-SA" sz="3200" b="1" i="1" dirty="0" smtClean="0">
                <a:latin typeface="Times New Roman" pitchFamily="18" charset="0"/>
                <a:cs typeface="Times New Roman" pitchFamily="18" charset="0"/>
              </a:rPr>
              <a:t>The School of Abuse by Stephen GOSSON</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Gosson’</a:t>
            </a:r>
            <a:r>
              <a:rPr lang="en-US" altLang="ja-JP" sz="2800" dirty="0" smtClean="0">
                <a:solidFill>
                  <a:schemeClr val="tx1"/>
                </a:solidFill>
                <a:latin typeface="Times New Roman" pitchFamily="18" charset="0"/>
                <a:cs typeface="Times New Roman" pitchFamily="18" charset="0"/>
              </a:rPr>
              <a:t>s Pamphlet </a:t>
            </a:r>
            <a:r>
              <a:rPr lang="en-US" altLang="ar-SA" dirty="0" smtClean="0">
                <a:solidFill>
                  <a:schemeClr val="tx1"/>
                </a:solidFill>
                <a:latin typeface="Times New Roman" pitchFamily="18" charset="0"/>
                <a:ea typeface="Arial" pitchFamily="34" charset="0"/>
                <a:cs typeface="Times New Roman" pitchFamily="18" charset="0"/>
              </a:rPr>
              <a:t>attacks actors, playwrights, and poets criticizes the social and moral disorder in fiction labels fiction writing as potentially immoral deems fiction as irresponsible and unrealistic views literature as an immoral, corrupting influence.</a:t>
            </a:r>
          </a:p>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Gosson’</a:t>
            </a:r>
            <a:r>
              <a:rPr lang="en-US" altLang="ja-JP" sz="2800" dirty="0" smtClean="0">
                <a:solidFill>
                  <a:schemeClr val="tx1"/>
                </a:solidFill>
                <a:latin typeface="Times New Roman" pitchFamily="18" charset="0"/>
                <a:cs typeface="Times New Roman" pitchFamily="18" charset="0"/>
              </a:rPr>
              <a:t>s  Dedication:  “</a:t>
            </a:r>
            <a:r>
              <a:rPr lang="en-US" altLang="ar-SA" sz="2800" dirty="0" smtClean="0">
                <a:solidFill>
                  <a:schemeClr val="tx1"/>
                </a:solidFill>
                <a:latin typeface="Times New Roman" pitchFamily="18" charset="0"/>
                <a:cs typeface="Times New Roman" pitchFamily="18" charset="0"/>
              </a:rPr>
              <a:t>To the right Noble Gentleman, </a:t>
            </a:r>
          </a:p>
          <a:p>
            <a:pPr algn="just">
              <a:lnSpc>
                <a:spcPct val="150000"/>
              </a:lnSpc>
            </a:pPr>
            <a:r>
              <a:rPr lang="en-US" altLang="ar-SA" sz="2800" dirty="0" smtClean="0">
                <a:solidFill>
                  <a:schemeClr val="tx1"/>
                </a:solidFill>
                <a:latin typeface="Times New Roman" pitchFamily="18" charset="0"/>
                <a:cs typeface="Times New Roman" pitchFamily="18" charset="0"/>
              </a:rPr>
              <a:t>Master Philip Sidney, Esquire,  Stephen </a:t>
            </a:r>
            <a:r>
              <a:rPr lang="en-US" altLang="ar-SA" sz="2800" dirty="0" err="1" smtClean="0">
                <a:solidFill>
                  <a:schemeClr val="tx1"/>
                </a:solidFill>
                <a:latin typeface="Times New Roman" pitchFamily="18" charset="0"/>
                <a:cs typeface="Times New Roman" pitchFamily="18" charset="0"/>
              </a:rPr>
              <a:t>Gosson</a:t>
            </a:r>
            <a:r>
              <a:rPr lang="en-US" altLang="ar-SA" sz="2800" dirty="0" smtClean="0">
                <a:solidFill>
                  <a:schemeClr val="tx1"/>
                </a:solidFill>
                <a:latin typeface="Times New Roman" pitchFamily="18" charset="0"/>
                <a:cs typeface="Times New Roman" pitchFamily="18" charset="0"/>
              </a:rPr>
              <a:t> </a:t>
            </a:r>
            <a:r>
              <a:rPr lang="en-US" altLang="ar-SA" sz="2800" dirty="0" err="1" smtClean="0">
                <a:solidFill>
                  <a:schemeClr val="tx1"/>
                </a:solidFill>
                <a:latin typeface="Times New Roman" pitchFamily="18" charset="0"/>
                <a:cs typeface="Times New Roman" pitchFamily="18" charset="0"/>
              </a:rPr>
              <a:t>wisheth</a:t>
            </a:r>
            <a:r>
              <a:rPr lang="en-US" altLang="ar-SA" sz="2800" dirty="0" smtClean="0">
                <a:solidFill>
                  <a:schemeClr val="tx1"/>
                </a:solidFill>
                <a:latin typeface="Times New Roman" pitchFamily="18" charset="0"/>
                <a:cs typeface="Times New Roman" pitchFamily="18" charset="0"/>
              </a:rPr>
              <a:t> health </a:t>
            </a:r>
          </a:p>
          <a:p>
            <a:pPr algn="just">
              <a:lnSpc>
                <a:spcPct val="150000"/>
              </a:lnSpc>
            </a:pPr>
            <a:r>
              <a:rPr lang="en-US" altLang="ar-SA" sz="2800" dirty="0" smtClean="0">
                <a:solidFill>
                  <a:schemeClr val="tx1"/>
                </a:solidFill>
                <a:latin typeface="Times New Roman" pitchFamily="18" charset="0"/>
                <a:cs typeface="Times New Roman" pitchFamily="18" charset="0"/>
              </a:rPr>
              <a:t>of body, wealth of mind…</a:t>
            </a:r>
            <a:r>
              <a:rPr lang="tr-TR" altLang="en-US" sz="2800" dirty="0" smtClean="0">
                <a:solidFill>
                  <a:schemeClr val="tx1"/>
                </a:solidFill>
                <a:latin typeface="Times New Roman" pitchFamily="18" charset="0"/>
                <a:cs typeface="Times New Roman" pitchFamily="18" charset="0"/>
              </a:rPr>
              <a:t>”</a:t>
            </a:r>
            <a:endParaRPr lang="en-US" altLang="ar-SA" sz="2800" dirty="0" smtClean="0">
              <a:solidFill>
                <a:schemeClr val="tx1"/>
              </a:solidFill>
              <a:latin typeface="Times New Roman" pitchFamily="18" charset="0"/>
              <a:cs typeface="Times New Roman" pitchFamily="18" charset="0"/>
            </a:endParaRP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838200"/>
          </a:xfrm>
        </p:spPr>
        <p:txBody>
          <a:bodyPr>
            <a:noAutofit/>
          </a:bodyPr>
          <a:lstStyle/>
          <a:p>
            <a:r>
              <a:rPr lang="en-US" altLang="ar-SA" sz="2800" b="1" dirty="0" smtClean="0">
                <a:latin typeface="Times New Roman" pitchFamily="18" charset="0"/>
                <a:cs typeface="Times New Roman" pitchFamily="18" charset="0"/>
              </a:rPr>
              <a:t>Sidney’</a:t>
            </a:r>
            <a:r>
              <a:rPr lang="en-US" altLang="ja-JP" sz="2800" b="1" dirty="0" smtClean="0">
                <a:latin typeface="Times New Roman" pitchFamily="18" charset="0"/>
                <a:cs typeface="Times New Roman" pitchFamily="18" charset="0"/>
              </a:rPr>
              <a:t>s Response: “The Defense of Poesy”</a:t>
            </a:r>
            <a:br>
              <a:rPr lang="en-US" altLang="ja-JP" sz="2800" b="1" dirty="0" smtClean="0">
                <a:latin typeface="Times New Roman" pitchFamily="18" charset="0"/>
                <a:cs typeface="Times New Roman" pitchFamily="18" charset="0"/>
              </a:rPr>
            </a:br>
            <a:r>
              <a:rPr lang="en-US" altLang="ja-JP" sz="2800" b="1" dirty="0" smtClean="0">
                <a:latin typeface="Times New Roman" pitchFamily="18" charset="0"/>
                <a:cs typeface="Times New Roman" pitchFamily="18" charset="0"/>
              </a:rPr>
              <a:t>(An Apology for Poetry)</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Poesy = literature, poetry and prose</a:t>
            </a:r>
          </a:p>
          <a:p>
            <a:pPr algn="just">
              <a:lnSpc>
                <a:spcPct val="150000"/>
              </a:lnSpc>
              <a:buFont typeface="Wingdings" pitchFamily="2" charset="2"/>
              <a:buChar char="Ø"/>
            </a:pPr>
            <a:endParaRPr lang="en-US" altLang="ar-SA" sz="28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An Apology for Poetry – defense against all the charges laid against since Plato.</a:t>
            </a:r>
          </a:p>
          <a:p>
            <a:pPr algn="just">
              <a:lnSpc>
                <a:spcPct val="150000"/>
              </a:lnSpc>
              <a:buFont typeface="Wingdings" pitchFamily="2" charset="2"/>
              <a:buChar char="Ø"/>
            </a:pPr>
            <a:endParaRPr lang="en-US" altLang="ar-SA" sz="28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He considers poetry as the oldest of all branches of learning and establishes its superiority.</a:t>
            </a: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838200"/>
          </a:xfrm>
        </p:spPr>
        <p:txBody>
          <a:bodyPr>
            <a:noAutofit/>
          </a:bodyPr>
          <a:lstStyle/>
          <a:p>
            <a:r>
              <a:rPr lang="en-US" altLang="ja-JP" sz="2800" b="1" dirty="0" smtClean="0">
                <a:latin typeface="Times New Roman" pitchFamily="18" charset="0"/>
                <a:cs typeface="Times New Roman" pitchFamily="18" charset="0"/>
              </a:rPr>
              <a:t>Structure of “The Defense of Poesy”</a:t>
            </a:r>
            <a:br>
              <a:rPr lang="en-US" altLang="ja-JP" sz="2800" b="1" dirty="0" smtClean="0">
                <a:latin typeface="Times New Roman" pitchFamily="18" charset="0"/>
                <a:cs typeface="Times New Roman" pitchFamily="18" charset="0"/>
              </a:rPr>
            </a:br>
            <a:r>
              <a:rPr lang="en-US" altLang="ja-JP" sz="2800" b="1" dirty="0" smtClean="0">
                <a:latin typeface="Times New Roman" pitchFamily="18" charset="0"/>
                <a:cs typeface="Times New Roman" pitchFamily="18" charset="0"/>
              </a:rPr>
              <a:t>(An Apology for Poetry)</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lnSpc>
                <a:spcPct val="150000"/>
              </a:lnSpc>
            </a:pPr>
            <a:r>
              <a:rPr lang="en-US" altLang="ar-SA" sz="2400" b="1" i="1" dirty="0" smtClean="0">
                <a:solidFill>
                  <a:schemeClr val="tx1"/>
                </a:solidFill>
                <a:latin typeface="Times New Roman" pitchFamily="18" charset="0"/>
                <a:cs typeface="Times New Roman" pitchFamily="18" charset="0"/>
              </a:rPr>
              <a:t>An Apology for Poetry</a:t>
            </a:r>
            <a:r>
              <a:rPr lang="en-US" altLang="ar-SA" sz="2400" dirty="0" smtClean="0">
                <a:solidFill>
                  <a:schemeClr val="tx1"/>
                </a:solidFill>
                <a:latin typeface="Times New Roman" pitchFamily="18" charset="0"/>
                <a:cs typeface="Times New Roman" pitchFamily="18" charset="0"/>
              </a:rPr>
              <a:t> is structured as a classical oration with the standard seven parts:</a:t>
            </a:r>
          </a:p>
          <a:p>
            <a:pPr algn="l">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The poet, poetry (exordium)</a:t>
            </a:r>
          </a:p>
          <a:p>
            <a:pPr algn="l">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Three kinds of poet (proposition) </a:t>
            </a:r>
          </a:p>
          <a:p>
            <a:pPr algn="l">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Poetry, philosophy, history (division)  </a:t>
            </a:r>
          </a:p>
          <a:p>
            <a:pPr algn="l">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The poetic kinds (examination) </a:t>
            </a:r>
          </a:p>
          <a:p>
            <a:pPr algn="l">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Answers to charges against poetry (refutation)</a:t>
            </a:r>
          </a:p>
          <a:p>
            <a:pPr algn="l">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Poetry in England (digression) </a:t>
            </a:r>
          </a:p>
          <a:p>
            <a:pPr algn="l">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Conclusion (peroration) </a:t>
            </a:r>
            <a:r>
              <a:rPr lang="en-US" altLang="ar-SA" sz="2400" dirty="0" smtClean="0">
                <a:latin typeface="Times New Roman" pitchFamily="18" charset="0"/>
                <a:cs typeface="Times New Roman" pitchFamily="18" charset="0"/>
              </a:rPr>
              <a:t/>
            </a:r>
            <a:br>
              <a:rPr lang="en-US" altLang="ar-SA" sz="2400" dirty="0" smtClean="0">
                <a:latin typeface="Times New Roman" pitchFamily="18" charset="0"/>
                <a:cs typeface="Times New Roman" pitchFamily="18" charset="0"/>
              </a:rPr>
            </a:br>
            <a:endParaRPr lang="en-US" altLang="ar-SA" sz="2400"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800"/>
          </a:xfrm>
        </p:spPr>
        <p:txBody>
          <a:bodyPr>
            <a:noAutofit/>
          </a:bodyPr>
          <a:lstStyle/>
          <a:p>
            <a:r>
              <a:rPr lang="en-US" sz="3200" dirty="0" smtClean="0">
                <a:latin typeface="Times New Roman" pitchFamily="18" charset="0"/>
                <a:cs typeface="Times New Roman" pitchFamily="18" charset="0"/>
              </a:rPr>
              <a:t>The Prologue</a:t>
            </a:r>
            <a:r>
              <a:rPr lang="en-US" sz="2800" dirty="0" smtClean="0"/>
              <a:t/>
            </a:r>
            <a:br>
              <a:rPr lang="en-US" sz="2800" dirty="0" smtClean="0"/>
            </a:b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lnSpc>
                <a:spcPct val="20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 Sidney justifies his own praise of poetry, by citing the example of John </a:t>
            </a:r>
            <a:r>
              <a:rPr lang="en-US" altLang="ar-SA" sz="2800" dirty="0" err="1" smtClean="0">
                <a:solidFill>
                  <a:schemeClr val="tx1"/>
                </a:solidFill>
                <a:latin typeface="Times New Roman" pitchFamily="18" charset="0"/>
                <a:cs typeface="Times New Roman" pitchFamily="18" charset="0"/>
              </a:rPr>
              <a:t>Pietro</a:t>
            </a:r>
            <a:r>
              <a:rPr lang="en-US" altLang="ar-SA" sz="2800" dirty="0" smtClean="0">
                <a:solidFill>
                  <a:schemeClr val="tx1"/>
                </a:solidFill>
                <a:latin typeface="Times New Roman" pitchFamily="18" charset="0"/>
                <a:cs typeface="Times New Roman" pitchFamily="18" charset="0"/>
              </a:rPr>
              <a:t> </a:t>
            </a:r>
            <a:r>
              <a:rPr lang="en-US" altLang="ar-SA" sz="2800" dirty="0" err="1" smtClean="0">
                <a:solidFill>
                  <a:schemeClr val="tx1"/>
                </a:solidFill>
                <a:latin typeface="Times New Roman" pitchFamily="18" charset="0"/>
                <a:cs typeface="Times New Roman" pitchFamily="18" charset="0"/>
              </a:rPr>
              <a:t>Pugliano</a:t>
            </a:r>
            <a:r>
              <a:rPr lang="en-US" altLang="ar-SA" sz="2800" dirty="0" smtClean="0">
                <a:solidFill>
                  <a:schemeClr val="tx1"/>
                </a:solidFill>
                <a:latin typeface="Times New Roman" pitchFamily="18" charset="0"/>
                <a:cs typeface="Times New Roman" pitchFamily="18" charset="0"/>
              </a:rPr>
              <a:t> who praised horses and horsemanship very highly.</a:t>
            </a:r>
          </a:p>
          <a:p>
            <a:pPr algn="just">
              <a:lnSpc>
                <a:spcPct val="20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There is a just cause to plead a case for poetry since it has fallen from the highest estimation of learning to be </a:t>
            </a:r>
            <a:r>
              <a:rPr lang="en-US" altLang="en-US" sz="2800" b="1" i="1" dirty="0" smtClean="0">
                <a:solidFill>
                  <a:schemeClr val="tx1"/>
                </a:solidFill>
                <a:latin typeface="Times New Roman" pitchFamily="18" charset="0"/>
                <a:cs typeface="Times New Roman" pitchFamily="18" charset="0"/>
              </a:rPr>
              <a:t>‘</a:t>
            </a:r>
            <a:r>
              <a:rPr lang="en-US" altLang="ar-SA" sz="2800" b="1" i="1" dirty="0" smtClean="0">
                <a:solidFill>
                  <a:schemeClr val="tx1"/>
                </a:solidFill>
                <a:latin typeface="Times New Roman" pitchFamily="18" charset="0"/>
                <a:cs typeface="Times New Roman" pitchFamily="18" charset="0"/>
              </a:rPr>
              <a:t>the laughing stock of children’.</a:t>
            </a:r>
            <a:endParaRPr lang="en-US" altLang="ar-SA"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800"/>
          </a:xfrm>
        </p:spPr>
        <p:txBody>
          <a:bodyPr>
            <a:noAutofit/>
          </a:bodyPr>
          <a:lstStyle/>
          <a:p>
            <a:r>
              <a:rPr lang="en-US" altLang="ar-SA" sz="3200" dirty="0" smtClean="0">
                <a:latin typeface="Times New Roman" pitchFamily="18" charset="0"/>
                <a:cs typeface="Times New Roman" pitchFamily="18" charset="0"/>
              </a:rPr>
              <a:t>Antiquity and Universality of Poetry </a:t>
            </a:r>
            <a:br>
              <a:rPr lang="en-US" altLang="ar-SA" sz="3200" dirty="0" smtClean="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buFont typeface="Wingdings" pitchFamily="2" charset="2"/>
              <a:buChar char="Ø"/>
              <a:defRPr/>
            </a:pPr>
            <a:r>
              <a:rPr lang="en-US" altLang="ar-SA" sz="2800" dirty="0" smtClean="0">
                <a:solidFill>
                  <a:schemeClr val="tx1"/>
                </a:solidFill>
                <a:latin typeface="Times New Roman" pitchFamily="18" charset="0"/>
                <a:cs typeface="Times New Roman" pitchFamily="18" charset="0"/>
              </a:rPr>
              <a:t>Poetry has been held in high esteem since the earliest times. It has been </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the first light-giver to ignorance.</a:t>
            </a:r>
            <a:r>
              <a:rPr lang="en-US" altLang="en-US" sz="2800" dirty="0" smtClean="0">
                <a:solidFill>
                  <a:schemeClr val="tx1"/>
                </a:solidFill>
                <a:latin typeface="Times New Roman" pitchFamily="18" charset="0"/>
                <a:cs typeface="Times New Roman" pitchFamily="18" charset="0"/>
              </a:rPr>
              <a:t>’</a:t>
            </a:r>
            <a:r>
              <a:rPr lang="en-US" altLang="ja-JP" sz="2800" i="1" dirty="0" smtClean="0">
                <a:solidFill>
                  <a:schemeClr val="tx1"/>
                </a:solidFill>
                <a:latin typeface="Times New Roman" pitchFamily="18" charset="0"/>
                <a:cs typeface="Times New Roman" pitchFamily="18" charset="0"/>
              </a:rPr>
              <a:t> </a:t>
            </a:r>
            <a:r>
              <a:rPr lang="en-US" altLang="ja-JP" sz="2800" dirty="0" smtClean="0">
                <a:solidFill>
                  <a:schemeClr val="tx1"/>
                </a:solidFill>
                <a:latin typeface="Times New Roman" pitchFamily="18" charset="0"/>
                <a:cs typeface="Times New Roman" pitchFamily="18" charset="0"/>
              </a:rPr>
              <a:t>Poetry in all nations has preceded other branches of learning. </a:t>
            </a:r>
            <a:r>
              <a:rPr lang="en-US" altLang="ja-JP" sz="2800" i="1" dirty="0" smtClean="0">
                <a:solidFill>
                  <a:schemeClr val="tx1"/>
                </a:solidFill>
                <a:latin typeface="Times New Roman" pitchFamily="18" charset="0"/>
                <a:cs typeface="Times New Roman" pitchFamily="18" charset="0"/>
              </a:rPr>
              <a:t> </a:t>
            </a:r>
            <a:r>
              <a:rPr lang="en-US" altLang="ja-JP" sz="2800" dirty="0" smtClean="0">
                <a:solidFill>
                  <a:schemeClr val="tx1"/>
                </a:solidFill>
                <a:latin typeface="Times New Roman" pitchFamily="18" charset="0"/>
                <a:cs typeface="Times New Roman" pitchFamily="18" charset="0"/>
              </a:rPr>
              <a:t>The earlier Greek philosophers and historians were, in fact, poets. It is poetry which gradually enable man to read and understand learning of other kinds. </a:t>
            </a:r>
            <a:endParaRPr lang="en-US" altLang="ar-SA" sz="2800" dirty="0" smtClean="0">
              <a:solidFill>
                <a:schemeClr val="tx1"/>
              </a:solidFill>
              <a:latin typeface="Times New Roman" pitchFamily="18" charset="0"/>
              <a:cs typeface="Times New Roman" pitchFamily="18" charset="0"/>
            </a:endParaRPr>
          </a:p>
          <a:p>
            <a:pPr algn="just">
              <a:buFont typeface="Wingdings" pitchFamily="2" charset="2"/>
              <a:buChar char="Ø"/>
              <a:defRPr/>
            </a:pPr>
            <a:r>
              <a:rPr lang="en-US" altLang="ar-SA" sz="2800" dirty="0" smtClean="0">
                <a:solidFill>
                  <a:schemeClr val="tx1"/>
                </a:solidFill>
                <a:latin typeface="Times New Roman" pitchFamily="18" charset="0"/>
                <a:cs typeface="Times New Roman" pitchFamily="18" charset="0"/>
              </a:rPr>
              <a:t>“…Thales, Empedocles, and Parmenides sang their natural philosophy in verse;……..; so did </a:t>
            </a:r>
            <a:r>
              <a:rPr lang="en-US" altLang="ar-SA" sz="2800" dirty="0" err="1" smtClean="0">
                <a:solidFill>
                  <a:schemeClr val="tx1"/>
                </a:solidFill>
                <a:latin typeface="Times New Roman" pitchFamily="18" charset="0"/>
                <a:cs typeface="Times New Roman" pitchFamily="18" charset="0"/>
              </a:rPr>
              <a:t>Tyrtaeus</a:t>
            </a:r>
            <a:r>
              <a:rPr lang="en-US" altLang="ar-SA" sz="2800" dirty="0" smtClean="0">
                <a:solidFill>
                  <a:schemeClr val="tx1"/>
                </a:solidFill>
                <a:latin typeface="Times New Roman" pitchFamily="18" charset="0"/>
                <a:cs typeface="Times New Roman" pitchFamily="18" charset="0"/>
              </a:rPr>
              <a:t> in war matters, and Solon in matters of policy</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a:t>
            </a:r>
          </a:p>
          <a:p>
            <a:pPr algn="just">
              <a:buFont typeface="Wingdings" pitchFamily="2" charset="2"/>
              <a:buChar char="Ø"/>
              <a:defRPr/>
            </a:pPr>
            <a:r>
              <a:rPr lang="en-US" altLang="ar-SA" sz="2800" dirty="0" smtClean="0">
                <a:solidFill>
                  <a:schemeClr val="tx1"/>
                </a:solidFill>
                <a:latin typeface="Times New Roman" pitchFamily="18" charset="0"/>
                <a:cs typeface="Times New Roman" pitchFamily="18" charset="0"/>
              </a:rPr>
              <a:t>The beauty of Plato's works depends upon poetry. Although the </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inside</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 of his work was philosophy, the beauty of his works depend on poetry.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066800"/>
          </a:xfrm>
        </p:spPr>
        <p:txBody>
          <a:bodyPr>
            <a:noAutofit/>
          </a:bodyPr>
          <a:lstStyle/>
          <a:p>
            <a:r>
              <a:rPr lang="en-US" altLang="ar-SA" sz="3200" b="1" dirty="0" smtClean="0">
                <a:latin typeface="Times New Roman" pitchFamily="18" charset="0"/>
                <a:cs typeface="Times New Roman" pitchFamily="18" charset="0"/>
              </a:rPr>
              <a:t>Antiquity and Universality of Poetry </a:t>
            </a:r>
            <a:br>
              <a:rPr lang="en-US" altLang="ar-SA" sz="3200" b="1" dirty="0" smtClean="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752600"/>
            <a:ext cx="9144000" cy="5334000"/>
          </a:xfrm>
        </p:spPr>
        <p:txBody>
          <a:bodyPr>
            <a:noAutofit/>
          </a:bodyPr>
          <a:lstStyle/>
          <a:p>
            <a:pPr algn="just">
              <a:lnSpc>
                <a:spcPct val="150000"/>
              </a:lnSpc>
              <a:buFont typeface="Wingdings" pitchFamily="2" charset="2"/>
              <a:buChar char="Ø"/>
              <a:defRPr/>
            </a:pPr>
            <a:r>
              <a:rPr lang="en-US" dirty="0" smtClean="0">
                <a:solidFill>
                  <a:schemeClr val="tx1"/>
                </a:solidFill>
                <a:latin typeface="Times New Roman" pitchFamily="18" charset="0"/>
                <a:cs typeface="Times New Roman" pitchFamily="18" charset="0"/>
              </a:rPr>
              <a:t>Poetry has flourished in all ages and countries.</a:t>
            </a:r>
          </a:p>
          <a:p>
            <a:pPr algn="just">
              <a:lnSpc>
                <a:spcPct val="150000"/>
              </a:lnSpc>
              <a:buFont typeface="Wingdings" pitchFamily="2" charset="2"/>
              <a:buChar char="Ø"/>
              <a:defRPr/>
            </a:pPr>
            <a:r>
              <a:rPr lang="en-US" dirty="0" smtClean="0">
                <a:solidFill>
                  <a:schemeClr val="tx1"/>
                </a:solidFill>
                <a:latin typeface="Times New Roman" pitchFamily="18" charset="0"/>
                <a:cs typeface="Times New Roman" pitchFamily="18" charset="0"/>
              </a:rPr>
              <a:t>Even the uncivilized nations Turkey, the American Indians, love poetry which softens their hard hearts and sharpens their wits.</a:t>
            </a:r>
          </a:p>
          <a:p>
            <a:pPr algn="just">
              <a:defRPr/>
            </a:pPr>
            <a:endParaRPr lang="en-US" altLang="ar-SA"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533400"/>
          </a:xfrm>
        </p:spPr>
        <p:txBody>
          <a:bodyPr>
            <a:noAutofit/>
          </a:bodyPr>
          <a:lstStyle/>
          <a:p>
            <a:pPr>
              <a:lnSpc>
                <a:spcPct val="150000"/>
              </a:lnSpc>
            </a:pPr>
            <a:r>
              <a:rPr lang="en-US" sz="2800" b="1" dirty="0" smtClean="0">
                <a:latin typeface="Times New Roman" pitchFamily="18" charset="0"/>
                <a:cs typeface="Times New Roman" pitchFamily="18" charset="0"/>
              </a:rPr>
              <a:t>The Prophetic Character of Poetry </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838200"/>
            <a:ext cx="9144000" cy="6248400"/>
          </a:xfrm>
        </p:spPr>
        <p:txBody>
          <a:bodyPr>
            <a:noAutofit/>
          </a:bodyPr>
          <a:lstStyle/>
          <a:p>
            <a:pPr algn="just">
              <a:lnSpc>
                <a:spcPct val="150000"/>
              </a:lnSpc>
            </a:pPr>
            <a:r>
              <a:rPr lang="en-US" altLang="ar-SA" dirty="0" smtClean="0">
                <a:solidFill>
                  <a:schemeClr val="tx1"/>
                </a:solidFill>
                <a:latin typeface="Times New Roman" pitchFamily="18" charset="0"/>
                <a:cs typeface="Times New Roman" pitchFamily="18" charset="0"/>
              </a:rPr>
              <a:t>Both the Greeks and the Romans honored poets. The Romans called the poet "</a:t>
            </a:r>
            <a:r>
              <a:rPr lang="en-US" altLang="ar-SA" i="1" dirty="0" err="1" smtClean="0">
                <a:solidFill>
                  <a:schemeClr val="tx1"/>
                </a:solidFill>
                <a:latin typeface="Times New Roman" pitchFamily="18" charset="0"/>
                <a:cs typeface="Times New Roman" pitchFamily="18" charset="0"/>
              </a:rPr>
              <a:t>Vates</a:t>
            </a:r>
            <a:r>
              <a:rPr lang="en-US" altLang="ar-SA" dirty="0" smtClean="0">
                <a:solidFill>
                  <a:schemeClr val="tx1"/>
                </a:solidFill>
                <a:latin typeface="Times New Roman" pitchFamily="18" charset="0"/>
                <a:cs typeface="Times New Roman" pitchFamily="18" charset="0"/>
              </a:rPr>
              <a:t>" which means a Foreseer or a Prophet, and in Greek, the word 'Poet' means' </a:t>
            </a:r>
            <a:r>
              <a:rPr lang="en-US" altLang="en-US" dirty="0" smtClean="0">
                <a:solidFill>
                  <a:schemeClr val="tx1"/>
                </a:solidFill>
                <a:latin typeface="Times New Roman" pitchFamily="18" charset="0"/>
                <a:cs typeface="Times New Roman" pitchFamily="18" charset="0"/>
              </a:rPr>
              <a:t>‘</a:t>
            </a:r>
            <a:r>
              <a:rPr lang="en-US" altLang="ar-SA" dirty="0" smtClean="0">
                <a:solidFill>
                  <a:schemeClr val="tx1"/>
                </a:solidFill>
                <a:latin typeface="Times New Roman" pitchFamily="18" charset="0"/>
                <a:cs typeface="Times New Roman" pitchFamily="18" charset="0"/>
              </a:rPr>
              <a:t>Maker</a:t>
            </a:r>
            <a:r>
              <a:rPr lang="en-US" altLang="en-US" dirty="0" smtClean="0">
                <a:solidFill>
                  <a:schemeClr val="tx1"/>
                </a:solidFill>
                <a:latin typeface="Times New Roman" pitchFamily="18" charset="0"/>
                <a:cs typeface="Times New Roman" pitchFamily="18" charset="0"/>
              </a:rPr>
              <a:t>’</a:t>
            </a:r>
            <a:r>
              <a:rPr lang="en-US" altLang="ar-SA" dirty="0" smtClean="0">
                <a:solidFill>
                  <a:schemeClr val="tx1"/>
                </a:solidFill>
                <a:latin typeface="Times New Roman" pitchFamily="18" charset="0"/>
                <a:cs typeface="Times New Roman" pitchFamily="18" charset="0"/>
              </a:rPr>
              <a:t> or </a:t>
            </a:r>
            <a:r>
              <a:rPr lang="en-US" altLang="en-US" dirty="0" smtClean="0">
                <a:solidFill>
                  <a:schemeClr val="tx1"/>
                </a:solidFill>
                <a:latin typeface="Times New Roman" pitchFamily="18" charset="0"/>
                <a:cs typeface="Times New Roman" pitchFamily="18" charset="0"/>
              </a:rPr>
              <a:t>‘</a:t>
            </a:r>
            <a:r>
              <a:rPr lang="en-US" altLang="ar-SA" dirty="0" smtClean="0">
                <a:solidFill>
                  <a:schemeClr val="tx1"/>
                </a:solidFill>
                <a:latin typeface="Times New Roman" pitchFamily="18" charset="0"/>
                <a:cs typeface="Times New Roman" pitchFamily="18" charset="0"/>
              </a:rPr>
              <a:t>Creator</a:t>
            </a:r>
            <a:r>
              <a:rPr lang="en-US" altLang="en-US" dirty="0" smtClean="0">
                <a:solidFill>
                  <a:schemeClr val="tx1"/>
                </a:solidFill>
                <a:latin typeface="Times New Roman" pitchFamily="18" charset="0"/>
                <a:cs typeface="Times New Roman" pitchFamily="18" charset="0"/>
              </a:rPr>
              <a:t>’</a:t>
            </a:r>
            <a:r>
              <a:rPr lang="en-US" altLang="ar-SA" dirty="0" smtClean="0">
                <a:solidFill>
                  <a:schemeClr val="tx1"/>
                </a:solidFill>
                <a:latin typeface="Times New Roman" pitchFamily="18" charset="0"/>
                <a:cs typeface="Times New Roman" pitchFamily="18" charset="0"/>
              </a:rPr>
              <a:t>. The poet is a 'maker', a creator in the real sense of the term, for while all other arts are tied to Nature, ‘the poet is not a slave to Nature.’ </a:t>
            </a:r>
            <a:r>
              <a:rPr lang="en-US" altLang="en-US" dirty="0" smtClean="0">
                <a:solidFill>
                  <a:schemeClr val="tx1"/>
                </a:solidFill>
                <a:latin typeface="Times New Roman" pitchFamily="18" charset="0"/>
                <a:cs typeface="Times New Roman" pitchFamily="18" charset="0"/>
              </a:rPr>
              <a:t> </a:t>
            </a:r>
            <a:r>
              <a:rPr lang="en-US" altLang="ar-SA" dirty="0" smtClean="0">
                <a:solidFill>
                  <a:schemeClr val="tx1"/>
                </a:solidFill>
                <a:latin typeface="Times New Roman" pitchFamily="18" charset="0"/>
                <a:cs typeface="Times New Roman" pitchFamily="18" charset="0"/>
              </a:rPr>
              <a:t>This suggests the divine nature of poetry. </a:t>
            </a:r>
          </a:p>
          <a:p>
            <a:pPr algn="just">
              <a:lnSpc>
                <a:spcPct val="150000"/>
              </a:lnSpc>
            </a:pPr>
            <a:endParaRPr lang="en-US" altLang="ar-SA" sz="2800" dirty="0" smtClean="0">
              <a:solidFill>
                <a:schemeClr val="tx1"/>
              </a:solidFill>
              <a:latin typeface="Times New Roman" pitchFamily="18" charset="0"/>
              <a:cs typeface="Times New Roman" pitchFamily="18" charset="0"/>
            </a:endParaRPr>
          </a:p>
          <a:p>
            <a:pPr algn="just"/>
            <a:endParaRPr lang="en-US" altLang="ar-SA" dirty="0" smtClean="0"/>
          </a:p>
          <a:p>
            <a:pPr algn="just"/>
            <a:endParaRPr lang="en-US" altLang="ar-SA" sz="2000" dirty="0" smtClean="0"/>
          </a:p>
          <a:p>
            <a:pPr algn="just"/>
            <a:r>
              <a:rPr lang="en-US" altLang="ar-SA" sz="2000" dirty="0" smtClean="0"/>
              <a:t>    </a:t>
            </a:r>
            <a:r>
              <a:rPr lang="en-US" altLang="ar-SA" sz="2000" i="1" dirty="0" smtClean="0"/>
              <a:t>   </a:t>
            </a:r>
            <a:endParaRPr lang="en-US" altLang="ar-SA"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28600"/>
          </a:xfrm>
        </p:spPr>
        <p:txBody>
          <a:bodyPr>
            <a:normAutofit fontScale="90000"/>
          </a:bodyPr>
          <a:lstStyle/>
          <a:p>
            <a:r>
              <a:rPr lang="en-US" sz="6000" dirty="0" smtClean="0">
                <a:latin typeface="Times New Roman" pitchFamily="18" charset="0"/>
                <a:cs typeface="Times New Roman" pitchFamily="18" charset="0"/>
              </a:rPr>
              <a:t>Renaissance Criticism</a:t>
            </a:r>
            <a:br>
              <a:rPr lang="en-US" sz="60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Historical Background</a:t>
            </a:r>
            <a:endParaRPr lang="en-US" sz="3100" dirty="0">
              <a:latin typeface="Times New Roman" pitchFamily="18" charset="0"/>
              <a:cs typeface="Times New Roman" pitchFamily="18" charset="0"/>
            </a:endParaRPr>
          </a:p>
        </p:txBody>
      </p:sp>
      <p:sp>
        <p:nvSpPr>
          <p:cNvPr id="3" name="Subtitle 2"/>
          <p:cNvSpPr>
            <a:spLocks noGrp="1"/>
          </p:cNvSpPr>
          <p:nvPr>
            <p:ph type="subTitle" idx="1"/>
          </p:nvPr>
        </p:nvSpPr>
        <p:spPr>
          <a:xfrm>
            <a:off x="0" y="2133600"/>
            <a:ext cx="9144000" cy="4572000"/>
          </a:xfrm>
        </p:spPr>
        <p:txBody>
          <a:bodyPr>
            <a:normAutofit fontScale="77500" lnSpcReduction="20000"/>
          </a:bodyPr>
          <a:lstStyle/>
          <a:p>
            <a:pPr algn="just">
              <a:lnSpc>
                <a:spcPct val="150000"/>
              </a:lnSpc>
              <a:buFont typeface="Wingdings" pitchFamily="2" charset="2"/>
              <a:buChar char="Ø"/>
            </a:pPr>
            <a:endParaRPr lang="en-US" sz="36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US" sz="3600" dirty="0" smtClean="0">
                <a:solidFill>
                  <a:schemeClr val="tx1"/>
                </a:solidFill>
                <a:latin typeface="Times New Roman" pitchFamily="18" charset="0"/>
                <a:cs typeface="Times New Roman" pitchFamily="18" charset="0"/>
              </a:rPr>
              <a:t>Overturning of Medieval theological view</a:t>
            </a:r>
          </a:p>
          <a:p>
            <a:pPr algn="just">
              <a:lnSpc>
                <a:spcPct val="150000"/>
              </a:lnSpc>
              <a:buFont typeface="Wingdings" pitchFamily="2" charset="2"/>
              <a:buChar char="Ø"/>
            </a:pPr>
            <a:r>
              <a:rPr lang="en-US" sz="3600" dirty="0" smtClean="0">
                <a:solidFill>
                  <a:schemeClr val="tx1"/>
                </a:solidFill>
                <a:latin typeface="Times New Roman" pitchFamily="18" charset="0"/>
                <a:cs typeface="Times New Roman" pitchFamily="18" charset="0"/>
              </a:rPr>
              <a:t>Early modern period and ‘humanism’</a:t>
            </a:r>
          </a:p>
          <a:p>
            <a:pPr algn="just">
              <a:lnSpc>
                <a:spcPct val="150000"/>
              </a:lnSpc>
              <a:buFont typeface="Wingdings" pitchFamily="2" charset="2"/>
              <a:buChar char="Ø"/>
            </a:pPr>
            <a:r>
              <a:rPr lang="en-US" sz="3600" dirty="0" smtClean="0">
                <a:solidFill>
                  <a:schemeClr val="tx1"/>
                </a:solidFill>
                <a:latin typeface="Times New Roman" pitchFamily="18" charset="0"/>
                <a:cs typeface="Times New Roman" pitchFamily="18" charset="0"/>
              </a:rPr>
              <a:t>Shift from ‘other worldliness’ to ‘this worldliness’</a:t>
            </a:r>
          </a:p>
          <a:p>
            <a:pPr algn="just">
              <a:lnSpc>
                <a:spcPct val="150000"/>
              </a:lnSpc>
              <a:buFont typeface="Wingdings" pitchFamily="2" charset="2"/>
              <a:buChar char="Ø"/>
            </a:pPr>
            <a:r>
              <a:rPr lang="en-US" sz="3600" dirty="0" smtClean="0">
                <a:solidFill>
                  <a:schemeClr val="tx1"/>
                </a:solidFill>
                <a:latin typeface="Times New Roman" pitchFamily="18" charset="0"/>
                <a:cs typeface="Times New Roman" pitchFamily="18" charset="0"/>
              </a:rPr>
              <a:t>Undermining of fundamental institutions of Middle Ages</a:t>
            </a:r>
          </a:p>
          <a:p>
            <a:pPr algn="just">
              <a:lnSpc>
                <a:spcPct val="150000"/>
              </a:lnSpc>
              <a:buFont typeface="Wingdings" pitchFamily="2" charset="2"/>
              <a:buChar char="Ø"/>
            </a:pPr>
            <a:r>
              <a:rPr lang="en-US" sz="3600" dirty="0" smtClean="0">
                <a:solidFill>
                  <a:schemeClr val="tx1"/>
                </a:solidFill>
                <a:latin typeface="Times New Roman" pitchFamily="18" charset="0"/>
                <a:cs typeface="Times New Roman" pitchFamily="18" charset="0"/>
              </a:rPr>
              <a:t> Decline of feudalism and the rise of monarchies/centralized          governments</a:t>
            </a:r>
          </a:p>
          <a:p>
            <a:pPr algn="l"/>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533400"/>
          </a:xfrm>
        </p:spPr>
        <p:txBody>
          <a:bodyPr>
            <a:noAutofit/>
          </a:bodyPr>
          <a:lstStyle/>
          <a:p>
            <a:pPr>
              <a:lnSpc>
                <a:spcPct val="150000"/>
              </a:lnSpc>
            </a:pPr>
            <a:r>
              <a:rPr lang="en-US" sz="2800" b="1" dirty="0" smtClean="0">
                <a:latin typeface="Times New Roman" pitchFamily="18" charset="0"/>
                <a:cs typeface="Times New Roman" pitchFamily="18" charset="0"/>
              </a:rPr>
              <a:t>The Prophetic Character of Poetry </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324600"/>
          </a:xfrm>
        </p:spPr>
        <p:txBody>
          <a:bodyPr>
            <a:noAutofit/>
          </a:bodyPr>
          <a:lstStyle/>
          <a:p>
            <a:pPr algn="just">
              <a:lnSpc>
                <a:spcPct val="150000"/>
              </a:lnSpc>
              <a:defRPr/>
            </a:pPr>
            <a:r>
              <a:rPr lang="en-US" altLang="ar-SA" sz="2400" dirty="0" smtClean="0">
                <a:solidFill>
                  <a:schemeClr val="tx1"/>
                </a:solidFill>
                <a:latin typeface="Times New Roman" pitchFamily="18" charset="0"/>
                <a:cs typeface="Times New Roman" pitchFamily="18" charset="0"/>
              </a:rPr>
              <a:t>Sidney writes, “The lawyer </a:t>
            </a:r>
            <a:r>
              <a:rPr lang="en-US" altLang="ar-SA" sz="2400" dirty="0" err="1" smtClean="0">
                <a:solidFill>
                  <a:schemeClr val="tx1"/>
                </a:solidFill>
                <a:latin typeface="Times New Roman" pitchFamily="18" charset="0"/>
                <a:cs typeface="Times New Roman" pitchFamily="18" charset="0"/>
              </a:rPr>
              <a:t>saith</a:t>
            </a:r>
            <a:r>
              <a:rPr lang="en-US" altLang="ar-SA" sz="2400" dirty="0" smtClean="0">
                <a:solidFill>
                  <a:schemeClr val="tx1"/>
                </a:solidFill>
                <a:latin typeface="Times New Roman" pitchFamily="18" charset="0"/>
                <a:cs typeface="Times New Roman" pitchFamily="18" charset="0"/>
              </a:rPr>
              <a:t> what men have determined; the historian what men have done. The grammarian </a:t>
            </a:r>
            <a:r>
              <a:rPr lang="en-US" altLang="ar-SA" sz="2400" dirty="0" err="1" smtClean="0">
                <a:solidFill>
                  <a:schemeClr val="tx1"/>
                </a:solidFill>
                <a:latin typeface="Times New Roman" pitchFamily="18" charset="0"/>
                <a:cs typeface="Times New Roman" pitchFamily="18" charset="0"/>
              </a:rPr>
              <a:t>speaketh</a:t>
            </a:r>
            <a:r>
              <a:rPr lang="en-US" altLang="ar-SA" sz="2400" dirty="0" smtClean="0">
                <a:solidFill>
                  <a:schemeClr val="tx1"/>
                </a:solidFill>
                <a:latin typeface="Times New Roman" pitchFamily="18" charset="0"/>
                <a:cs typeface="Times New Roman" pitchFamily="18" charset="0"/>
              </a:rPr>
              <a:t> only of the rules of the speech; the rhetorician and logician, considering what in nature will soonest persuade, thereon give artificial rules…..Only the poet, … lifted up with the vigour of his own invention, does grow, in effect, into another nature, in making things either better than nature brings forth, or, quite a new, forms such as never were in nature, as the heroes, demigods, </a:t>
            </a:r>
            <a:r>
              <a:rPr lang="en-US" altLang="ar-SA" sz="2400" dirty="0" err="1" smtClean="0">
                <a:solidFill>
                  <a:schemeClr val="tx1"/>
                </a:solidFill>
                <a:latin typeface="Times New Roman" pitchFamily="18" charset="0"/>
                <a:cs typeface="Times New Roman" pitchFamily="18" charset="0"/>
              </a:rPr>
              <a:t>cyclops</a:t>
            </a:r>
            <a:r>
              <a:rPr lang="en-US" altLang="ar-SA" sz="2400" dirty="0" smtClean="0">
                <a:solidFill>
                  <a:schemeClr val="tx1"/>
                </a:solidFill>
                <a:latin typeface="Times New Roman" pitchFamily="18" charset="0"/>
                <a:cs typeface="Times New Roman" pitchFamily="18" charset="0"/>
              </a:rPr>
              <a:t>, chimeras, furies, and such like; so as he goes hand in hand with nature, not enclosed within the narrow warrant of her gifts, but freely ranging only within the zodiac  of his own wit.</a:t>
            </a:r>
            <a:endParaRPr lang="en-US" altLang="ja-JP" sz="2400" dirty="0" smtClean="0">
              <a:solidFill>
                <a:schemeClr val="tx1"/>
              </a:solidFill>
              <a:latin typeface="Times New Roman" pitchFamily="18" charset="0"/>
              <a:cs typeface="Times New Roman" pitchFamily="18" charset="0"/>
            </a:endParaRPr>
          </a:p>
          <a:p>
            <a:pPr algn="just">
              <a:lnSpc>
                <a:spcPct val="150000"/>
              </a:lnSpc>
              <a:defRPr/>
            </a:pPr>
            <a:r>
              <a:rPr lang="en-US" altLang="ar-SA" sz="2400" dirty="0" smtClean="0">
                <a:solidFill>
                  <a:schemeClr val="tx1"/>
                </a:solidFill>
                <a:latin typeface="Times New Roman" pitchFamily="18" charset="0"/>
                <a:cs typeface="Times New Roman" pitchFamily="18" charset="0"/>
              </a:rPr>
              <a:t> </a:t>
            </a:r>
          </a:p>
          <a:p>
            <a:pPr>
              <a:defRPr/>
            </a:pPr>
            <a:endParaRPr lang="en-US" altLang="ar-SA" sz="24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143000"/>
          </a:xfrm>
        </p:spPr>
        <p:txBody>
          <a:bodyPr>
            <a:noAutofit/>
          </a:bodyPr>
          <a:lstStyle/>
          <a:p>
            <a:pPr>
              <a:lnSpc>
                <a:spcPct val="150000"/>
              </a:lnSpc>
            </a:pPr>
            <a:r>
              <a:rPr lang="en-US" sz="2800" b="1" dirty="0" smtClean="0">
                <a:latin typeface="Times New Roman" pitchFamily="18" charset="0"/>
                <a:cs typeface="Times New Roman" pitchFamily="18" charset="0"/>
              </a:rPr>
              <a:t>The Prophetic Character of Poetry </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990600"/>
            <a:ext cx="9144000" cy="6096000"/>
          </a:xfrm>
        </p:spPr>
        <p:txBody>
          <a:bodyPr>
            <a:noAutofit/>
          </a:bodyPr>
          <a:lstStyle/>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Oracles of </a:t>
            </a:r>
            <a:r>
              <a:rPr lang="en-US" altLang="ar-SA" sz="2800" dirty="0" err="1" smtClean="0">
                <a:solidFill>
                  <a:schemeClr val="tx1"/>
                </a:solidFill>
                <a:latin typeface="Times New Roman" pitchFamily="18" charset="0"/>
                <a:cs typeface="Times New Roman" pitchFamily="18" charset="0"/>
              </a:rPr>
              <a:t>Delphus</a:t>
            </a:r>
            <a:r>
              <a:rPr lang="en-US" altLang="ar-SA" sz="2800" dirty="0" smtClean="0">
                <a:solidFill>
                  <a:schemeClr val="tx1"/>
                </a:solidFill>
                <a:latin typeface="Times New Roman" pitchFamily="18" charset="0"/>
                <a:cs typeface="Times New Roman" pitchFamily="18" charset="0"/>
              </a:rPr>
              <a:t> were delivered in verse.</a:t>
            </a:r>
          </a:p>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The Psalms in </a:t>
            </a:r>
            <a:r>
              <a:rPr lang="en-US" altLang="ar-SA" sz="2800" i="1" dirty="0" smtClean="0">
                <a:solidFill>
                  <a:schemeClr val="tx1"/>
                </a:solidFill>
                <a:latin typeface="Times New Roman" pitchFamily="18" charset="0"/>
                <a:cs typeface="Times New Roman" pitchFamily="18" charset="0"/>
              </a:rPr>
              <a:t>The Bible </a:t>
            </a:r>
            <a:r>
              <a:rPr lang="en-US" altLang="ar-SA" sz="2800" dirty="0" smtClean="0">
                <a:solidFill>
                  <a:schemeClr val="tx1"/>
                </a:solidFill>
                <a:latin typeface="Times New Roman" pitchFamily="18" charset="0"/>
                <a:cs typeface="Times New Roman" pitchFamily="18" charset="0"/>
              </a:rPr>
              <a:t>are nothing but songs. In the </a:t>
            </a:r>
            <a:r>
              <a:rPr lang="en-US" altLang="ar-SA" sz="2800" i="1" dirty="0" smtClean="0">
                <a:solidFill>
                  <a:schemeClr val="tx1"/>
                </a:solidFill>
                <a:latin typeface="Times New Roman" pitchFamily="18" charset="0"/>
                <a:cs typeface="Times New Roman" pitchFamily="18" charset="0"/>
              </a:rPr>
              <a:t>Bible </a:t>
            </a:r>
            <a:r>
              <a:rPr lang="en-US" altLang="ar-SA" sz="2800" dirty="0" smtClean="0">
                <a:solidFill>
                  <a:schemeClr val="tx1"/>
                </a:solidFill>
                <a:latin typeface="Times New Roman" pitchFamily="18" charset="0"/>
                <a:cs typeface="Times New Roman" pitchFamily="18" charset="0"/>
              </a:rPr>
              <a:t>there is much that is imaginative and fictitious, and it is imagination which is the distinguishing characteristic of poetry. </a:t>
            </a:r>
          </a:p>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When poets have been honored in this way, when the Holy David himself is a poet, it would be wrong to condemn poets and poetry. </a:t>
            </a:r>
          </a:p>
          <a:p>
            <a:pPr algn="just">
              <a:lnSpc>
                <a:spcPct val="150000"/>
              </a:lnSpc>
              <a:buFont typeface="Wingdings" pitchFamily="2" charset="2"/>
              <a:buChar char="Ø"/>
            </a:pPr>
            <a:endParaRPr lang="en-US" altLang="ar-SA" sz="2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676400"/>
          </a:xfrm>
        </p:spPr>
        <p:txBody>
          <a:bodyPr>
            <a:noAutofit/>
          </a:bodyPr>
          <a:lstStyle/>
          <a:p>
            <a:pPr>
              <a:lnSpc>
                <a:spcPct val="150000"/>
              </a:lnSpc>
            </a:pPr>
            <a:r>
              <a:rPr lang="en-US" sz="3200" b="1" dirty="0" smtClean="0">
                <a:latin typeface="Times New Roman" pitchFamily="18" charset="0"/>
                <a:cs typeface="Times New Roman" pitchFamily="18" charset="0"/>
              </a:rPr>
              <a:t>Definition of Poetry</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828800"/>
            <a:ext cx="9144000" cy="5257800"/>
          </a:xfrm>
        </p:spPr>
        <p:txBody>
          <a:bodyPr>
            <a:noAutofit/>
          </a:bodyPr>
          <a:lstStyle/>
          <a:p>
            <a:pPr algn="just">
              <a:lnSpc>
                <a:spcPct val="150000"/>
              </a:lnSpc>
              <a:buFont typeface="Wingdings" pitchFamily="2" charset="2"/>
              <a:buChar char="Ø"/>
            </a:pPr>
            <a:r>
              <a:rPr lang="en-US" altLang="ar-SA" dirty="0" smtClean="0">
                <a:solidFill>
                  <a:schemeClr val="tx1"/>
                </a:solidFill>
                <a:latin typeface="Times New Roman" pitchFamily="18" charset="0"/>
                <a:cs typeface="Times New Roman" pitchFamily="18" charset="0"/>
              </a:rPr>
              <a:t>Poetry is an art of imitation. It is    representing, counterfeiting or figuring forth. </a:t>
            </a:r>
          </a:p>
          <a:p>
            <a:pPr algn="just">
              <a:lnSpc>
                <a:spcPct val="150000"/>
              </a:lnSpc>
              <a:buFont typeface="Wingdings" pitchFamily="2" charset="2"/>
              <a:buChar char="Ø"/>
            </a:pPr>
            <a:endParaRPr lang="en-US" altLang="ar-SA"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US" altLang="ar-SA" dirty="0" smtClean="0">
                <a:solidFill>
                  <a:schemeClr val="tx1"/>
                </a:solidFill>
                <a:latin typeface="Times New Roman" pitchFamily="18" charset="0"/>
                <a:cs typeface="Times New Roman" pitchFamily="18" charset="0"/>
              </a:rPr>
              <a:t>Poetry is </a:t>
            </a:r>
            <a:r>
              <a:rPr lang="en-US" altLang="en-US" dirty="0" smtClean="0">
                <a:solidFill>
                  <a:schemeClr val="tx1"/>
                </a:solidFill>
                <a:latin typeface="Times New Roman" pitchFamily="18" charset="0"/>
                <a:cs typeface="Times New Roman" pitchFamily="18" charset="0"/>
              </a:rPr>
              <a:t>“</a:t>
            </a:r>
            <a:r>
              <a:rPr lang="en-US" altLang="ar-SA" dirty="0" smtClean="0">
                <a:solidFill>
                  <a:schemeClr val="tx1"/>
                </a:solidFill>
                <a:latin typeface="Times New Roman" pitchFamily="18" charset="0"/>
                <a:cs typeface="Times New Roman" pitchFamily="18" charset="0"/>
              </a:rPr>
              <a:t>speaking picture</a:t>
            </a:r>
            <a:r>
              <a:rPr lang="en-US" altLang="en-US" dirty="0" smtClean="0">
                <a:solidFill>
                  <a:schemeClr val="tx1"/>
                </a:solidFill>
                <a:latin typeface="Times New Roman" pitchFamily="18" charset="0"/>
                <a:cs typeface="Times New Roman" pitchFamily="18" charset="0"/>
              </a:rPr>
              <a:t>”</a:t>
            </a:r>
            <a:r>
              <a:rPr lang="en-US" altLang="ar-SA" dirty="0" smtClean="0">
                <a:solidFill>
                  <a:schemeClr val="tx1"/>
                </a:solidFill>
                <a:latin typeface="Times New Roman" pitchFamily="18" charset="0"/>
                <a:cs typeface="Times New Roman" pitchFamily="18" charset="0"/>
              </a:rPr>
              <a:t> </a:t>
            </a:r>
          </a:p>
          <a:p>
            <a:pPr algn="just">
              <a:lnSpc>
                <a:spcPct val="150000"/>
              </a:lnSpc>
              <a:buFont typeface="Wingdings" pitchFamily="2" charset="2"/>
              <a:buChar char="Ø"/>
            </a:pPr>
            <a:endParaRPr lang="en-US" altLang="ar-SA"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US" altLang="ar-SA" dirty="0" smtClean="0">
                <a:solidFill>
                  <a:schemeClr val="tx1"/>
                </a:solidFill>
                <a:latin typeface="Times New Roman" pitchFamily="18" charset="0"/>
                <a:cs typeface="Times New Roman" pitchFamily="18" charset="0"/>
                <a:sym typeface="Wingdings" pitchFamily="2" charset="2"/>
              </a:rPr>
              <a:t>I</a:t>
            </a:r>
            <a:r>
              <a:rPr lang="en-US" altLang="ar-SA" dirty="0" smtClean="0">
                <a:solidFill>
                  <a:schemeClr val="tx1"/>
                </a:solidFill>
                <a:latin typeface="Times New Roman" pitchFamily="18" charset="0"/>
                <a:cs typeface="Times New Roman" pitchFamily="18" charset="0"/>
              </a:rPr>
              <a:t>ts end is to teach and delight.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304800"/>
          </a:xfrm>
        </p:spPr>
        <p:txBody>
          <a:bodyPr>
            <a:noAutofit/>
          </a:bodyPr>
          <a:lstStyle/>
          <a:p>
            <a:pPr>
              <a:lnSpc>
                <a:spcPct val="150000"/>
              </a:lnSpc>
            </a:pPr>
            <a:r>
              <a:rPr lang="en-US" altLang="ar-SA" sz="2800" b="1" dirty="0" smtClean="0">
                <a:latin typeface="Times New Roman" pitchFamily="18" charset="0"/>
                <a:cs typeface="Times New Roman" pitchFamily="18" charset="0"/>
              </a:rPr>
              <a:t>The Three Kinds of Poetry</a:t>
            </a:r>
            <a:br>
              <a:rPr lang="en-US" altLang="ar-SA" sz="2800" b="1" dirty="0" smtClean="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457200"/>
            <a:ext cx="9144000" cy="6629400"/>
          </a:xfrm>
        </p:spPr>
        <p:txBody>
          <a:bodyPr>
            <a:noAutofit/>
          </a:bodyPr>
          <a:lstStyle/>
          <a:p>
            <a:pPr algn="just">
              <a:lnSpc>
                <a:spcPct val="150000"/>
              </a:lnSpc>
            </a:pPr>
            <a:r>
              <a:rPr lang="en-US" altLang="ar-SA" sz="2400" dirty="0" smtClean="0">
                <a:solidFill>
                  <a:schemeClr val="tx1"/>
                </a:solidFill>
                <a:latin typeface="Times New Roman" pitchFamily="18" charset="0"/>
                <a:cs typeface="Times New Roman" pitchFamily="18" charset="0"/>
              </a:rPr>
              <a:t>1) Religious poetry : praises God </a:t>
            </a:r>
            <a:r>
              <a:rPr lang="en-US" altLang="en-US" sz="2400" dirty="0" smtClean="0">
                <a:solidFill>
                  <a:schemeClr val="tx1"/>
                </a:solidFill>
                <a:latin typeface="Times New Roman" pitchFamily="18" charset="0"/>
                <a:cs typeface="Times New Roman" pitchFamily="18" charset="0"/>
              </a:rPr>
              <a:t>“</a:t>
            </a:r>
            <a:r>
              <a:rPr lang="en-US" altLang="ar-SA" sz="2400" dirty="0" smtClean="0">
                <a:solidFill>
                  <a:schemeClr val="tx1"/>
                </a:solidFill>
                <a:latin typeface="Times New Roman" pitchFamily="18" charset="0"/>
                <a:cs typeface="Times New Roman" pitchFamily="18" charset="0"/>
              </a:rPr>
              <a:t>Such were David in his Psalms; Solomon in his Song of Songs…,</a:t>
            </a:r>
            <a:r>
              <a:rPr lang="en-US" altLang="en-US" sz="2400" dirty="0" smtClean="0">
                <a:solidFill>
                  <a:schemeClr val="tx1"/>
                </a:solidFill>
                <a:latin typeface="Times New Roman" pitchFamily="18" charset="0"/>
                <a:cs typeface="Times New Roman" pitchFamily="18" charset="0"/>
              </a:rPr>
              <a:t>”</a:t>
            </a:r>
          </a:p>
          <a:p>
            <a:pPr algn="just">
              <a:lnSpc>
                <a:spcPct val="150000"/>
              </a:lnSpc>
            </a:pPr>
            <a:r>
              <a:rPr lang="en-US" altLang="ar-SA" sz="2400" dirty="0" smtClean="0">
                <a:solidFill>
                  <a:schemeClr val="tx1"/>
                </a:solidFill>
                <a:latin typeface="Times New Roman" pitchFamily="18" charset="0"/>
                <a:cs typeface="Times New Roman" pitchFamily="18" charset="0"/>
              </a:rPr>
              <a:t>2) Philosophical poetry: imparts knowledge of philosophy, history, astronomy etc. It is also not to be condemned, for it is </a:t>
            </a:r>
            <a:r>
              <a:rPr lang="en-US" altLang="en-US" sz="2400" dirty="0" smtClean="0">
                <a:solidFill>
                  <a:schemeClr val="tx1"/>
                </a:solidFill>
                <a:latin typeface="Times New Roman" pitchFamily="18" charset="0"/>
                <a:cs typeface="Times New Roman" pitchFamily="18" charset="0"/>
              </a:rPr>
              <a:t>“</a:t>
            </a:r>
            <a:r>
              <a:rPr lang="en-US" altLang="ar-SA" sz="2400" dirty="0" smtClean="0">
                <a:solidFill>
                  <a:schemeClr val="tx1"/>
                </a:solidFill>
                <a:latin typeface="Times New Roman" pitchFamily="18" charset="0"/>
                <a:cs typeface="Times New Roman" pitchFamily="18" charset="0"/>
              </a:rPr>
              <a:t>the sweet food of sweetly uttered knowledge</a:t>
            </a:r>
            <a:r>
              <a:rPr lang="en-US" altLang="en-US" sz="2400" dirty="0" smtClean="0">
                <a:solidFill>
                  <a:schemeClr val="tx1"/>
                </a:solidFill>
                <a:latin typeface="Times New Roman" pitchFamily="18" charset="0"/>
                <a:cs typeface="Times New Roman" pitchFamily="18" charset="0"/>
              </a:rPr>
              <a:t>”</a:t>
            </a:r>
            <a:r>
              <a:rPr lang="en-US" altLang="ar-SA" sz="2400" dirty="0" smtClean="0">
                <a:solidFill>
                  <a:schemeClr val="tx1"/>
                </a:solidFill>
                <a:latin typeface="Times New Roman" pitchFamily="18" charset="0"/>
                <a:cs typeface="Times New Roman" pitchFamily="18" charset="0"/>
              </a:rPr>
              <a:t>.  </a:t>
            </a:r>
          </a:p>
          <a:p>
            <a:pPr algn="just">
              <a:lnSpc>
                <a:spcPct val="150000"/>
              </a:lnSpc>
            </a:pPr>
            <a:r>
              <a:rPr lang="en-US" altLang="ar-SA" sz="2400" dirty="0" smtClean="0">
                <a:solidFill>
                  <a:schemeClr val="tx1"/>
                </a:solidFill>
                <a:latin typeface="Times New Roman" pitchFamily="18" charset="0"/>
                <a:cs typeface="Times New Roman" pitchFamily="18" charset="0"/>
              </a:rPr>
              <a:t>3) Right or true kind of poetry:  He calls special attention to the third class of poets, who are called as ‘</a:t>
            </a:r>
            <a:r>
              <a:rPr lang="en-US" altLang="ar-SA" sz="2400" dirty="0" err="1" smtClean="0">
                <a:solidFill>
                  <a:schemeClr val="tx1"/>
                </a:solidFill>
                <a:latin typeface="Times New Roman" pitchFamily="18" charset="0"/>
                <a:cs typeface="Times New Roman" pitchFamily="18" charset="0"/>
              </a:rPr>
              <a:t>vates</a:t>
            </a:r>
            <a:r>
              <a:rPr lang="en-US" altLang="ar-SA" sz="2400" dirty="0" smtClean="0">
                <a:solidFill>
                  <a:schemeClr val="tx1"/>
                </a:solidFill>
                <a:latin typeface="Times New Roman" pitchFamily="18" charset="0"/>
                <a:cs typeface="Times New Roman" pitchFamily="18" charset="0"/>
              </a:rPr>
              <a:t>.</a:t>
            </a:r>
            <a:r>
              <a:rPr lang="en-US" altLang="en-US" sz="2400" dirty="0" smtClean="0">
                <a:solidFill>
                  <a:schemeClr val="tx1"/>
                </a:solidFill>
                <a:latin typeface="Times New Roman" pitchFamily="18" charset="0"/>
                <a:cs typeface="Times New Roman" pitchFamily="18" charset="0"/>
              </a:rPr>
              <a:t>’</a:t>
            </a:r>
            <a:r>
              <a:rPr lang="en-US" altLang="ja-JP" sz="2400" dirty="0" smtClean="0">
                <a:solidFill>
                  <a:schemeClr val="tx1"/>
                </a:solidFill>
                <a:latin typeface="Times New Roman" pitchFamily="18" charset="0"/>
                <a:cs typeface="Times New Roman" pitchFamily="18" charset="0"/>
              </a:rPr>
              <a:t> They </a:t>
            </a:r>
            <a:r>
              <a:rPr lang="en-US" altLang="en-US" sz="2400" dirty="0" smtClean="0">
                <a:solidFill>
                  <a:schemeClr val="tx1"/>
                </a:solidFill>
                <a:latin typeface="Times New Roman" pitchFamily="18" charset="0"/>
                <a:cs typeface="Times New Roman" pitchFamily="18" charset="0"/>
              </a:rPr>
              <a:t>‘</a:t>
            </a:r>
            <a:r>
              <a:rPr lang="en-US" altLang="ja-JP" sz="2400" dirty="0" smtClean="0">
                <a:solidFill>
                  <a:schemeClr val="tx1"/>
                </a:solidFill>
                <a:latin typeface="Times New Roman" pitchFamily="18" charset="0"/>
                <a:cs typeface="Times New Roman" pitchFamily="18" charset="0"/>
              </a:rPr>
              <a:t>most properly do imitate to teach and delight, and to imitate borrow nothing of what is, has been, but range, only with learned discretion, into the divine consideration of what may be, and should be.</a:t>
            </a:r>
            <a:r>
              <a:rPr lang="en-US" altLang="en-US" sz="2400" dirty="0" smtClean="0">
                <a:solidFill>
                  <a:schemeClr val="tx1"/>
                </a:solidFill>
                <a:latin typeface="Times New Roman" pitchFamily="18" charset="0"/>
                <a:cs typeface="Times New Roman" pitchFamily="18" charset="0"/>
              </a:rPr>
              <a:t>’</a:t>
            </a:r>
            <a:endParaRPr lang="en-US" altLang="ja-JP" sz="2400" dirty="0" smtClean="0">
              <a:solidFill>
                <a:schemeClr val="tx1"/>
              </a:solidFill>
              <a:latin typeface="Times New Roman" pitchFamily="18" charset="0"/>
              <a:cs typeface="Times New Roman" pitchFamily="18" charset="0"/>
            </a:endParaRPr>
          </a:p>
          <a:p>
            <a:pPr algn="just">
              <a:lnSpc>
                <a:spcPct val="150000"/>
              </a:lnSpc>
              <a:buFontTx/>
              <a:buAutoNum type="arabicParenR" startAt="3"/>
            </a:pPr>
            <a:endParaRPr lang="en-US" altLang="ar-SA" sz="2000" dirty="0" smtClean="0">
              <a:solidFill>
                <a:schemeClr val="tx1"/>
              </a:solidFill>
              <a:latin typeface="Times New Roman" pitchFamily="18" charset="0"/>
              <a:cs typeface="Times New Roman" pitchFamily="18" charset="0"/>
            </a:endParaRPr>
          </a:p>
          <a:p>
            <a:pPr algn="just">
              <a:lnSpc>
                <a:spcPct val="150000"/>
              </a:lnSpc>
            </a:pPr>
            <a:endParaRPr lang="en-US" altLang="ar-SA" sz="20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endParaRPr lang="en-US" altLang="ar-SA" sz="20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381000"/>
          </a:xfrm>
        </p:spPr>
        <p:txBody>
          <a:bodyPr>
            <a:noAutofit/>
          </a:bodyPr>
          <a:lstStyle/>
          <a:p>
            <a:pPr>
              <a:lnSpc>
                <a:spcPct val="150000"/>
              </a:lnSpc>
            </a:pPr>
            <a:r>
              <a:rPr lang="en-US" altLang="ar-SA" sz="2800" b="1" dirty="0" smtClean="0">
                <a:latin typeface="Times New Roman" pitchFamily="18" charset="0"/>
                <a:cs typeface="Times New Roman" pitchFamily="18" charset="0"/>
              </a:rPr>
              <a:t>The Right kind of Poetry </a:t>
            </a:r>
            <a:r>
              <a:rPr lang="en-US" altLang="ar-SA" sz="2800" b="1" dirty="0" smtClean="0"/>
              <a:t/>
            </a:r>
            <a:br>
              <a:rPr lang="en-US" altLang="ar-SA" sz="2800" b="1" dirty="0" smtClean="0"/>
            </a:b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457200"/>
            <a:ext cx="9144000" cy="6629400"/>
          </a:xfrm>
        </p:spPr>
        <p:txBody>
          <a:bodyPr>
            <a:noAutofit/>
          </a:bodyPr>
          <a:lstStyle/>
          <a:p>
            <a:pPr algn="just"/>
            <a:r>
              <a:rPr lang="en-US" altLang="ar-SA" sz="2400" dirty="0" smtClean="0">
                <a:solidFill>
                  <a:schemeClr val="tx1"/>
                </a:solidFill>
                <a:latin typeface="Times New Roman" pitchFamily="18" charset="0"/>
                <a:cs typeface="Times New Roman" pitchFamily="18" charset="0"/>
              </a:rPr>
              <a:t>This right kind of poetry may be further sub-divided as under:</a:t>
            </a:r>
          </a:p>
          <a:p>
            <a:pPr algn="just"/>
            <a:r>
              <a:rPr lang="en-US" altLang="ar-SA" sz="2400" dirty="0" smtClean="0">
                <a:solidFill>
                  <a:schemeClr val="tx1"/>
                </a:solidFill>
                <a:latin typeface="Times New Roman" pitchFamily="18" charset="0"/>
                <a:cs typeface="Times New Roman" pitchFamily="18" charset="0"/>
              </a:rPr>
              <a:t>(a) </a:t>
            </a:r>
            <a:r>
              <a:rPr lang="en-US" altLang="ar-SA" sz="2400" b="1" dirty="0" smtClean="0">
                <a:solidFill>
                  <a:schemeClr val="tx1"/>
                </a:solidFill>
                <a:latin typeface="Times New Roman" pitchFamily="18" charset="0"/>
                <a:cs typeface="Times New Roman" pitchFamily="18" charset="0"/>
              </a:rPr>
              <a:t>Pastoral poetry </a:t>
            </a:r>
            <a:r>
              <a:rPr lang="en-US" altLang="ar-SA" sz="2400" dirty="0" smtClean="0">
                <a:solidFill>
                  <a:schemeClr val="tx1"/>
                </a:solidFill>
                <a:latin typeface="Times New Roman" pitchFamily="18" charset="0"/>
                <a:cs typeface="Times New Roman" pitchFamily="18" charset="0"/>
              </a:rPr>
              <a:t>deal with the lowliest life and thus arouses sympathy and admiration for simple life, and hatred for acts of cruelty and tyranny, </a:t>
            </a:r>
          </a:p>
          <a:p>
            <a:pPr algn="just"/>
            <a:r>
              <a:rPr lang="en-US" altLang="ar-SA" sz="2400" dirty="0" smtClean="0">
                <a:solidFill>
                  <a:schemeClr val="tx1"/>
                </a:solidFill>
                <a:latin typeface="Times New Roman" pitchFamily="18" charset="0"/>
                <a:cs typeface="Times New Roman" pitchFamily="18" charset="0"/>
              </a:rPr>
              <a:t>(b) </a:t>
            </a:r>
            <a:r>
              <a:rPr lang="en-US" altLang="ar-SA" sz="2400" b="1" dirty="0" smtClean="0">
                <a:solidFill>
                  <a:schemeClr val="tx1"/>
                </a:solidFill>
                <a:latin typeface="Times New Roman" pitchFamily="18" charset="0"/>
                <a:cs typeface="Times New Roman" pitchFamily="18" charset="0"/>
              </a:rPr>
              <a:t>Elegiac </a:t>
            </a:r>
            <a:r>
              <a:rPr lang="en-US" altLang="ar-SA" sz="2400" dirty="0" smtClean="0">
                <a:solidFill>
                  <a:schemeClr val="tx1"/>
                </a:solidFill>
                <a:latin typeface="Times New Roman" pitchFamily="18" charset="0"/>
                <a:cs typeface="Times New Roman" pitchFamily="18" charset="0"/>
              </a:rPr>
              <a:t>poetry arouses sympathy for the suffering and the miserable. It softens the heart, </a:t>
            </a:r>
          </a:p>
          <a:p>
            <a:pPr algn="just"/>
            <a:r>
              <a:rPr lang="en-US" altLang="ar-SA" sz="2400" dirty="0" smtClean="0">
                <a:solidFill>
                  <a:schemeClr val="tx1"/>
                </a:solidFill>
                <a:latin typeface="Times New Roman" pitchFamily="18" charset="0"/>
                <a:cs typeface="Times New Roman" pitchFamily="18" charset="0"/>
              </a:rPr>
              <a:t>(c) </a:t>
            </a:r>
            <a:r>
              <a:rPr lang="en-US" altLang="ar-SA" sz="2400" b="1" dirty="0" smtClean="0">
                <a:solidFill>
                  <a:schemeClr val="tx1"/>
                </a:solidFill>
                <a:latin typeface="Times New Roman" pitchFamily="18" charset="0"/>
                <a:cs typeface="Times New Roman" pitchFamily="18" charset="0"/>
              </a:rPr>
              <a:t>Satire</a:t>
            </a:r>
            <a:r>
              <a:rPr lang="en-US" altLang="ar-SA" sz="2400" dirty="0" smtClean="0">
                <a:solidFill>
                  <a:schemeClr val="tx1"/>
                </a:solidFill>
                <a:latin typeface="Times New Roman" pitchFamily="18" charset="0"/>
                <a:cs typeface="Times New Roman" pitchFamily="18" charset="0"/>
              </a:rPr>
              <a:t> laughs folly out of court. </a:t>
            </a:r>
          </a:p>
          <a:p>
            <a:pPr algn="just"/>
            <a:r>
              <a:rPr lang="en-US" altLang="ar-SA" sz="2400" dirty="0" smtClean="0">
                <a:solidFill>
                  <a:schemeClr val="tx1"/>
                </a:solidFill>
                <a:latin typeface="Times New Roman" pitchFamily="18" charset="0"/>
                <a:cs typeface="Times New Roman" pitchFamily="18" charset="0"/>
              </a:rPr>
              <a:t>(d) </a:t>
            </a:r>
            <a:r>
              <a:rPr lang="en-US" altLang="ar-SA" sz="2400" b="1" dirty="0" smtClean="0">
                <a:solidFill>
                  <a:schemeClr val="tx1"/>
                </a:solidFill>
                <a:latin typeface="Times New Roman" pitchFamily="18" charset="0"/>
                <a:cs typeface="Times New Roman" pitchFamily="18" charset="0"/>
              </a:rPr>
              <a:t>Comedy</a:t>
            </a:r>
            <a:r>
              <a:rPr lang="en-US" altLang="ar-SA" sz="2400" dirty="0" smtClean="0">
                <a:solidFill>
                  <a:schemeClr val="tx1"/>
                </a:solidFill>
                <a:latin typeface="Times New Roman" pitchFamily="18" charset="0"/>
                <a:cs typeface="Times New Roman" pitchFamily="18" charset="0"/>
              </a:rPr>
              <a:t> is an imitation of common errors in a ridiculous fashion, and so is effective in warning men against such errors. </a:t>
            </a:r>
          </a:p>
          <a:p>
            <a:pPr algn="just"/>
            <a:r>
              <a:rPr lang="en-US" altLang="ar-SA" sz="2400" dirty="0" smtClean="0">
                <a:solidFill>
                  <a:schemeClr val="tx1"/>
                </a:solidFill>
                <a:latin typeface="Times New Roman" pitchFamily="18" charset="0"/>
                <a:cs typeface="Times New Roman" pitchFamily="18" charset="0"/>
              </a:rPr>
              <a:t>(e) </a:t>
            </a:r>
            <a:r>
              <a:rPr lang="en-US" altLang="ar-SA" sz="2400" b="1" dirty="0" smtClean="0">
                <a:solidFill>
                  <a:schemeClr val="tx1"/>
                </a:solidFill>
                <a:latin typeface="Times New Roman" pitchFamily="18" charset="0"/>
                <a:cs typeface="Times New Roman" pitchFamily="18" charset="0"/>
              </a:rPr>
              <a:t>Tragedy</a:t>
            </a:r>
            <a:r>
              <a:rPr lang="en-US" altLang="ar-SA" sz="2400" dirty="0" smtClean="0">
                <a:solidFill>
                  <a:schemeClr val="tx1"/>
                </a:solidFill>
                <a:latin typeface="Times New Roman" pitchFamily="18" charset="0"/>
                <a:cs typeface="Times New Roman" pitchFamily="18" charset="0"/>
              </a:rPr>
              <a:t> reveals the wickedness of men in high places and brings home to men the uncertainty of life.</a:t>
            </a:r>
          </a:p>
          <a:p>
            <a:pPr algn="just"/>
            <a:r>
              <a:rPr lang="en-US" altLang="ar-SA" sz="2400" dirty="0" smtClean="0">
                <a:solidFill>
                  <a:schemeClr val="tx1"/>
                </a:solidFill>
                <a:latin typeface="Times New Roman" pitchFamily="18" charset="0"/>
                <a:cs typeface="Times New Roman" pitchFamily="18" charset="0"/>
              </a:rPr>
              <a:t> (f) </a:t>
            </a:r>
            <a:r>
              <a:rPr lang="en-US" altLang="ar-SA" sz="2400" b="1" dirty="0" smtClean="0">
                <a:solidFill>
                  <a:schemeClr val="tx1"/>
                </a:solidFill>
                <a:latin typeface="Times New Roman" pitchFamily="18" charset="0"/>
                <a:cs typeface="Times New Roman" pitchFamily="18" charset="0"/>
              </a:rPr>
              <a:t>Lyric </a:t>
            </a:r>
            <a:r>
              <a:rPr lang="en-US" altLang="ar-SA" sz="2400" dirty="0" smtClean="0">
                <a:solidFill>
                  <a:schemeClr val="tx1"/>
                </a:solidFill>
                <a:latin typeface="Times New Roman" pitchFamily="18" charset="0"/>
                <a:cs typeface="Times New Roman" pitchFamily="18" charset="0"/>
              </a:rPr>
              <a:t>hymns the praise of men and God and thus enkindles virtue and courage, </a:t>
            </a:r>
          </a:p>
          <a:p>
            <a:pPr algn="just"/>
            <a:r>
              <a:rPr lang="en-US" altLang="ar-SA" sz="2400" dirty="0" smtClean="0">
                <a:solidFill>
                  <a:schemeClr val="tx1"/>
                </a:solidFill>
                <a:latin typeface="Times New Roman" pitchFamily="18" charset="0"/>
                <a:cs typeface="Times New Roman" pitchFamily="18" charset="0"/>
              </a:rPr>
              <a:t>(g)</a:t>
            </a:r>
            <a:r>
              <a:rPr lang="en-US" altLang="ar-SA" sz="2400" b="1" dirty="0" smtClean="0">
                <a:solidFill>
                  <a:schemeClr val="tx1"/>
                </a:solidFill>
                <a:latin typeface="Times New Roman" pitchFamily="18" charset="0"/>
                <a:cs typeface="Times New Roman" pitchFamily="18" charset="0"/>
              </a:rPr>
              <a:t>The Epic </a:t>
            </a:r>
            <a:r>
              <a:rPr lang="en-US" altLang="ar-SA" sz="2400" dirty="0" smtClean="0">
                <a:solidFill>
                  <a:schemeClr val="tx1"/>
                </a:solidFill>
                <a:latin typeface="Times New Roman" pitchFamily="18" charset="0"/>
                <a:cs typeface="Times New Roman" pitchFamily="18" charset="0"/>
              </a:rPr>
              <a:t>:  He calls epic poetry as, “the belt and the most accomplished kind of poetry”, in which heroic and moral goodness is most effectively portrayed. It presents pictures of heroic men and heroic action, and thus inspires men to heroic action. </a:t>
            </a:r>
          </a:p>
          <a:p>
            <a:pPr algn="just">
              <a:lnSpc>
                <a:spcPct val="150000"/>
              </a:lnSpc>
              <a:buFont typeface="Wingdings" pitchFamily="2" charset="2"/>
              <a:buChar char="Ø"/>
            </a:pPr>
            <a:endParaRPr lang="en-US" altLang="ar-SA" sz="20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
          </a:xfrm>
        </p:spPr>
        <p:txBody>
          <a:bodyPr>
            <a:noAutofit/>
          </a:bodyPr>
          <a:lstStyle/>
          <a:p>
            <a:pPr>
              <a:lnSpc>
                <a:spcPct val="150000"/>
              </a:lnSpc>
            </a:pPr>
            <a:r>
              <a:rPr lang="en-US" sz="2800" b="1" dirty="0" smtClean="0">
                <a:latin typeface="Times New Roman" pitchFamily="18" charset="0"/>
                <a:cs typeface="Times New Roman" pitchFamily="18" charset="0"/>
              </a:rPr>
              <a:t>Superiority of Poetry to Philosophy and History</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324600"/>
          </a:xfrm>
        </p:spPr>
        <p:txBody>
          <a:bodyPr>
            <a:noAutofit/>
          </a:bodyPr>
          <a:lstStyle/>
          <a:p>
            <a:pPr algn="just">
              <a:buFont typeface="Wingdings" pitchFamily="2" charset="2"/>
              <a:buChar char="Ø"/>
            </a:pPr>
            <a:r>
              <a:rPr lang="en-US" altLang="ar-SA" sz="2500" dirty="0" smtClean="0">
                <a:solidFill>
                  <a:schemeClr val="tx1"/>
                </a:solidFill>
                <a:latin typeface="Times New Roman" pitchFamily="18" charset="0"/>
                <a:cs typeface="Times New Roman" pitchFamily="18" charset="0"/>
              </a:rPr>
              <a:t>Poetry is superior to all other branches of learning. The end of all learning is virtuous action, and poetry best serves this end.</a:t>
            </a:r>
          </a:p>
          <a:p>
            <a:pPr algn="just">
              <a:buFont typeface="Wingdings" pitchFamily="2" charset="2"/>
              <a:buChar char="Ø"/>
            </a:pPr>
            <a:r>
              <a:rPr lang="en-US" altLang="ar-SA" sz="2500" dirty="0" smtClean="0">
                <a:solidFill>
                  <a:schemeClr val="tx1"/>
                </a:solidFill>
                <a:latin typeface="Times New Roman" pitchFamily="18" charset="0"/>
                <a:cs typeface="Times New Roman" pitchFamily="18" charset="0"/>
              </a:rPr>
              <a:t>In this respect poetry is superior, both to history and philosophy. Philosophy presents merely abstract precepts, which cannot be understood by the young. </a:t>
            </a:r>
          </a:p>
          <a:p>
            <a:pPr algn="just">
              <a:buFont typeface="Wingdings" pitchFamily="2" charset="2"/>
              <a:buChar char="Ø"/>
            </a:pPr>
            <a:r>
              <a:rPr lang="en-US" altLang="ar-SA" sz="2500" dirty="0" smtClean="0">
                <a:solidFill>
                  <a:schemeClr val="tx1"/>
                </a:solidFill>
                <a:latin typeface="Times New Roman" pitchFamily="18" charset="0"/>
                <a:cs typeface="Times New Roman" pitchFamily="18" charset="0"/>
              </a:rPr>
              <a:t>History deals with concrete facts or examples of virtue, but from these facts the readers must themselves derive universal or general truths.</a:t>
            </a:r>
          </a:p>
          <a:p>
            <a:pPr algn="just">
              <a:buFont typeface="Wingdings" pitchFamily="2" charset="2"/>
              <a:buChar char="Ø"/>
            </a:pPr>
            <a:r>
              <a:rPr lang="en-US" altLang="ar-SA" sz="2500" dirty="0" smtClean="0">
                <a:solidFill>
                  <a:schemeClr val="tx1"/>
                </a:solidFill>
                <a:latin typeface="Times New Roman" pitchFamily="18" charset="0"/>
                <a:cs typeface="Times New Roman" pitchFamily="18" charset="0"/>
              </a:rPr>
              <a:t> But poetry combines both these advantages. It presents universal truths like philosophy, but it does them through concrete examples, like History. Its general truths can be easily understood for they are conveyed through examples, and its examples are drawn from an ideal world and so are more vivid and effective. It teaches virtue in a way intelligible even to the ordinary men.</a:t>
            </a:r>
          </a:p>
          <a:p>
            <a:endParaRPr lang="en-US" altLang="ar-SA" sz="20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
          </a:xfrm>
        </p:spPr>
        <p:txBody>
          <a:bodyPr>
            <a:noAutofit/>
          </a:bodyPr>
          <a:lstStyle/>
          <a:p>
            <a:pPr algn="r">
              <a:lnSpc>
                <a:spcPct val="150000"/>
              </a:lnSpc>
            </a:pPr>
            <a:r>
              <a:rPr lang="en-US" sz="2800" b="1" dirty="0" smtClean="0">
                <a:latin typeface="Times New Roman" pitchFamily="18" charset="0"/>
                <a:cs typeface="Times New Roman" pitchFamily="18" charset="0"/>
              </a:rPr>
              <a:t>Superiority of Poetry to Philosophy and History</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324600"/>
          </a:xfrm>
        </p:spPr>
        <p:txBody>
          <a:bodyPr>
            <a:noAutofit/>
          </a:bodyPr>
          <a:lstStyle/>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Poetry does not merely give us a knowledge of virtue, it also moves us to virtuous action. This is so because its truths are conveyed in a delighted manner; it allures men to virtue .</a:t>
            </a:r>
          </a:p>
          <a:p>
            <a:pPr algn="just">
              <a:lnSpc>
                <a:spcPct val="150000"/>
              </a:lnSpc>
              <a:buFont typeface="Wingdings" pitchFamily="2" charset="2"/>
              <a:buChar char="Ø"/>
            </a:pP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For he doth not only show the way but </a:t>
            </a:r>
            <a:r>
              <a:rPr lang="en-US" altLang="ar-SA" sz="2800" dirty="0" err="1" smtClean="0">
                <a:solidFill>
                  <a:schemeClr val="tx1"/>
                </a:solidFill>
                <a:latin typeface="Times New Roman" pitchFamily="18" charset="0"/>
                <a:cs typeface="Times New Roman" pitchFamily="18" charset="0"/>
              </a:rPr>
              <a:t>giveth</a:t>
            </a:r>
            <a:r>
              <a:rPr lang="en-US" altLang="ar-SA" sz="2800" dirty="0" smtClean="0">
                <a:solidFill>
                  <a:schemeClr val="tx1"/>
                </a:solidFill>
                <a:latin typeface="Times New Roman" pitchFamily="18" charset="0"/>
                <a:cs typeface="Times New Roman" pitchFamily="18" charset="0"/>
              </a:rPr>
              <a:t> so sweet a prospect into the way, as will entice any man to enter into it.</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 </a:t>
            </a:r>
          </a:p>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It wins the mind from wickedness to virtue. It alone of all the arts and sciences leads to virtuous action. Sidney stresses this transport or moving of poetry, and claims that it teaches more perfectly  than either history or philosophy.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
          </a:xfrm>
        </p:spPr>
        <p:txBody>
          <a:bodyPr>
            <a:noAutofit/>
          </a:bodyPr>
          <a:lstStyle/>
          <a:p>
            <a:pPr>
              <a:lnSpc>
                <a:spcPct val="150000"/>
              </a:lnSpc>
            </a:pPr>
            <a:r>
              <a:rPr lang="en-US" sz="2800" b="1" dirty="0" smtClean="0">
                <a:latin typeface="Times New Roman" pitchFamily="18" charset="0"/>
                <a:cs typeface="Times New Roman" pitchFamily="18" charset="0"/>
              </a:rPr>
              <a:t>Sidney’s Justification of Verse and Rhyme</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324600"/>
          </a:xfrm>
        </p:spPr>
        <p:txBody>
          <a:bodyPr>
            <a:noAutofit/>
          </a:bodyPr>
          <a:lstStyle/>
          <a:p>
            <a:pPr algn="just">
              <a:lnSpc>
                <a:spcPct val="150000"/>
              </a:lnSpc>
            </a:pPr>
            <a:r>
              <a:rPr lang="en-US" altLang="ar-SA" sz="2400" dirty="0" smtClean="0">
                <a:solidFill>
                  <a:schemeClr val="tx1"/>
                </a:solidFill>
                <a:latin typeface="Times New Roman" pitchFamily="18" charset="0"/>
                <a:cs typeface="Times New Roman" pitchFamily="18" charset="0"/>
              </a:rPr>
              <a:t>It has been said that poetry is mere ‘rhyming an versifying’. Sidney points out that rhyme is not the ‘essence’ of poetry, but it is desirable to it, because</a:t>
            </a:r>
          </a:p>
          <a:p>
            <a:pPr algn="just">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it is a polish to speech, </a:t>
            </a:r>
          </a:p>
          <a:p>
            <a:pPr algn="just">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Scaliger had defended its use, </a:t>
            </a:r>
          </a:p>
          <a:p>
            <a:pPr algn="just">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it regulates verbal harmony, and imparts order and proportion so pleasing to men, </a:t>
            </a:r>
          </a:p>
          <a:p>
            <a:pPr algn="just">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it adds to words a sensuous and emotional quality of music, and </a:t>
            </a:r>
          </a:p>
          <a:p>
            <a:pPr algn="just">
              <a:lnSpc>
                <a:spcPct val="150000"/>
              </a:lnSpc>
              <a:buFont typeface="Wingdings" pitchFamily="2" charset="2"/>
              <a:buChar char="Ø"/>
            </a:pPr>
            <a:r>
              <a:rPr lang="en-US" altLang="ar-SA" sz="2400" dirty="0" smtClean="0">
                <a:solidFill>
                  <a:schemeClr val="tx1"/>
                </a:solidFill>
                <a:latin typeface="Times New Roman" pitchFamily="18" charset="0"/>
                <a:cs typeface="Times New Roman" pitchFamily="18" charset="0"/>
              </a:rPr>
              <a:t>it is an aid to memory.</a:t>
            </a:r>
          </a:p>
          <a:p>
            <a:pPr algn="just"/>
            <a:endParaRPr lang="en-US" altLang="ar-SA"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
          </a:xfrm>
        </p:spPr>
        <p:txBody>
          <a:bodyPr>
            <a:noAutofit/>
          </a:bodyPr>
          <a:lstStyle/>
          <a:p>
            <a:pPr>
              <a:lnSpc>
                <a:spcPct val="150000"/>
              </a:lnSpc>
            </a:pPr>
            <a:r>
              <a:rPr lang="en-US" altLang="ar-SA" sz="2800" b="1" dirty="0" smtClean="0">
                <a:latin typeface="Times New Roman" pitchFamily="18" charset="0"/>
                <a:cs typeface="Times New Roman" pitchFamily="18" charset="0"/>
              </a:rPr>
              <a:t>Stephen Gosson’s charges</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324600"/>
          </a:xfrm>
        </p:spPr>
        <p:txBody>
          <a:bodyPr>
            <a:noAutofit/>
          </a:bodyPr>
          <a:lstStyle/>
          <a:p>
            <a:pPr algn="just">
              <a:lnSpc>
                <a:spcPct val="150000"/>
              </a:lnSpc>
              <a:defRPr/>
            </a:pPr>
            <a:r>
              <a:rPr lang="en-US" sz="2800" dirty="0" smtClean="0">
                <a:solidFill>
                  <a:schemeClr val="tx1"/>
                </a:solidFill>
                <a:latin typeface="Times New Roman" pitchFamily="18" charset="0"/>
                <a:cs typeface="Times New Roman" pitchFamily="18" charset="0"/>
              </a:rPr>
              <a:t>Stephen </a:t>
            </a:r>
            <a:r>
              <a:rPr lang="en-US" sz="2800" dirty="0" err="1" smtClean="0">
                <a:solidFill>
                  <a:schemeClr val="tx1"/>
                </a:solidFill>
                <a:latin typeface="Times New Roman" pitchFamily="18" charset="0"/>
                <a:cs typeface="Times New Roman" pitchFamily="18" charset="0"/>
              </a:rPr>
              <a:t>Gosson</a:t>
            </a:r>
            <a:r>
              <a:rPr lang="en-US" sz="2800" dirty="0" smtClean="0">
                <a:solidFill>
                  <a:schemeClr val="tx1"/>
                </a:solidFill>
                <a:latin typeface="Times New Roman" pitchFamily="18" charset="0"/>
                <a:cs typeface="Times New Roman" pitchFamily="18" charset="0"/>
              </a:rPr>
              <a:t> makes charges against poetry which Sidney answers.</a:t>
            </a:r>
          </a:p>
          <a:p>
            <a:pPr algn="just">
              <a:lnSpc>
                <a:spcPct val="150000"/>
              </a:lnSpc>
              <a:defRPr/>
            </a:pPr>
            <a:r>
              <a:rPr lang="en-US" sz="2800" dirty="0" smtClean="0">
                <a:solidFill>
                  <a:schemeClr val="tx1"/>
                </a:solidFill>
                <a:latin typeface="Times New Roman" pitchFamily="18" charset="0"/>
                <a:cs typeface="Times New Roman" pitchFamily="18" charset="0"/>
              </a:rPr>
              <a:t>The charges are:</a:t>
            </a:r>
          </a:p>
          <a:p>
            <a:pPr marL="457200" indent="-457200" algn="just">
              <a:lnSpc>
                <a:spcPct val="150000"/>
              </a:lnSpc>
              <a:buFontTx/>
              <a:buAutoNum type="arabicPeriod"/>
              <a:defRPr/>
            </a:pPr>
            <a:r>
              <a:rPr lang="en-US" sz="2800" dirty="0" smtClean="0">
                <a:solidFill>
                  <a:schemeClr val="tx1"/>
                </a:solidFill>
                <a:latin typeface="Times New Roman" pitchFamily="18" charset="0"/>
                <a:cs typeface="Times New Roman" pitchFamily="18" charset="0"/>
              </a:rPr>
              <a:t>Poetry is a waste of time.</a:t>
            </a:r>
          </a:p>
          <a:p>
            <a:pPr marL="457200" indent="-457200" algn="just">
              <a:lnSpc>
                <a:spcPct val="150000"/>
              </a:lnSpc>
              <a:buFontTx/>
              <a:buAutoNum type="arabicPeriod"/>
              <a:defRPr/>
            </a:pPr>
            <a:r>
              <a:rPr lang="en-US" sz="2800" dirty="0" smtClean="0">
                <a:solidFill>
                  <a:schemeClr val="tx1"/>
                </a:solidFill>
                <a:latin typeface="Times New Roman" pitchFamily="18" charset="0"/>
                <a:cs typeface="Times New Roman" pitchFamily="18" charset="0"/>
              </a:rPr>
              <a:t>Poetry is mother of lies.</a:t>
            </a:r>
          </a:p>
          <a:p>
            <a:pPr marL="457200" indent="-457200" algn="just">
              <a:lnSpc>
                <a:spcPct val="150000"/>
              </a:lnSpc>
              <a:buFontTx/>
              <a:buAutoNum type="arabicPeriod"/>
              <a:defRPr/>
            </a:pPr>
            <a:r>
              <a:rPr lang="en-US" sz="2800" dirty="0" smtClean="0">
                <a:solidFill>
                  <a:schemeClr val="tx1"/>
                </a:solidFill>
                <a:latin typeface="Times New Roman" pitchFamily="18" charset="0"/>
                <a:cs typeface="Times New Roman" pitchFamily="18" charset="0"/>
              </a:rPr>
              <a:t>It is nurse of abuse.</a:t>
            </a:r>
          </a:p>
          <a:p>
            <a:pPr marL="457200" indent="-457200" algn="just">
              <a:lnSpc>
                <a:spcPct val="150000"/>
              </a:lnSpc>
              <a:buFontTx/>
              <a:buAutoNum type="arabicPeriod"/>
              <a:defRPr/>
            </a:pPr>
            <a:r>
              <a:rPr lang="en-US" sz="2800" dirty="0" smtClean="0">
                <a:solidFill>
                  <a:schemeClr val="tx1"/>
                </a:solidFill>
                <a:latin typeface="Times New Roman" pitchFamily="18" charset="0"/>
                <a:cs typeface="Times New Roman" pitchFamily="18" charset="0"/>
              </a:rPr>
              <a:t>Plato had rightly banished the poets from his ideal world.</a:t>
            </a: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
          </a:xfrm>
        </p:spPr>
        <p:txBody>
          <a:bodyPr>
            <a:noAutofit/>
          </a:bodyPr>
          <a:lstStyle/>
          <a:p>
            <a:pPr>
              <a:lnSpc>
                <a:spcPct val="150000"/>
              </a:lnSpc>
            </a:pPr>
            <a:r>
              <a:rPr lang="en-US" sz="2800" b="1" dirty="0" smtClean="0">
                <a:latin typeface="Times New Roman" pitchFamily="18" charset="0"/>
                <a:cs typeface="Times New Roman" pitchFamily="18" charset="0"/>
              </a:rPr>
              <a:t>Replies to These Objections</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324600"/>
          </a:xfrm>
        </p:spPr>
        <p:txBody>
          <a:bodyPr>
            <a:noAutofit/>
          </a:bodyPr>
          <a:lstStyle/>
          <a:p>
            <a:pPr algn="just">
              <a:lnSpc>
                <a:spcPct val="150000"/>
              </a:lnSpc>
              <a:defRPr/>
            </a:pPr>
            <a:r>
              <a:rPr lang="en-US" altLang="ar-SA" sz="3600" dirty="0" smtClean="0">
                <a:latin typeface="Times New Roman" pitchFamily="18" charset="0"/>
                <a:cs typeface="Times New Roman" pitchFamily="18" charset="0"/>
              </a:rPr>
              <a:t> </a:t>
            </a:r>
            <a:r>
              <a:rPr lang="en-US" altLang="ar-SA" sz="3600" dirty="0" smtClean="0">
                <a:solidFill>
                  <a:schemeClr val="tx1"/>
                </a:solidFill>
                <a:latin typeface="Times New Roman" pitchFamily="18" charset="0"/>
                <a:cs typeface="Times New Roman" pitchFamily="18" charset="0"/>
              </a:rPr>
              <a:t>Sidney dismisses the first charge by saying that he has already established that </a:t>
            </a:r>
            <a:r>
              <a:rPr lang="en-US" altLang="en-US" sz="3600" dirty="0" smtClean="0">
                <a:solidFill>
                  <a:schemeClr val="tx1"/>
                </a:solidFill>
                <a:latin typeface="Times New Roman" pitchFamily="18" charset="0"/>
                <a:cs typeface="Times New Roman" pitchFamily="18" charset="0"/>
              </a:rPr>
              <a:t>‘</a:t>
            </a:r>
            <a:r>
              <a:rPr lang="en-US" altLang="ar-SA" sz="3600" dirty="0" smtClean="0">
                <a:solidFill>
                  <a:schemeClr val="tx1"/>
                </a:solidFill>
                <a:latin typeface="Times New Roman" pitchFamily="18" charset="0"/>
                <a:cs typeface="Times New Roman" pitchFamily="18" charset="0"/>
              </a:rPr>
              <a:t>no learning is so good as that which </a:t>
            </a:r>
            <a:r>
              <a:rPr lang="en-US" altLang="ar-SA" sz="3600" dirty="0" err="1" smtClean="0">
                <a:solidFill>
                  <a:schemeClr val="tx1"/>
                </a:solidFill>
                <a:latin typeface="Times New Roman" pitchFamily="18" charset="0"/>
                <a:cs typeface="Times New Roman" pitchFamily="18" charset="0"/>
              </a:rPr>
              <a:t>reacheth</a:t>
            </a:r>
            <a:r>
              <a:rPr lang="en-US" altLang="ar-SA" sz="3600" dirty="0" smtClean="0">
                <a:solidFill>
                  <a:schemeClr val="tx1"/>
                </a:solidFill>
                <a:latin typeface="Times New Roman" pitchFamily="18" charset="0"/>
                <a:cs typeface="Times New Roman" pitchFamily="18" charset="0"/>
              </a:rPr>
              <a:t> and </a:t>
            </a:r>
            <a:r>
              <a:rPr lang="en-US" altLang="ar-SA" sz="3600" dirty="0" err="1" smtClean="0">
                <a:solidFill>
                  <a:schemeClr val="tx1"/>
                </a:solidFill>
                <a:latin typeface="Times New Roman" pitchFamily="18" charset="0"/>
                <a:cs typeface="Times New Roman" pitchFamily="18" charset="0"/>
              </a:rPr>
              <a:t>moveth</a:t>
            </a:r>
            <a:r>
              <a:rPr lang="en-US" altLang="ar-SA" sz="3600" dirty="0" smtClean="0">
                <a:solidFill>
                  <a:schemeClr val="tx1"/>
                </a:solidFill>
                <a:latin typeface="Times New Roman" pitchFamily="18" charset="0"/>
                <a:cs typeface="Times New Roman" pitchFamily="18" charset="0"/>
              </a:rPr>
              <a:t> to virtue, and that none can both teach and move thereto so much as poetry.</a:t>
            </a:r>
            <a:r>
              <a:rPr lang="en-US" altLang="en-US" sz="3600" dirty="0" smtClean="0">
                <a:solidFill>
                  <a:schemeClr val="tx1"/>
                </a:solidFill>
                <a:latin typeface="Times New Roman" pitchFamily="18" charset="0"/>
                <a:cs typeface="Times New Roman" pitchFamily="18" charset="0"/>
              </a:rPr>
              <a:t>’</a:t>
            </a:r>
            <a:endParaRPr lang="en-US" sz="36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5719"/>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609600"/>
            <a:ext cx="8763000" cy="6096000"/>
          </a:xfrm>
        </p:spPr>
        <p:txBody>
          <a:bodyPr>
            <a:normAutofit fontScale="92500" lnSpcReduction="10000"/>
          </a:bodyPr>
          <a:lstStyle/>
          <a:p>
            <a:pPr algn="just">
              <a:lnSpc>
                <a:spcPct val="150000"/>
              </a:lnSpc>
            </a:pPr>
            <a:endParaRPr lang="en-US" sz="2800" dirty="0" smtClean="0">
              <a:solidFill>
                <a:schemeClr val="tx1"/>
              </a:solidFill>
              <a:latin typeface="Times New Roman" pitchFamily="18" charset="0"/>
              <a:cs typeface="Times New Roman" pitchFamily="18" charset="0"/>
            </a:endParaRPr>
          </a:p>
          <a:p>
            <a:pPr algn="just">
              <a:lnSpc>
                <a:spcPct val="150000"/>
              </a:lnSpc>
              <a:buFont typeface="Wingdings" pitchFamily="2" charset="2"/>
              <a:buChar char="Ø"/>
            </a:pPr>
            <a:r>
              <a:rPr lang="en-US" sz="3000" dirty="0" smtClean="0">
                <a:solidFill>
                  <a:schemeClr val="tx1"/>
                </a:solidFill>
                <a:latin typeface="Times New Roman" pitchFamily="18" charset="0"/>
                <a:cs typeface="Times New Roman" pitchFamily="18" charset="0"/>
              </a:rPr>
              <a:t>The modern conception of ‘state’, civic humanism and common welfare</a:t>
            </a:r>
          </a:p>
          <a:p>
            <a:pPr algn="just">
              <a:lnSpc>
                <a:spcPct val="150000"/>
              </a:lnSpc>
              <a:buFont typeface="Wingdings" pitchFamily="2" charset="2"/>
              <a:buChar char="Ø"/>
            </a:pPr>
            <a:r>
              <a:rPr lang="en-US" sz="3000" dirty="0" smtClean="0">
                <a:solidFill>
                  <a:schemeClr val="tx1"/>
                </a:solidFill>
                <a:latin typeface="Times New Roman" pitchFamily="18" charset="0"/>
                <a:cs typeface="Times New Roman" pitchFamily="18" charset="0"/>
              </a:rPr>
              <a:t>Emphasis on style and aesthetics as opposed to theology </a:t>
            </a:r>
          </a:p>
          <a:p>
            <a:pPr algn="just">
              <a:lnSpc>
                <a:spcPct val="150000"/>
              </a:lnSpc>
              <a:buFont typeface="Wingdings" pitchFamily="2" charset="2"/>
              <a:buChar char="Ø"/>
            </a:pPr>
            <a:r>
              <a:rPr lang="en-US" sz="3000" dirty="0" smtClean="0">
                <a:solidFill>
                  <a:schemeClr val="tx1"/>
                </a:solidFill>
                <a:latin typeface="Times New Roman" pitchFamily="18" charset="0"/>
                <a:cs typeface="Times New Roman" pitchFamily="18" charset="0"/>
              </a:rPr>
              <a:t> Emphasis  on rhetorical skill, literary accomplishments with the rise of vernacular languages with reciprocal relation to the growth of national consciousness</a:t>
            </a:r>
          </a:p>
          <a:p>
            <a:pPr algn="just">
              <a:lnSpc>
                <a:spcPct val="150000"/>
              </a:lnSpc>
              <a:buFont typeface="Wingdings" pitchFamily="2" charset="2"/>
              <a:buChar char="Ø"/>
            </a:pPr>
            <a:r>
              <a:rPr lang="en-US" sz="3000" dirty="0" smtClean="0">
                <a:solidFill>
                  <a:schemeClr val="tx1"/>
                </a:solidFill>
                <a:latin typeface="Times New Roman" pitchFamily="18" charset="0"/>
                <a:cs typeface="Times New Roman" pitchFamily="18" charset="0"/>
              </a:rPr>
              <a:t> Rise of political literature favoring puritan revolution , free speech and civic humanism.</a:t>
            </a: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Ø"/>
            </a:pP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
          </a:xfrm>
        </p:spPr>
        <p:txBody>
          <a:bodyPr>
            <a:noAutofit/>
          </a:bodyPr>
          <a:lstStyle/>
          <a:p>
            <a:pPr>
              <a:lnSpc>
                <a:spcPct val="150000"/>
              </a:lnSpc>
            </a:pPr>
            <a:r>
              <a:rPr lang="en-US" sz="2800" b="1" dirty="0" smtClean="0">
                <a:latin typeface="Times New Roman" pitchFamily="18" charset="0"/>
                <a:cs typeface="Times New Roman" pitchFamily="18" charset="0"/>
              </a:rPr>
              <a:t>Poetry is mother of lies</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324600"/>
          </a:xfrm>
        </p:spPr>
        <p:txBody>
          <a:bodyPr>
            <a:noAutofit/>
          </a:bodyPr>
          <a:lstStyle/>
          <a:p>
            <a:pPr algn="just">
              <a:lnSpc>
                <a:spcPct val="150000"/>
              </a:lnSpc>
              <a:defRPr/>
            </a:pPr>
            <a:r>
              <a:rPr lang="en-US" altLang="ar-SA" sz="2800" dirty="0" smtClean="0">
                <a:solidFill>
                  <a:schemeClr val="tx1"/>
                </a:solidFill>
                <a:latin typeface="Times New Roman" pitchFamily="18" charset="0"/>
                <a:cs typeface="Times New Roman" pitchFamily="18" charset="0"/>
              </a:rPr>
              <a:t> His answer to this objection is that poet is the least liar of all writers under the sun. The Astronomer, the Geometrician, the historian, and others, all make false statements. But the poet </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nothing affirms, and therefore never </a:t>
            </a:r>
            <a:r>
              <a:rPr lang="en-US" altLang="ar-SA" sz="2800" dirty="0" err="1" smtClean="0">
                <a:solidFill>
                  <a:schemeClr val="tx1"/>
                </a:solidFill>
                <a:latin typeface="Times New Roman" pitchFamily="18" charset="0"/>
                <a:cs typeface="Times New Roman" pitchFamily="18" charset="0"/>
              </a:rPr>
              <a:t>lieth</a:t>
            </a:r>
            <a:r>
              <a:rPr lang="en-US" altLang="ar-SA" sz="2800" dirty="0" smtClean="0">
                <a:solidFill>
                  <a:schemeClr val="tx1"/>
                </a:solidFill>
                <a:latin typeface="Times New Roman" pitchFamily="18" charset="0"/>
                <a:cs typeface="Times New Roman" pitchFamily="18" charset="0"/>
              </a:rPr>
              <a:t>,</a:t>
            </a:r>
            <a:r>
              <a:rPr lang="en-US" altLang="en-US" sz="2800" dirty="0" smtClean="0">
                <a:solidFill>
                  <a:schemeClr val="tx1"/>
                </a:solidFill>
                <a:latin typeface="Times New Roman" pitchFamily="18" charset="0"/>
                <a:cs typeface="Times New Roman" pitchFamily="18" charset="0"/>
              </a:rPr>
              <a:t>’</a:t>
            </a:r>
            <a:r>
              <a:rPr lang="en-US" altLang="ja-JP" sz="2800" dirty="0" smtClean="0">
                <a:solidFill>
                  <a:schemeClr val="tx1"/>
                </a:solidFill>
                <a:latin typeface="Times New Roman" pitchFamily="18" charset="0"/>
                <a:cs typeface="Times New Roman" pitchFamily="18" charset="0"/>
              </a:rPr>
              <a:t> his aim being </a:t>
            </a:r>
            <a:r>
              <a:rPr lang="en-US" altLang="en-US" sz="2800" dirty="0" smtClean="0">
                <a:solidFill>
                  <a:schemeClr val="tx1"/>
                </a:solidFill>
                <a:latin typeface="Times New Roman" pitchFamily="18" charset="0"/>
                <a:cs typeface="Times New Roman" pitchFamily="18" charset="0"/>
              </a:rPr>
              <a:t>‘</a:t>
            </a:r>
            <a:r>
              <a:rPr lang="en-US" altLang="ja-JP" sz="2800" dirty="0" smtClean="0">
                <a:solidFill>
                  <a:schemeClr val="tx1"/>
                </a:solidFill>
                <a:latin typeface="Times New Roman" pitchFamily="18" charset="0"/>
                <a:cs typeface="Times New Roman" pitchFamily="18" charset="0"/>
              </a:rPr>
              <a:t>to tell not what is or is not, but what should or should not be.</a:t>
            </a:r>
            <a:r>
              <a:rPr lang="en-US" altLang="en-US" sz="2800" dirty="0" smtClean="0">
                <a:solidFill>
                  <a:schemeClr val="tx1"/>
                </a:solidFill>
                <a:latin typeface="Times New Roman" pitchFamily="18" charset="0"/>
                <a:cs typeface="Times New Roman" pitchFamily="18" charset="0"/>
              </a:rPr>
              <a:t>’</a:t>
            </a:r>
            <a:r>
              <a:rPr lang="en-US" altLang="ja-JP" sz="2800" dirty="0" smtClean="0">
                <a:solidFill>
                  <a:schemeClr val="tx1"/>
                </a:solidFill>
                <a:latin typeface="Times New Roman" pitchFamily="18" charset="0"/>
                <a:cs typeface="Times New Roman" pitchFamily="18" charset="0"/>
              </a:rPr>
              <a:t> So what he presents is not fact but fiction embodying truth of an ideal kind.</a:t>
            </a:r>
          </a:p>
          <a:p>
            <a:pPr algn="just">
              <a:lnSpc>
                <a:spcPct val="150000"/>
              </a:lnSpc>
              <a:defRPr/>
            </a:pP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
          </a:xfrm>
        </p:spPr>
        <p:txBody>
          <a:bodyPr>
            <a:noAutofit/>
          </a:bodyPr>
          <a:lstStyle/>
          <a:p>
            <a:pPr>
              <a:lnSpc>
                <a:spcPct val="150000"/>
              </a:lnSpc>
            </a:pPr>
            <a:r>
              <a:rPr lang="en-US" sz="2800" b="1" dirty="0" smtClean="0">
                <a:latin typeface="Times New Roman" pitchFamily="18" charset="0"/>
                <a:cs typeface="Times New Roman" pitchFamily="18" charset="0"/>
              </a:rPr>
              <a:t>It is nurse of abuse.</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lnSpc>
                <a:spcPct val="150000"/>
              </a:lnSpc>
              <a:defRPr/>
            </a:pPr>
            <a:r>
              <a:rPr lang="en-US" altLang="ar-SA" sz="2800" dirty="0" smtClean="0">
                <a:solidFill>
                  <a:schemeClr val="tx1"/>
                </a:solidFill>
                <a:latin typeface="Times New Roman" pitchFamily="18" charset="0"/>
                <a:cs typeface="Times New Roman" pitchFamily="18" charset="0"/>
              </a:rPr>
              <a:t>To this charge Sidney replies that poetry does not abuse man</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s wit, it is man</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s wit that </a:t>
            </a:r>
            <a:r>
              <a:rPr lang="en-US" altLang="ar-SA" sz="2800" dirty="0" err="1" smtClean="0">
                <a:solidFill>
                  <a:schemeClr val="tx1"/>
                </a:solidFill>
                <a:latin typeface="Times New Roman" pitchFamily="18" charset="0"/>
                <a:cs typeface="Times New Roman" pitchFamily="18" charset="0"/>
              </a:rPr>
              <a:t>abuseth</a:t>
            </a:r>
            <a:r>
              <a:rPr lang="en-US" altLang="ar-SA" sz="2800" dirty="0" smtClean="0">
                <a:solidFill>
                  <a:schemeClr val="tx1"/>
                </a:solidFill>
                <a:latin typeface="Times New Roman" pitchFamily="18" charset="0"/>
                <a:cs typeface="Times New Roman" pitchFamily="18" charset="0"/>
              </a:rPr>
              <a:t> poetry. Sidney concedes that in much of modern poetry there was a ‘vicious treatment of love’ but love itself is not bad, for it shows an appreciation of Beauty. The fault lies not with poetry, but with the contemporary abuse of poetry. The abuse of poetry should not lead to a condemnation of poetry itself.</a:t>
            </a: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
          </a:xfrm>
        </p:spPr>
        <p:txBody>
          <a:bodyPr>
            <a:noAutofit/>
          </a:bodyPr>
          <a:lstStyle/>
          <a:p>
            <a:pPr>
              <a:lnSpc>
                <a:spcPct val="150000"/>
              </a:lnSpc>
            </a:pPr>
            <a:r>
              <a:rPr lang="en-US" sz="2800" b="1" dirty="0" smtClean="0">
                <a:latin typeface="Times New Roman" pitchFamily="18" charset="0"/>
                <a:cs typeface="Times New Roman" pitchFamily="18" charset="0"/>
              </a:rPr>
              <a:t>Plato had rightly banished the poets</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838200"/>
            <a:ext cx="9144000" cy="6248400"/>
          </a:xfrm>
        </p:spPr>
        <p:txBody>
          <a:bodyPr>
            <a:noAutofit/>
          </a:bodyPr>
          <a:lstStyle/>
          <a:p>
            <a:pPr algn="just">
              <a:lnSpc>
                <a:spcPct val="150000"/>
              </a:lnSpc>
              <a:defRPr/>
            </a:pPr>
            <a:r>
              <a:rPr lang="en-US" altLang="ar-SA" sz="2800" dirty="0" smtClean="0">
                <a:solidFill>
                  <a:schemeClr val="tx1"/>
                </a:solidFill>
                <a:latin typeface="Times New Roman" pitchFamily="18" charset="0"/>
                <a:cs typeface="Times New Roman" pitchFamily="18" charset="0"/>
              </a:rPr>
              <a:t>Plato</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s objection was directed against the theological concepts. Moreover, Plato himself was a born poet, and a large part of his Dialogues is poetic. In </a:t>
            </a:r>
            <a:r>
              <a:rPr lang="en-US" altLang="ar-SA" sz="2800" i="1" dirty="0" smtClean="0">
                <a:solidFill>
                  <a:schemeClr val="tx1"/>
                </a:solidFill>
                <a:latin typeface="Times New Roman" pitchFamily="18" charset="0"/>
                <a:cs typeface="Times New Roman" pitchFamily="18" charset="0"/>
              </a:rPr>
              <a:t>Ion, </a:t>
            </a:r>
            <a:r>
              <a:rPr lang="en-US" altLang="ar-SA" sz="2800" dirty="0" smtClean="0">
                <a:solidFill>
                  <a:schemeClr val="tx1"/>
                </a:solidFill>
                <a:latin typeface="Times New Roman" pitchFamily="18" charset="0"/>
                <a:cs typeface="Times New Roman" pitchFamily="18" charset="0"/>
              </a:rPr>
              <a:t>Plato gives high and rightly divine commendation to poetry. His description of the poet as </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a light winged and sacred thing</a:t>
            </a:r>
            <a:r>
              <a:rPr lang="en-US" altLang="en-US" sz="2800" dirty="0" smtClean="0">
                <a:solidFill>
                  <a:schemeClr val="tx1"/>
                </a:solidFill>
                <a:latin typeface="Times New Roman" pitchFamily="18" charset="0"/>
                <a:cs typeface="Times New Roman" pitchFamily="18" charset="0"/>
              </a:rPr>
              <a:t>’</a:t>
            </a:r>
            <a:r>
              <a:rPr lang="en-US" altLang="ar-SA" sz="2800" dirty="0" smtClean="0">
                <a:solidFill>
                  <a:schemeClr val="tx1"/>
                </a:solidFill>
                <a:latin typeface="Times New Roman" pitchFamily="18" charset="0"/>
                <a:cs typeface="Times New Roman" pitchFamily="18" charset="0"/>
              </a:rPr>
              <a:t> in that dialogue reveals his attitude to poetry. In fact by attributing unto poetry a very inspiring of a divine force, Plato was making a claim for poetry which he for his part could not endorse. Not only Plato but, Sidney tells us, all great men have honored poetry. </a:t>
            </a: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Autofit/>
          </a:bodyPr>
          <a:lstStyle/>
          <a:p>
            <a:pPr>
              <a:lnSpc>
                <a:spcPct val="150000"/>
              </a:lnSpc>
            </a:pPr>
            <a:r>
              <a:rPr lang="en-US" altLang="ar-SA" sz="2800" b="1" dirty="0" smtClean="0"/>
              <a:t>Sidney Lists the following Reasons for Decline Of Poetry And Drama</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buFontTx/>
              <a:buAutoNum type="arabicParenR"/>
            </a:pPr>
            <a:r>
              <a:rPr lang="en-US" altLang="ar-SA" sz="2800" dirty="0" smtClean="0">
                <a:solidFill>
                  <a:schemeClr val="tx1"/>
                </a:solidFill>
                <a:latin typeface="Times New Roman" pitchFamily="18" charset="0"/>
                <a:cs typeface="Times New Roman" pitchFamily="18" charset="0"/>
              </a:rPr>
              <a:t>Peaceful years have bred a tame and sluggish generation devoid of the ardent and generous spirits necessary for poetic creation.</a:t>
            </a:r>
          </a:p>
          <a:p>
            <a:pPr algn="just"/>
            <a:endParaRPr lang="en-US" altLang="ar-SA" sz="2800" dirty="0" smtClean="0">
              <a:solidFill>
                <a:schemeClr val="tx1"/>
              </a:solidFill>
              <a:latin typeface="Times New Roman" pitchFamily="18" charset="0"/>
              <a:cs typeface="Times New Roman" pitchFamily="18" charset="0"/>
            </a:endParaRPr>
          </a:p>
          <a:p>
            <a:pPr algn="just"/>
            <a:r>
              <a:rPr lang="en-US" altLang="ar-SA" sz="2800" dirty="0" smtClean="0">
                <a:solidFill>
                  <a:schemeClr val="tx1"/>
                </a:solidFill>
                <a:latin typeface="Times New Roman" pitchFamily="18" charset="0"/>
                <a:cs typeface="Times New Roman" pitchFamily="18" charset="0"/>
              </a:rPr>
              <a:t>2) Poets are base people and servile wits, worldly and uninspired. Poetry requires genius, but genius was lacking in the age.</a:t>
            </a:r>
          </a:p>
          <a:p>
            <a:pPr algn="just"/>
            <a:endParaRPr lang="en-US" altLang="ar-SA" sz="2800" dirty="0" smtClean="0">
              <a:solidFill>
                <a:schemeClr val="tx1"/>
              </a:solidFill>
              <a:latin typeface="Times New Roman" pitchFamily="18" charset="0"/>
              <a:cs typeface="Times New Roman" pitchFamily="18" charset="0"/>
            </a:endParaRPr>
          </a:p>
          <a:p>
            <a:pPr algn="just"/>
            <a:r>
              <a:rPr lang="en-US" altLang="ar-SA" sz="2800" dirty="0" smtClean="0">
                <a:solidFill>
                  <a:schemeClr val="tx1"/>
                </a:solidFill>
                <a:latin typeface="Times New Roman" pitchFamily="18" charset="0"/>
                <a:cs typeface="Times New Roman" pitchFamily="18" charset="0"/>
              </a:rPr>
              <a:t>3) There is widespread ignorance of poetic art. Poets had neither knowledge, nor imitation of sound models, nor constant exercise or practice.</a:t>
            </a:r>
          </a:p>
          <a:p>
            <a:pPr algn="just"/>
            <a:endParaRPr lang="en-US" altLang="ar-SA"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Autofit/>
          </a:bodyPr>
          <a:lstStyle/>
          <a:p>
            <a:pPr>
              <a:lnSpc>
                <a:spcPct val="150000"/>
              </a:lnSpc>
            </a:pPr>
            <a:r>
              <a:rPr lang="en-US" altLang="ar-SA" sz="2800" b="1" dirty="0" smtClean="0">
                <a:latin typeface="Times New Roman" pitchFamily="18" charset="0"/>
                <a:cs typeface="Times New Roman" pitchFamily="18" charset="0"/>
              </a:rPr>
              <a:t>Faults of contemporary tragedy—Sidney</a:t>
            </a:r>
            <a:r>
              <a:rPr lang="en-US" altLang="en-US" sz="2800" b="1" dirty="0" smtClean="0">
                <a:latin typeface="Times New Roman" pitchFamily="18" charset="0"/>
                <a:cs typeface="Times New Roman" pitchFamily="18" charset="0"/>
              </a:rPr>
              <a:t>’</a:t>
            </a:r>
            <a:r>
              <a:rPr lang="en-US" altLang="ar-SA" sz="2800" b="1" dirty="0" smtClean="0">
                <a:latin typeface="Times New Roman" pitchFamily="18" charset="0"/>
                <a:cs typeface="Times New Roman" pitchFamily="18" charset="0"/>
              </a:rPr>
              <a:t>s Condemnation.</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lnSpc>
                <a:spcPct val="150000"/>
              </a:lnSpc>
              <a:buFont typeface="Wingdings" pitchFamily="2" charset="2"/>
              <a:buChar char="Ø"/>
            </a:pPr>
            <a:r>
              <a:rPr lang="en-US" altLang="ar-SA" sz="2800" dirty="0" smtClean="0">
                <a:solidFill>
                  <a:schemeClr val="tx1"/>
                </a:solidFill>
                <a:latin typeface="Times New Roman" pitchFamily="18" charset="0"/>
                <a:cs typeface="Times New Roman" pitchFamily="18" charset="0"/>
              </a:rPr>
              <a:t>He condemns modern tragedy for the incongruous mingling of the comic and the tragic and the gross violation of the  unities. He gives many examples of absurdities which result from the violation of the three unities. The only tragedy he praises is </a:t>
            </a:r>
            <a:r>
              <a:rPr lang="en-US" altLang="ar-SA" sz="2800" i="1" dirty="0" err="1" smtClean="0">
                <a:solidFill>
                  <a:schemeClr val="tx1"/>
                </a:solidFill>
                <a:latin typeface="Times New Roman" pitchFamily="18" charset="0"/>
                <a:cs typeface="Times New Roman" pitchFamily="18" charset="0"/>
              </a:rPr>
              <a:t>Gorboduc</a:t>
            </a:r>
            <a:r>
              <a:rPr lang="en-US" altLang="ar-SA" sz="2800" i="1" dirty="0" smtClean="0">
                <a:solidFill>
                  <a:schemeClr val="tx1"/>
                </a:solidFill>
                <a:latin typeface="Times New Roman" pitchFamily="18" charset="0"/>
                <a:cs typeface="Times New Roman" pitchFamily="18" charset="0"/>
              </a:rPr>
              <a:t> </a:t>
            </a:r>
            <a:r>
              <a:rPr lang="en-US" altLang="ar-SA" sz="2800" dirty="0" smtClean="0">
                <a:solidFill>
                  <a:schemeClr val="tx1"/>
                </a:solidFill>
                <a:latin typeface="Times New Roman" pitchFamily="18" charset="0"/>
                <a:cs typeface="Times New Roman" pitchFamily="18" charset="0"/>
              </a:rPr>
              <a:t>which has the elevated style and eloquence proper to tragedy, but it, too, violates the unities. He commends the example of the Ancients and advises the dramatists of his age to plunge into the middle of their stories, and to report much more than they represent.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Autofit/>
          </a:bodyPr>
          <a:lstStyle/>
          <a:p>
            <a:pPr>
              <a:lnSpc>
                <a:spcPct val="150000"/>
              </a:lnSpc>
            </a:pPr>
            <a:r>
              <a:rPr lang="en-US" sz="2800" b="1" dirty="0" smtClean="0">
                <a:latin typeface="Times New Roman" pitchFamily="18" charset="0"/>
                <a:cs typeface="Times New Roman" pitchFamily="18" charset="0"/>
              </a:rPr>
              <a:t>Condemnation of tragi-comedy 	</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r>
              <a:rPr lang="en-US" sz="2400" u="sng" dirty="0" smtClean="0"/>
              <a:t>. </a:t>
            </a:r>
          </a:p>
          <a:p>
            <a:pPr algn="just">
              <a:lnSpc>
                <a:spcPct val="150000"/>
              </a:lnSpc>
            </a:pPr>
            <a:r>
              <a:rPr lang="en-US" altLang="ar-SA" dirty="0" smtClean="0">
                <a:solidFill>
                  <a:schemeClr val="tx1"/>
                </a:solidFill>
                <a:latin typeface="Times New Roman" pitchFamily="18" charset="0"/>
                <a:cs typeface="Times New Roman" pitchFamily="18" charset="0"/>
              </a:rPr>
              <a:t>There should be no mingling of tragedies and comedies, English comedy is based on a false hypothesis. It aims at laughter, not delight. The proper aim of comedy is to afford delightful teaching, not mere coarse amusement. Comedy should not only amuse but morally instruct.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914400"/>
          </a:xfrm>
        </p:spPr>
        <p:txBody>
          <a:bodyPr>
            <a:noAutofit/>
          </a:bodyPr>
          <a:lstStyle/>
          <a:p>
            <a:pPr>
              <a:lnSpc>
                <a:spcPct val="150000"/>
              </a:lnSpc>
            </a:pPr>
            <a:r>
              <a:rPr lang="en-US" altLang="ar-SA" sz="2800" b="1" dirty="0" smtClean="0">
                <a:latin typeface="Times New Roman" pitchFamily="18" charset="0"/>
                <a:cs typeface="Times New Roman" pitchFamily="18" charset="0"/>
              </a:rPr>
              <a:t>Advantages of the English Language</a:t>
            </a:r>
            <a:br>
              <a:rPr lang="en-US" altLang="ar-SA" sz="2800" b="1" dirty="0" smtClean="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066800"/>
            <a:ext cx="9144000" cy="6019800"/>
          </a:xfrm>
        </p:spPr>
        <p:txBody>
          <a:bodyPr>
            <a:noAutofit/>
          </a:bodyPr>
          <a:lstStyle/>
          <a:p>
            <a:pPr algn="just">
              <a:lnSpc>
                <a:spcPct val="150000"/>
              </a:lnSpc>
              <a:defRPr/>
            </a:pPr>
            <a:r>
              <a:rPr lang="en-US" dirty="0" smtClean="0">
                <a:solidFill>
                  <a:schemeClr val="tx1"/>
                </a:solidFill>
                <a:latin typeface="Times New Roman" pitchFamily="18" charset="0"/>
                <a:cs typeface="Times New Roman" pitchFamily="18" charset="0"/>
              </a:rPr>
              <a:t>The English language has some definite advantages. It is appreciable for its adaptability to ancient and modern systems of versification. It admits both the unrhymed quantitative system of the ancient poetry and the rhyme peculiar to modern language.</a:t>
            </a:r>
          </a:p>
          <a:p>
            <a:pPr algn="just">
              <a:lnSpc>
                <a:spcPct val="150000"/>
              </a:lnSpc>
              <a:defRPr/>
            </a:pPr>
            <a:endParaRPr lang="en-US" dirty="0" smtClean="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761999"/>
          </a:xfrm>
        </p:spPr>
        <p:txBody>
          <a:bodyPr>
            <a:normAutofit fontScale="90000"/>
          </a:bodyPr>
          <a:lstStyle/>
          <a:p>
            <a:r>
              <a:rPr lang="en-US" dirty="0" smtClean="0">
                <a:latin typeface="Times New Roman" pitchFamily="18" charset="0"/>
                <a:cs typeface="Times New Roman" pitchFamily="18" charset="0"/>
              </a:rPr>
              <a:t>Intellectual Background</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52400" y="1447800"/>
            <a:ext cx="8610600" cy="5105400"/>
          </a:xfrm>
        </p:spPr>
        <p:txBody>
          <a:bodyPr>
            <a:normAutofit/>
          </a:bodyPr>
          <a:lstStyle/>
          <a:p>
            <a:pPr algn="just">
              <a:buFont typeface="Wingdings" pitchFamily="2" charset="2"/>
              <a:buChar char="Ø"/>
            </a:pPr>
            <a:r>
              <a:rPr lang="en-US"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Scholarship was mainly  undertaken by clergy, monks etc.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Reconciliation of classical philosophy and 	literature with the teachings of Christian scripture.</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 Rise of secular class of educated people with employment of classics in fields such as rhetoric and law</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Revival of classical literary forms in poetry and rhetoric</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Formation of curriculum based on philosophy, traditional grammar , logic , music, astronomy, algebra, geometry and humanism </a:t>
            </a:r>
          </a:p>
          <a:p>
            <a:pPr algn="just">
              <a:buFont typeface="Wingdings" pitchFamily="2" charset="2"/>
              <a:buChar char="Ø"/>
            </a:pP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6200"/>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0"/>
            <a:ext cx="9144000" cy="7086600"/>
          </a:xfrm>
        </p:spPr>
        <p:txBody>
          <a:bodyPr>
            <a:noAutofit/>
          </a:bodyPr>
          <a:lstStyle/>
          <a:p>
            <a:pPr algn="just">
              <a:buFont typeface="Wingdings" pitchFamily="2" charset="2"/>
              <a:buChar char="Ø"/>
            </a:pPr>
            <a:r>
              <a:rPr lang="en-US" sz="2800" dirty="0" smtClean="0">
                <a:solidFill>
                  <a:schemeClr val="tx1"/>
                </a:solidFill>
                <a:latin typeface="Times New Roman" pitchFamily="18" charset="0"/>
                <a:cs typeface="Times New Roman" pitchFamily="18" charset="0"/>
              </a:rPr>
              <a:t>Humanists returned to the pure Latin of the ancient authors as opposed to the Medieval Latin of the Church.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Classical texts were widely disseminated because of the development of printing press.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Monopoly of Latin was undermined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Dante, Boccaccio, Petrarch etc. theorized about vernacular cultivating  elegant expression and developing literary forms such as the pastoral, idyll and romance which influenced Italian writers and writers in other countries such as Chaucer</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The cultivation of  prose – narratives, epistles and dialogue- was an important achievement of humanists.</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  Italians developed other literary forms such as epic which departs from idealistic, moralistic nature of medieval epics</a:t>
            </a:r>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buFont typeface="Wingdings" pitchFamily="2" charset="2"/>
              <a:buChar char="Ø"/>
            </a:pP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6200"/>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0"/>
            <a:ext cx="9144000" cy="7086600"/>
          </a:xfrm>
        </p:spPr>
        <p:txBody>
          <a:bodyPr>
            <a:noAutofit/>
          </a:bodyPr>
          <a:lstStyle/>
          <a:p>
            <a:pPr algn="just">
              <a:buFont typeface="Wingdings" pitchFamily="2" charset="2"/>
              <a:buChar char="Ø"/>
            </a:pPr>
            <a:r>
              <a:rPr lang="en-US" sz="2800" dirty="0" smtClean="0">
                <a:solidFill>
                  <a:schemeClr val="tx1"/>
                </a:solidFill>
                <a:latin typeface="Times New Roman" pitchFamily="18" charset="0"/>
                <a:cs typeface="Times New Roman" pitchFamily="18" charset="0"/>
              </a:rPr>
              <a:t> Historiography and political writing achieved a new level of realism</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Machiavelli wrote history of Florence that was free of theological explanations, and based on natural laws. He undermined medieval notions of government in his treatise </a:t>
            </a:r>
            <a:r>
              <a:rPr lang="en-US" sz="2800" i="1" dirty="0" smtClean="0">
                <a:solidFill>
                  <a:schemeClr val="tx1"/>
                </a:solidFill>
                <a:latin typeface="Times New Roman" pitchFamily="18" charset="0"/>
                <a:cs typeface="Times New Roman" pitchFamily="18" charset="0"/>
              </a:rPr>
              <a:t>The  Prince </a:t>
            </a:r>
            <a:r>
              <a:rPr lang="en-US" sz="2800" dirty="0" smtClean="0">
                <a:solidFill>
                  <a:schemeClr val="tx1"/>
                </a:solidFill>
                <a:latin typeface="Times New Roman" pitchFamily="18" charset="0"/>
                <a:cs typeface="Times New Roman" pitchFamily="18" charset="0"/>
              </a:rPr>
              <a:t>(1513)</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 The historiographic work, </a:t>
            </a:r>
            <a:r>
              <a:rPr lang="en-US" sz="2800" i="1" dirty="0" smtClean="0">
                <a:solidFill>
                  <a:schemeClr val="tx1"/>
                </a:solidFill>
                <a:latin typeface="Times New Roman" pitchFamily="18" charset="0"/>
                <a:cs typeface="Times New Roman" pitchFamily="18" charset="0"/>
              </a:rPr>
              <a:t>History of Italy, </a:t>
            </a:r>
            <a:r>
              <a:rPr lang="en-US" sz="2800" dirty="0" smtClean="0">
                <a:solidFill>
                  <a:schemeClr val="tx1"/>
                </a:solidFill>
                <a:latin typeface="Times New Roman" pitchFamily="18" charset="0"/>
                <a:cs typeface="Times New Roman" pitchFamily="18" charset="0"/>
              </a:rPr>
              <a:t>by Francesco </a:t>
            </a:r>
            <a:r>
              <a:rPr lang="en-US" sz="2800" dirty="0" err="1" smtClean="0">
                <a:solidFill>
                  <a:schemeClr val="tx1"/>
                </a:solidFill>
                <a:latin typeface="Times New Roman" pitchFamily="18" charset="0"/>
                <a:cs typeface="Times New Roman" pitchFamily="18" charset="0"/>
              </a:rPr>
              <a:t>Guicciardini</a:t>
            </a:r>
            <a:r>
              <a:rPr lang="en-US" sz="2800" dirty="0" smtClean="0">
                <a:solidFill>
                  <a:schemeClr val="tx1"/>
                </a:solidFill>
                <a:latin typeface="Times New Roman" pitchFamily="18" charset="0"/>
                <a:cs typeface="Times New Roman" pitchFamily="18" charset="0"/>
              </a:rPr>
              <a:t>  is characterized by realistic setting.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Humanism was characterized by strong humanistic convictions in reason, naturalism, tolerance, and inherent goodness of man.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In England, the most renowned humanist was Sir Thomas More who wrote </a:t>
            </a:r>
            <a:r>
              <a:rPr lang="en-US" sz="2800" i="1" dirty="0" smtClean="0">
                <a:solidFill>
                  <a:schemeClr val="tx1"/>
                </a:solidFill>
                <a:latin typeface="Times New Roman" pitchFamily="18" charset="0"/>
                <a:cs typeface="Times New Roman" pitchFamily="18" charset="0"/>
              </a:rPr>
              <a:t>Utopia </a:t>
            </a:r>
            <a:r>
              <a:rPr lang="en-US" sz="2800" dirty="0" smtClean="0">
                <a:solidFill>
                  <a:schemeClr val="tx1"/>
                </a:solidFill>
                <a:latin typeface="Times New Roman" pitchFamily="18" charset="0"/>
                <a:cs typeface="Times New Roman" pitchFamily="18" charset="0"/>
              </a:rPr>
              <a:t>condemned social, political, economic defects of his time. </a:t>
            </a: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6200"/>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0"/>
            <a:ext cx="9144000" cy="7086600"/>
          </a:xfrm>
        </p:spPr>
        <p:txBody>
          <a:bodyPr>
            <a:noAutofit/>
          </a:bodyPr>
          <a:lstStyle/>
          <a:p>
            <a:pPr algn="just">
              <a:buFont typeface="Wingdings" pitchFamily="2" charset="2"/>
              <a:buChar char="Ø"/>
            </a:pPr>
            <a:r>
              <a:rPr lang="en-US" sz="2800" dirty="0" smtClean="0">
                <a:solidFill>
                  <a:schemeClr val="tx1"/>
                </a:solidFill>
                <a:latin typeface="Times New Roman" pitchFamily="18" charset="0"/>
                <a:cs typeface="Times New Roman" pitchFamily="18" charset="0"/>
              </a:rPr>
              <a:t> English poetry achieved unprecedented success in the hands of Chaucer. Drama also reached unprecedented heights in the works of Christopher Marlowe, Ben Johnson, William Shakespeare. These works express humanistic desire to subjugate the world, profound analysis of human character, struggle between declining feudal system and emerging bourgeois structure of values.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Humanists such as Sidney and Milton argued, as against Plato, for the elevation of poetry above the languages of prose such as philosophy and history.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The most significant philosophers of this time were Montaigne, Francis Bacon . The ancient world view was shattered by heliocentric theory of N. Copernicus.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 The period was characterized by Protestant Reformation (M. Luther King).</a:t>
            </a:r>
          </a:p>
          <a:p>
            <a:pPr algn="just">
              <a:buFont typeface="Wingdings" pitchFamily="2" charset="2"/>
              <a:buChar char="Ø"/>
            </a:pP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6200"/>
          </a:xfrm>
        </p:spPr>
        <p:txBody>
          <a:bodyPr>
            <a:normAutofit fontScale="90000"/>
          </a:bodyPr>
          <a:lstStyle/>
          <a:p>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0"/>
            <a:ext cx="9144000" cy="7086600"/>
          </a:xfrm>
        </p:spPr>
        <p:txBody>
          <a:bodyPr>
            <a:noAutofit/>
          </a:bodyPr>
          <a:lstStyle/>
          <a:p>
            <a:pPr algn="just">
              <a:buFont typeface="Wingdings" pitchFamily="2" charset="2"/>
              <a:buChar char="Ø"/>
            </a:pPr>
            <a:r>
              <a:rPr lang="en-US" sz="2800" dirty="0" smtClean="0">
                <a:solidFill>
                  <a:schemeClr val="tx1"/>
                </a:solidFill>
                <a:latin typeface="Times New Roman" pitchFamily="18" charset="0"/>
                <a:cs typeface="Times New Roman" pitchFamily="18" charset="0"/>
              </a:rPr>
              <a:t>Much of Renaissance criticism was forged in the struggle to defend poetry and literature from charges of triviality, immorality, and irrelevance to practical and political life. </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 The criticism mostly constituted of debates, commentaries and scholarships on classical texts. These literary activities concerned ‘imitation’,  ‘the truth-value and didactic role of literature, classical ‘unities’, verisimilitude, vernacular, definition of genres such as narrative and drama, invention of new genres such as tragi-comedy, romantic epic, use of rhyme, qualitative and quantitative verse in poetry, and the place of literature and poetry in relation to other disciplines such as philosophy and history. </a:t>
            </a: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743200"/>
          </a:xfrm>
        </p:spPr>
        <p:txBody>
          <a:bodyPr>
            <a:normAutofit/>
          </a:bodyPr>
          <a:lstStyle/>
          <a:p>
            <a:r>
              <a:rPr lang="en-US" sz="4000" dirty="0" smtClean="0">
                <a:latin typeface="Times New Roman" pitchFamily="18" charset="0"/>
                <a:cs typeface="Times New Roman" pitchFamily="18" charset="0"/>
              </a:rPr>
              <a:t>Philip Sidney</a:t>
            </a: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0" y="990600"/>
            <a:ext cx="9144000" cy="6096000"/>
          </a:xfrm>
        </p:spPr>
        <p:txBody>
          <a:bodyPr>
            <a:noAutofit/>
          </a:bodyPr>
          <a:lstStyle/>
          <a:p>
            <a:pPr algn="just">
              <a:lnSpc>
                <a:spcPct val="150000"/>
              </a:lnSpc>
              <a:buFont typeface="Wingdings" pitchFamily="2" charset="2"/>
              <a:buChar char="Ø"/>
              <a:defRPr/>
            </a:pPr>
            <a:r>
              <a:rPr lang="en-US" altLang="ar-SA" sz="2800" dirty="0" smtClean="0">
                <a:solidFill>
                  <a:schemeClr val="tx1"/>
                </a:solidFill>
                <a:latin typeface="Times New Roman" pitchFamily="18" charset="0"/>
                <a:cs typeface="Times New Roman" pitchFamily="18" charset="0"/>
              </a:rPr>
              <a:t>courtier, soldier, poet, diplomat</a:t>
            </a:r>
          </a:p>
          <a:p>
            <a:pPr algn="just">
              <a:lnSpc>
                <a:spcPct val="150000"/>
              </a:lnSpc>
              <a:buFont typeface="Wingdings" pitchFamily="2" charset="2"/>
              <a:buChar char="Ø"/>
              <a:defRPr/>
            </a:pPr>
            <a:r>
              <a:rPr lang="en-US" altLang="ar-SA" sz="2800" dirty="0" smtClean="0">
                <a:solidFill>
                  <a:schemeClr val="tx1"/>
                </a:solidFill>
                <a:latin typeface="Times New Roman" pitchFamily="18" charset="0"/>
                <a:cs typeface="Times New Roman" pitchFamily="18" charset="0"/>
              </a:rPr>
              <a:t>won admiration at an early age for his courtly skills and intellectual curiosity</a:t>
            </a:r>
          </a:p>
          <a:p>
            <a:pPr algn="just">
              <a:lnSpc>
                <a:spcPct val="150000"/>
              </a:lnSpc>
              <a:buFont typeface="Wingdings" pitchFamily="2" charset="2"/>
              <a:buChar char="Ø"/>
              <a:defRPr/>
            </a:pPr>
            <a:r>
              <a:rPr lang="en-US" altLang="ar-SA" sz="2800" dirty="0" smtClean="0">
                <a:solidFill>
                  <a:schemeClr val="tx1"/>
                </a:solidFill>
                <a:latin typeface="Times New Roman" pitchFamily="18" charset="0"/>
                <a:cs typeface="Times New Roman" pitchFamily="18" charset="0"/>
              </a:rPr>
              <a:t>He advocated support for the Protestant Netherlands in their military resistance to the rule of Catholic Spain. When an English force was sent to the Netherlands in 1585, Sidney was given command of a garrison, and died from wounds sustained in a military engagement.</a:t>
            </a:r>
          </a:p>
          <a:p>
            <a:pPr algn="just"/>
            <a:endParaRPr lang="en-US" sz="2800" dirty="0" smtClean="0">
              <a:solidFill>
                <a:schemeClr val="tx1"/>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5048</TotalTime>
  <Words>2007</Words>
  <Application>Microsoft Office PowerPoint</Application>
  <PresentationFormat>On-screen Show (4:3)</PresentationFormat>
  <Paragraphs>185</Paragraphs>
  <Slides>36</Slides>
  <Notes>14</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An Apology for Poetry (1595) BY Sir Philip Sidney (1554 –1586)  </vt:lpstr>
      <vt:lpstr>Renaissance Criticism  Historical Background</vt:lpstr>
      <vt:lpstr>.</vt:lpstr>
      <vt:lpstr>Intellectual Background</vt:lpstr>
      <vt:lpstr>.</vt:lpstr>
      <vt:lpstr>.</vt:lpstr>
      <vt:lpstr>.</vt:lpstr>
      <vt:lpstr>.</vt:lpstr>
      <vt:lpstr>Philip Sidney</vt:lpstr>
      <vt:lpstr>Major Works </vt:lpstr>
      <vt:lpstr>Defense of Poetry</vt:lpstr>
      <vt:lpstr>1579 Puritan Attacks on Poesy: The School of Abuse by Stephen GOSSON</vt:lpstr>
      <vt:lpstr>1579 Puritan Attacks on Poesy: The School of Abuse by Stephen GOSSON</vt:lpstr>
      <vt:lpstr>Sidney’s Response: “The Defense of Poesy” (An Apology for Poetry)</vt:lpstr>
      <vt:lpstr>Structure of “The Defense of Poesy” (An Apology for Poetry)</vt:lpstr>
      <vt:lpstr>The Prologue </vt:lpstr>
      <vt:lpstr>Antiquity and Universality of Poetry  </vt:lpstr>
      <vt:lpstr>Antiquity and Universality of Poetry  </vt:lpstr>
      <vt:lpstr>The Prophetic Character of Poetry </vt:lpstr>
      <vt:lpstr>The Prophetic Character of Poetry </vt:lpstr>
      <vt:lpstr>The Prophetic Character of Poetry </vt:lpstr>
      <vt:lpstr>Definition of Poetry</vt:lpstr>
      <vt:lpstr>The Three Kinds of Poetry </vt:lpstr>
      <vt:lpstr>The Right kind of Poetry  </vt:lpstr>
      <vt:lpstr>Superiority of Poetry to Philosophy and History</vt:lpstr>
      <vt:lpstr>Superiority of Poetry to Philosophy and History</vt:lpstr>
      <vt:lpstr>Sidney’s Justification of Verse and Rhyme</vt:lpstr>
      <vt:lpstr>Stephen Gosson’s charges</vt:lpstr>
      <vt:lpstr>Replies to These Objections</vt:lpstr>
      <vt:lpstr>Poetry is mother of lies</vt:lpstr>
      <vt:lpstr>It is nurse of abuse.</vt:lpstr>
      <vt:lpstr>Plato had rightly banished the poets</vt:lpstr>
      <vt:lpstr>Sidney Lists the following Reasons for Decline Of Poetry And Drama</vt:lpstr>
      <vt:lpstr>Faults of contemporary tragedy—Sidney’s Condemnation.</vt:lpstr>
      <vt:lpstr>Condemnation of tragi-comedy  </vt:lpstr>
      <vt:lpstr>Advantages of the English Language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Ode to Autumn BY JOHN KEATS</dc:title>
  <dc:creator>sai</dc:creator>
  <cp:lastModifiedBy>sai</cp:lastModifiedBy>
  <cp:revision>95</cp:revision>
  <dcterms:created xsi:type="dcterms:W3CDTF">2017-07-05T13:10:27Z</dcterms:created>
  <dcterms:modified xsi:type="dcterms:W3CDTF">2017-07-10T02:17:42Z</dcterms:modified>
</cp:coreProperties>
</file>