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64" r:id="rId6"/>
    <p:sldId id="257" r:id="rId7"/>
    <p:sldId id="259" r:id="rId8"/>
    <p:sldId id="260" r:id="rId9"/>
    <p:sldId id="258"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7/9/2019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7/9/2019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Stream_of_consciousness_(narrative_mode)" TargetMode="External"/><Relationship Id="rId2" Type="http://schemas.openxmlformats.org/officeDocument/2006/relationships/hyperlink" Target="https://en.wikipedia.org/wiki/Modernist_literature" TargetMode="External"/><Relationship Id="rId1" Type="http://schemas.openxmlformats.org/officeDocument/2006/relationships/slideLayout" Target="../slideLayouts/slideLayout8.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en.wikipedia.org/wiki/Narrati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Literary_criticis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John_Duncombe" TargetMode="External"/><Relationship Id="rId7" Type="http://schemas.openxmlformats.org/officeDocument/2006/relationships/hyperlink" Target="https://en.wikipedia.org/wiki/Mary_Wollstonecraft" TargetMode="External"/><Relationship Id="rId2" Type="http://schemas.openxmlformats.org/officeDocument/2006/relationships/hyperlink" Target="https://en.wikipedia.org/wiki/George_Ballard_(biographer)" TargetMode="External"/><Relationship Id="rId1" Type="http://schemas.openxmlformats.org/officeDocument/2006/relationships/slideLayout" Target="../slideLayouts/slideLayout2.xml"/><Relationship Id="rId6" Type="http://schemas.openxmlformats.org/officeDocument/2006/relationships/hyperlink" Target="https://en.wikipedia.org/wiki/The_Unsex'd_Females" TargetMode="External"/><Relationship Id="rId5" Type="http://schemas.openxmlformats.org/officeDocument/2006/relationships/hyperlink" Target="https://en.wikipedia.org/wiki/Richard_Polwhele" TargetMode="External"/><Relationship Id="rId4" Type="http://schemas.openxmlformats.org/officeDocument/2006/relationships/hyperlink" Target="https://en.wikipedia.org/wiki/Misogyny"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Women's_rights" TargetMode="External"/><Relationship Id="rId2" Type="http://schemas.openxmlformats.org/officeDocument/2006/relationships/hyperlink" Target="https://en.wikipedia.org/wiki/Mary_Wollstonecraft" TargetMode="External"/><Relationship Id="rId1" Type="http://schemas.openxmlformats.org/officeDocument/2006/relationships/slideLayout" Target="../slideLayouts/slideLayout2.xml"/><Relationship Id="rId6" Type="http://schemas.openxmlformats.org/officeDocument/2006/relationships/hyperlink" Target="https://en.wikipedia.org/wiki/Social_order" TargetMode="External"/><Relationship Id="rId5" Type="http://schemas.openxmlformats.org/officeDocument/2006/relationships/hyperlink" Target="https://en.wikipedia.org/wiki/A_Vindication_of_the_Rights_of_Woman" TargetMode="External"/><Relationship Id="rId4" Type="http://schemas.openxmlformats.org/officeDocument/2006/relationships/hyperlink" Target="https://en.wikipedia.org/wiki/Feminist_philosoph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IN" sz="2400" cap="none" dirty="0" smtClean="0"/>
              <a:t>Course Title : Women’s Writings  Across Cultures</a:t>
            </a:r>
          </a:p>
          <a:p>
            <a:r>
              <a:rPr lang="en-IN" sz="2400" cap="none" dirty="0" smtClean="0"/>
              <a:t>M. A English Semester -III</a:t>
            </a:r>
          </a:p>
          <a:p>
            <a:r>
              <a:rPr lang="en-IN" sz="2400" cap="none" dirty="0" smtClean="0"/>
              <a:t>Coordinator: Dr. </a:t>
            </a:r>
            <a:r>
              <a:rPr lang="en-IN" sz="2400" cap="none" dirty="0" err="1" smtClean="0"/>
              <a:t>Vandana</a:t>
            </a:r>
            <a:r>
              <a:rPr lang="en-IN" sz="2400" cap="none" dirty="0" smtClean="0"/>
              <a:t> Sharma</a:t>
            </a:r>
            <a:endParaRPr lang="en-US" sz="2400" cap="none" dirty="0"/>
          </a:p>
        </p:txBody>
      </p:sp>
      <p:sp>
        <p:nvSpPr>
          <p:cNvPr id="2" name="Title 1"/>
          <p:cNvSpPr>
            <a:spLocks noGrp="1"/>
          </p:cNvSpPr>
          <p:nvPr>
            <p:ph type="ctrTitle"/>
          </p:nvPr>
        </p:nvSpPr>
        <p:spPr/>
        <p:txBody>
          <a:bodyPr>
            <a:normAutofit/>
          </a:bodyPr>
          <a:lstStyle/>
          <a:p>
            <a:r>
              <a:rPr lang="en-IN" dirty="0" smtClean="0"/>
              <a:t>Women’s Writings Across Cultures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Virginia Woolf</a:t>
            </a:r>
            <a:endParaRPr lang="en-US" dirty="0"/>
          </a:p>
        </p:txBody>
      </p:sp>
      <p:sp>
        <p:nvSpPr>
          <p:cNvPr id="6" name="Text Placeholder 5"/>
          <p:cNvSpPr>
            <a:spLocks noGrp="1"/>
          </p:cNvSpPr>
          <p:nvPr>
            <p:ph type="body" idx="2"/>
          </p:nvPr>
        </p:nvSpPr>
        <p:spPr>
          <a:xfrm>
            <a:off x="381000" y="1981200"/>
            <a:ext cx="2590800" cy="4144963"/>
          </a:xfrm>
        </p:spPr>
        <p:txBody>
          <a:bodyPr/>
          <a:lstStyle/>
          <a:p>
            <a:r>
              <a:rPr lang="en-US" dirty="0" smtClean="0"/>
              <a:t>(</a:t>
            </a:r>
            <a:r>
              <a:rPr lang="en-US" sz="2000" dirty="0" smtClean="0"/>
              <a:t>1882 – 1941) was an English writer, considered one of the most important </a:t>
            </a:r>
            <a:r>
              <a:rPr lang="en-US" sz="2000" dirty="0" smtClean="0">
                <a:hlinkClick r:id="rId2" tooltip="Modernist literature"/>
              </a:rPr>
              <a:t>modernist</a:t>
            </a:r>
            <a:r>
              <a:rPr lang="en-US" sz="2000" dirty="0" smtClean="0"/>
              <a:t> 20th-century authors and also a pioneer in the use of </a:t>
            </a:r>
            <a:r>
              <a:rPr lang="en-US" sz="2000" dirty="0" smtClean="0">
                <a:hlinkClick r:id="rId3" tooltip="Stream of consciousness (narrative mode)"/>
              </a:rPr>
              <a:t>stream of consciousness</a:t>
            </a:r>
            <a:r>
              <a:rPr lang="en-US" sz="2000" dirty="0" smtClean="0"/>
              <a:t> as a </a:t>
            </a:r>
            <a:r>
              <a:rPr lang="en-US" sz="2000" dirty="0" smtClean="0">
                <a:hlinkClick r:id="rId4" tooltip="Narration"/>
              </a:rPr>
              <a:t>narrative device</a:t>
            </a:r>
            <a:r>
              <a:rPr lang="en-US" sz="2000" dirty="0" smtClean="0"/>
              <a:t>.</a:t>
            </a:r>
            <a:endParaRPr lang="en-US" sz="2000" dirty="0"/>
          </a:p>
        </p:txBody>
      </p:sp>
      <p:pic>
        <p:nvPicPr>
          <p:cNvPr id="1026" name="Picture 2" descr="C:\Users\cju\Desktop\George_Charles_Beresford_-_Virginia_Woolf_in_1902_-_Restoration.jpg"/>
          <p:cNvPicPr>
            <a:picLocks noGrp="1" noChangeAspect="1" noChangeArrowheads="1"/>
          </p:cNvPicPr>
          <p:nvPr>
            <p:ph sz="quarter" idx="1"/>
          </p:nvPr>
        </p:nvPicPr>
        <p:blipFill>
          <a:blip r:embed="rId5"/>
          <a:stretch>
            <a:fillRect/>
          </a:stretch>
        </p:blipFill>
        <p:spPr bwMode="auto">
          <a:xfrm>
            <a:off x="5902960" y="3335297"/>
            <a:ext cx="81280" cy="111206"/>
          </a:xfrm>
          <a:prstGeom prst="rect">
            <a:avLst/>
          </a:prstGeom>
          <a:noFill/>
        </p:spPr>
      </p:pic>
      <p:pic>
        <p:nvPicPr>
          <p:cNvPr id="1027" name="Picture 3" descr="C:\Users\cju\Desktop\George_Charles_Beresford_-_Virginia_Woolf_in_1902_-_Restoration.jpg"/>
          <p:cNvPicPr>
            <a:picLocks noChangeAspect="1" noChangeArrowheads="1"/>
          </p:cNvPicPr>
          <p:nvPr/>
        </p:nvPicPr>
        <p:blipFill>
          <a:blip r:embed="rId5"/>
          <a:srcRect/>
          <a:stretch>
            <a:fillRect/>
          </a:stretch>
        </p:blipFill>
        <p:spPr bwMode="auto">
          <a:xfrm>
            <a:off x="4530725" y="3373438"/>
            <a:ext cx="80963" cy="111125"/>
          </a:xfrm>
          <a:prstGeom prst="rect">
            <a:avLst/>
          </a:prstGeom>
          <a:noFill/>
        </p:spPr>
      </p:pic>
      <p:pic>
        <p:nvPicPr>
          <p:cNvPr id="1028" name="Picture 4" descr="C:\Users\cju\Desktop\George_Charles_Beresford_-_Virginia_Woolf_in_1902_-_Restoration.jpg"/>
          <p:cNvPicPr>
            <a:picLocks noChangeAspect="1" noChangeArrowheads="1"/>
          </p:cNvPicPr>
          <p:nvPr/>
        </p:nvPicPr>
        <p:blipFill>
          <a:blip r:embed="rId5"/>
          <a:srcRect/>
          <a:stretch>
            <a:fillRect/>
          </a:stretch>
        </p:blipFill>
        <p:spPr bwMode="auto">
          <a:xfrm>
            <a:off x="4530725" y="3373438"/>
            <a:ext cx="80963" cy="111125"/>
          </a:xfrm>
          <a:prstGeom prst="rect">
            <a:avLst/>
          </a:prstGeom>
          <a:noFill/>
        </p:spPr>
      </p:pic>
      <p:pic>
        <p:nvPicPr>
          <p:cNvPr id="1030" name="Picture 6" descr="Photograph of Virginia Woolf in 1902; photograph by George Charles Beresford"/>
          <p:cNvPicPr>
            <a:picLocks noChangeAspect="1" noChangeArrowheads="1"/>
          </p:cNvPicPr>
          <p:nvPr/>
        </p:nvPicPr>
        <p:blipFill>
          <a:blip r:embed="rId6"/>
          <a:srcRect/>
          <a:stretch>
            <a:fillRect/>
          </a:stretch>
        </p:blipFill>
        <p:spPr bwMode="auto">
          <a:xfrm>
            <a:off x="3581400" y="838200"/>
            <a:ext cx="4194175" cy="4953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smtClean="0"/>
              <a:t>A Room of One's Own</a:t>
            </a:r>
            <a:r>
              <a:rPr lang="en-US" dirty="0" smtClean="0"/>
              <a:t> (1929),</a:t>
            </a:r>
            <a:endParaRPr lang="en-US" dirty="0"/>
          </a:p>
        </p:txBody>
      </p:sp>
      <p:sp>
        <p:nvSpPr>
          <p:cNvPr id="6" name="Content Placeholder 5"/>
          <p:cNvSpPr>
            <a:spLocks noGrp="1"/>
          </p:cNvSpPr>
          <p:nvPr>
            <p:ph sz="quarter" idx="1"/>
          </p:nvPr>
        </p:nvSpPr>
        <p:spPr/>
        <p:txBody>
          <a:bodyPr>
            <a:normAutofit fontScale="92500" lnSpcReduction="10000"/>
          </a:bodyPr>
          <a:lstStyle/>
          <a:p>
            <a:r>
              <a:rPr lang="en-US" dirty="0" smtClean="0"/>
              <a:t>A key work of feminist literary criticism</a:t>
            </a:r>
          </a:p>
          <a:p>
            <a:r>
              <a:rPr lang="en-US" dirty="0" smtClean="0"/>
              <a:t> Written following two lectures she delivered on "Women and Fiction" at Cambridge University the previous year. </a:t>
            </a:r>
          </a:p>
          <a:p>
            <a:r>
              <a:rPr lang="en-US" dirty="0" smtClean="0"/>
              <a:t>Examines the historical disempowerment women have faced in many spheres, including social, educational </a:t>
            </a:r>
            <a:r>
              <a:rPr lang="en-US" smtClean="0"/>
              <a:t>and financial.</a:t>
            </a:r>
            <a:endParaRPr lang="en-US" dirty="0" smtClean="0"/>
          </a:p>
          <a:p>
            <a:r>
              <a:rPr lang="en-US" dirty="0" smtClean="0"/>
              <a:t>“Shakespeare’s Sister” is an extract taken from “A Room of Ones Own.”</a:t>
            </a:r>
          </a:p>
          <a:p>
            <a:endParaRPr lang="en-US" dirty="0" smtClean="0"/>
          </a:p>
          <a:p>
            <a:pPr algn="ctr">
              <a:buNone/>
            </a:pPr>
            <a:r>
              <a:rPr lang="en-US" dirty="0" smtClean="0"/>
              <a:t> </a:t>
            </a:r>
            <a:r>
              <a:rPr lang="en-US" dirty="0" smtClean="0">
                <a:solidFill>
                  <a:srgbClr val="FF0000"/>
                </a:solidFill>
              </a:rPr>
              <a:t>"A woman must have money and a room of her own if she is to write fiction"</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Shakespeare’s Sister</a:t>
            </a:r>
            <a:endParaRPr lang="en-US" dirty="0"/>
          </a:p>
        </p:txBody>
      </p:sp>
      <p:sp>
        <p:nvSpPr>
          <p:cNvPr id="3" name="Content Placeholder 2"/>
          <p:cNvSpPr>
            <a:spLocks noGrp="1"/>
          </p:cNvSpPr>
          <p:nvPr>
            <p:ph sz="quarter" idx="1"/>
          </p:nvPr>
        </p:nvSpPr>
        <p:spPr/>
        <p:txBody>
          <a:bodyPr/>
          <a:lstStyle/>
          <a:p>
            <a:r>
              <a:rPr lang="en-US" dirty="0" smtClean="0"/>
              <a:t>E</a:t>
            </a:r>
            <a:r>
              <a:rPr lang="en-US" dirty="0" smtClean="0"/>
              <a:t>xplores </a:t>
            </a:r>
            <a:r>
              <a:rPr lang="en-US" dirty="0" smtClean="0"/>
              <a:t>the plight of women in society in England during the 15</a:t>
            </a:r>
            <a:r>
              <a:rPr lang="en-US" baseline="30000" dirty="0" smtClean="0"/>
              <a:t>th</a:t>
            </a:r>
            <a:r>
              <a:rPr lang="en-US" dirty="0" smtClean="0"/>
              <a:t> and 16</a:t>
            </a:r>
            <a:r>
              <a:rPr lang="en-US" baseline="30000" dirty="0" smtClean="0"/>
              <a:t>th</a:t>
            </a:r>
            <a:r>
              <a:rPr lang="en-US" dirty="0" smtClean="0"/>
              <a:t>centuries. </a:t>
            </a:r>
            <a:endParaRPr lang="en-US" dirty="0" smtClean="0"/>
          </a:p>
          <a:p>
            <a:r>
              <a:rPr lang="en-US" dirty="0" smtClean="0"/>
              <a:t>Through </a:t>
            </a:r>
            <a:r>
              <a:rPr lang="en-US" dirty="0" smtClean="0"/>
              <a:t>a subtle analysis, Woolf </a:t>
            </a:r>
            <a:r>
              <a:rPr lang="en-US" dirty="0" smtClean="0"/>
              <a:t>raises </a:t>
            </a:r>
            <a:r>
              <a:rPr lang="en-US" dirty="0" smtClean="0"/>
              <a:t>certain concerns regarding discrimination against women in a male dominated society, such as denial of education to the girl-child, violence against women, the need for freedom of expression in women, and the right to human dignity and equality.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04800"/>
            <a:ext cx="8534400" cy="4191000"/>
          </a:xfrm>
        </p:spPr>
        <p:txBody>
          <a:bodyPr>
            <a:normAutofit/>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solidFill>
                  <a:srgbClr val="C00000"/>
                </a:solidFill>
              </a:rPr>
              <a:t>Text Reading</a:t>
            </a:r>
            <a:br>
              <a:rPr lang="en-IN" dirty="0" smtClean="0">
                <a:solidFill>
                  <a:srgbClr val="C00000"/>
                </a:solidFill>
              </a:rPr>
            </a:br>
            <a:r>
              <a:rPr lang="en-IN" dirty="0" smtClean="0">
                <a:solidFill>
                  <a:srgbClr val="C00000"/>
                </a:solidFill>
              </a:rPr>
              <a:t>&amp; Discussion</a:t>
            </a:r>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to Feminism</a:t>
            </a:r>
            <a:endParaRPr lang="en-US" dirty="0"/>
          </a:p>
        </p:txBody>
      </p:sp>
      <p:sp>
        <p:nvSpPr>
          <p:cNvPr id="3" name="Content Placeholder 2"/>
          <p:cNvSpPr>
            <a:spLocks noGrp="1"/>
          </p:cNvSpPr>
          <p:nvPr>
            <p:ph sz="quarter" idx="1"/>
          </p:nvPr>
        </p:nvSpPr>
        <p:spPr/>
        <p:txBody>
          <a:bodyPr/>
          <a:lstStyle/>
          <a:p>
            <a:r>
              <a:rPr lang="en-US" dirty="0" smtClean="0"/>
              <a:t>   A political, cultural or economic movement aimed at establishing equal rights and legal protection for women. </a:t>
            </a:r>
          </a:p>
          <a:p>
            <a:r>
              <a:rPr lang="en-US" dirty="0" smtClean="0"/>
              <a:t> Involves political and sociological theories and philosophies concerned with issues of gender difference</a:t>
            </a:r>
          </a:p>
          <a:p>
            <a:r>
              <a:rPr lang="en-US" dirty="0" smtClean="0"/>
              <a:t> Advocates gender equality for women and campaigns for women's rights and interests.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Issues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Altered predominant perspectives in a wide range of areas within Western society, ranging from culture to law.</a:t>
            </a:r>
          </a:p>
          <a:p>
            <a:r>
              <a:rPr lang="en-US" dirty="0" smtClean="0"/>
              <a:t> Feminist activists have campaigned for women's legal rights (rights of contract, property rights, voting rights); for women's right to bodily integrity and autonomy, for abortion rights, and for reproductive rights (including access to contraception and quality prenatal care); for protection of women and girls from domestic violence, sexual harassment and rape; for workplace rights, including maternity leave and equal pay; against misogyny; and against other forms of gender-specific discrimination against women.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waves of Feminism.</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     According to Maggie </a:t>
            </a:r>
            <a:r>
              <a:rPr lang="en-US" dirty="0" err="1" smtClean="0"/>
              <a:t>Humm</a:t>
            </a:r>
            <a:r>
              <a:rPr lang="en-US" dirty="0" smtClean="0"/>
              <a:t> and Rebecca Walker, the history of feminism can be divided into three waves. </a:t>
            </a:r>
          </a:p>
          <a:p>
            <a:pPr>
              <a:buNone/>
            </a:pPr>
            <a:r>
              <a:rPr lang="en-US" dirty="0" smtClean="0"/>
              <a:t>    </a:t>
            </a:r>
          </a:p>
          <a:p>
            <a:pPr>
              <a:buNone/>
            </a:pPr>
            <a:r>
              <a:rPr lang="en-US" dirty="0" smtClean="0"/>
              <a:t>     The first feminist wave  - the 19</a:t>
            </a:r>
            <a:r>
              <a:rPr lang="en-US" baseline="30000" dirty="0" smtClean="0"/>
              <a:t>th</a:t>
            </a:r>
            <a:r>
              <a:rPr lang="en-US" dirty="0" smtClean="0"/>
              <a:t>  and early 20</a:t>
            </a:r>
            <a:r>
              <a:rPr lang="en-US" baseline="30000" dirty="0" smtClean="0"/>
              <a:t>th</a:t>
            </a:r>
            <a:r>
              <a:rPr lang="en-US" dirty="0" smtClean="0"/>
              <a:t> centuries</a:t>
            </a:r>
          </a:p>
          <a:p>
            <a:pPr>
              <a:buNone/>
            </a:pPr>
            <a:r>
              <a:rPr lang="en-US" dirty="0" smtClean="0"/>
              <a:t>     </a:t>
            </a:r>
          </a:p>
          <a:p>
            <a:pPr>
              <a:buNone/>
            </a:pPr>
            <a:r>
              <a:rPr lang="en-US" dirty="0" smtClean="0"/>
              <a:t>     The second  wave         -  1960s and 1970s</a:t>
            </a:r>
          </a:p>
          <a:p>
            <a:pPr>
              <a:buNone/>
            </a:pPr>
            <a:endParaRPr lang="en-US" dirty="0" smtClean="0"/>
          </a:p>
          <a:p>
            <a:pPr>
              <a:buNone/>
            </a:pPr>
            <a:r>
              <a:rPr lang="en-US" dirty="0" smtClean="0"/>
              <a:t>     Third wave  - extends from the 1990s to the present. </a:t>
            </a:r>
          </a:p>
          <a:p>
            <a:pPr>
              <a:buNone/>
            </a:pPr>
            <a:endParaRPr lang="en-US" dirty="0" smtClean="0"/>
          </a:p>
          <a:p>
            <a:pPr>
              <a:buNone/>
            </a:pPr>
            <a:r>
              <a:rPr lang="en-US" dirty="0" smtClean="0"/>
              <a:t>     Feminist theory emerged from these feminist movements. It is manifest in a variety of disciplines such as feminist geography, feminist history and feminist literary criticism.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Genesis of Women’s Writings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In the West, second-wave feminism prompted a general reevaluation of women's historical contributions, and various academic sub-disciplines, such as Women's history (or </a:t>
            </a:r>
            <a:r>
              <a:rPr lang="en-US" dirty="0" err="1" smtClean="0"/>
              <a:t>herstory</a:t>
            </a:r>
            <a:r>
              <a:rPr lang="en-US" dirty="0" smtClean="0"/>
              <a:t>) and women's writing, developed in response to the belief that women's lives and contributions have been underrepresented as areas of scholarly interest.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to Women’s Writings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academic discipline of </a:t>
            </a:r>
            <a:r>
              <a:rPr lang="en-US" b="1" dirty="0" smtClean="0"/>
              <a:t>Women's Writing</a:t>
            </a:r>
            <a:r>
              <a:rPr lang="en-US" dirty="0" smtClean="0"/>
              <a:t> as a discrete area of </a:t>
            </a:r>
            <a:r>
              <a:rPr lang="en-US" dirty="0" smtClean="0">
                <a:hlinkClick r:id="rId2" tooltip="Literary criticism"/>
              </a:rPr>
              <a:t>literary studies</a:t>
            </a:r>
            <a:r>
              <a:rPr lang="en-US" dirty="0" smtClean="0"/>
              <a:t> is based on the notion that the experience of women, historically, has been shaped by their gender, and so women writers by definition are a group worthy of separate study:</a:t>
            </a:r>
          </a:p>
          <a:p>
            <a:endParaRPr lang="en-US" dirty="0" smtClean="0"/>
          </a:p>
          <a:p>
            <a:r>
              <a:rPr lang="en-US" dirty="0" smtClean="0"/>
              <a:t>Women's writing as an area of study has been developing since the 1970s.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History</a:t>
            </a:r>
            <a:r>
              <a:rPr lang="en-US" dirty="0" smtClean="0"/>
              <a:t>  of 18th century women’s writings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 </a:t>
            </a:r>
            <a:r>
              <a:rPr lang="en-US" dirty="0" smtClean="0">
                <a:hlinkClick r:id="rId2" tooltip="George Ballard (biographer)"/>
              </a:rPr>
              <a:t>George Ballard</a:t>
            </a:r>
            <a:r>
              <a:rPr lang="en-US" dirty="0" smtClean="0"/>
              <a:t>'s </a:t>
            </a:r>
            <a:r>
              <a:rPr lang="en-US" i="1" dirty="0" smtClean="0"/>
              <a:t>Memoirs of Several Ladies of Great Britain Who Have Been Celebrated for their Writing or Skill in the Learned Languages, Arts, and Sciences</a:t>
            </a:r>
            <a:r>
              <a:rPr lang="en-US" dirty="0" smtClean="0"/>
              <a:t> (1752)</a:t>
            </a:r>
          </a:p>
          <a:p>
            <a:r>
              <a:rPr lang="en-US" dirty="0" smtClean="0"/>
              <a:t> </a:t>
            </a:r>
            <a:r>
              <a:rPr lang="en-US" dirty="0" smtClean="0">
                <a:hlinkClick r:id="rId3" tooltip="John Duncombe"/>
              </a:rPr>
              <a:t>John </a:t>
            </a:r>
            <a:r>
              <a:rPr lang="en-US" dirty="0" err="1" smtClean="0">
                <a:hlinkClick r:id="rId3" tooltip="John Duncombe"/>
              </a:rPr>
              <a:t>Duncombe</a:t>
            </a:r>
            <a:r>
              <a:rPr lang="en-US" dirty="0" err="1" smtClean="0"/>
              <a:t>'s</a:t>
            </a:r>
            <a:r>
              <a:rPr lang="en-US" dirty="0" smtClean="0"/>
              <a:t> </a:t>
            </a:r>
            <a:r>
              <a:rPr lang="en-US" i="1" dirty="0" err="1" smtClean="0"/>
              <a:t>Feminiad</a:t>
            </a:r>
            <a:r>
              <a:rPr lang="en-US" dirty="0" smtClean="0"/>
              <a:t>, a catalogue of women writers; </a:t>
            </a:r>
          </a:p>
          <a:p>
            <a:pPr>
              <a:buNone/>
            </a:pPr>
            <a:endParaRPr lang="en-US" dirty="0" smtClean="0"/>
          </a:p>
          <a:p>
            <a:pPr>
              <a:buNone/>
            </a:pPr>
            <a:r>
              <a:rPr lang="en-US" dirty="0" smtClean="0"/>
              <a:t>  Similarly, women have been treated as a distinct category by various </a:t>
            </a:r>
            <a:r>
              <a:rPr lang="en-US" dirty="0" smtClean="0">
                <a:hlinkClick r:id="rId4" tooltip="Misogyny"/>
              </a:rPr>
              <a:t>misogynist</a:t>
            </a:r>
            <a:r>
              <a:rPr lang="en-US" dirty="0" smtClean="0"/>
              <a:t> writings, perhaps best exemplified by </a:t>
            </a:r>
            <a:r>
              <a:rPr lang="en-US" dirty="0" smtClean="0">
                <a:hlinkClick r:id="rId5" tooltip="Richard Polwhele"/>
              </a:rPr>
              <a:t>Richard </a:t>
            </a:r>
            <a:r>
              <a:rPr lang="en-US" dirty="0" err="1" smtClean="0">
                <a:hlinkClick r:id="rId5" tooltip="Richard Polwhele"/>
              </a:rPr>
              <a:t>Polwhele</a:t>
            </a:r>
            <a:r>
              <a:rPr lang="en-US" dirty="0" err="1" smtClean="0"/>
              <a:t>'s</a:t>
            </a:r>
            <a:r>
              <a:rPr lang="en-US" dirty="0" smtClean="0"/>
              <a:t> </a:t>
            </a:r>
            <a:r>
              <a:rPr lang="en-US" i="1" dirty="0" smtClean="0">
                <a:hlinkClick r:id="rId6" tooltip="The Unsex'd Females"/>
              </a:rPr>
              <a:t>The </a:t>
            </a:r>
            <a:r>
              <a:rPr lang="en-US" i="1" dirty="0" err="1" smtClean="0">
                <a:hlinkClick r:id="rId6" tooltip="The Unsex'd Females"/>
              </a:rPr>
              <a:t>Unsex'd</a:t>
            </a:r>
            <a:r>
              <a:rPr lang="en-US" i="1" dirty="0" smtClean="0">
                <a:hlinkClick r:id="rId6" tooltip="The Unsex'd Females"/>
              </a:rPr>
              <a:t> Females</a:t>
            </a:r>
            <a:r>
              <a:rPr lang="en-US" dirty="0" smtClean="0"/>
              <a:t>, a critique in verse of women writers at the end of the 18th century with a particular focus on </a:t>
            </a:r>
            <a:r>
              <a:rPr lang="en-US" dirty="0" smtClean="0">
                <a:hlinkClick r:id="rId7" tooltip="Mary Wollstonecraft"/>
              </a:rPr>
              <a:t>Mary Wollstonecraft</a:t>
            </a:r>
            <a:r>
              <a:rPr lang="en-US" dirty="0" smtClean="0"/>
              <a:t> and her circle.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hlinkClick r:id="rId2" tooltip="Mary Wollstonecraft"/>
              </a:rPr>
              <a:t>Mary Wollstonecraft</a:t>
            </a:r>
            <a:r>
              <a:rPr lang="en-US" dirty="0" smtClean="0"/>
              <a:t> (1759 – 1797)</a:t>
            </a:r>
            <a:endParaRPr lang="en-US" dirty="0"/>
          </a:p>
        </p:txBody>
      </p:sp>
      <p:sp>
        <p:nvSpPr>
          <p:cNvPr id="3" name="Content Placeholder 2"/>
          <p:cNvSpPr>
            <a:spLocks noGrp="1"/>
          </p:cNvSpPr>
          <p:nvPr>
            <p:ph sz="quarter" idx="1"/>
          </p:nvPr>
        </p:nvSpPr>
        <p:spPr/>
        <p:txBody>
          <a:bodyPr>
            <a:normAutofit/>
          </a:bodyPr>
          <a:lstStyle/>
          <a:p>
            <a:r>
              <a:rPr lang="en-US" dirty="0" smtClean="0"/>
              <a:t>Wollstonecraft - English writer, philosopher, and advocate of </a:t>
            </a:r>
            <a:r>
              <a:rPr lang="en-US" u="sng" dirty="0" smtClean="0">
                <a:hlinkClick r:id="rId3"/>
              </a:rPr>
              <a:t>women's rights</a:t>
            </a:r>
            <a:r>
              <a:rPr lang="en-US" dirty="0" smtClean="0"/>
              <a:t> is regarded as one of the founding </a:t>
            </a:r>
            <a:r>
              <a:rPr lang="en-US" u="sng" dirty="0" smtClean="0">
                <a:hlinkClick r:id="rId4"/>
              </a:rPr>
              <a:t>feminist philosophers</a:t>
            </a:r>
            <a:r>
              <a:rPr lang="en-US" u="sng" dirty="0" smtClean="0"/>
              <a:t>.</a:t>
            </a:r>
          </a:p>
          <a:p>
            <a:pPr>
              <a:buNone/>
            </a:pPr>
            <a:endParaRPr lang="en-US" u="sng" dirty="0" smtClean="0"/>
          </a:p>
          <a:p>
            <a:r>
              <a:rPr lang="en-US" dirty="0" smtClean="0"/>
              <a:t>Best known for </a:t>
            </a:r>
            <a:r>
              <a:rPr lang="en-US" i="1" dirty="0" smtClean="0">
                <a:hlinkClick r:id="rId5" tooltip="A Vindication of the Rights of Woman"/>
              </a:rPr>
              <a:t>A Vindication of the Rights of Woman</a:t>
            </a:r>
            <a:r>
              <a:rPr lang="en-US" dirty="0" smtClean="0"/>
              <a:t> (1792), in which she argues that women are not naturally inferior to men, but appear to be only because they lack education. She suggests that both men and women should be treated as rational beings and imagines a </a:t>
            </a:r>
            <a:r>
              <a:rPr lang="en-US" dirty="0" smtClean="0">
                <a:hlinkClick r:id="rId6" tooltip="Social order"/>
              </a:rPr>
              <a:t>social order</a:t>
            </a:r>
            <a:r>
              <a:rPr lang="en-US" dirty="0" smtClean="0"/>
              <a:t> founded on reason.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Vindication of the Rights of Woman</a:t>
            </a:r>
            <a:endParaRPr lang="en-US" dirty="0"/>
          </a:p>
        </p:txBody>
      </p:sp>
      <p:sp>
        <p:nvSpPr>
          <p:cNvPr id="3" name="Content Placeholder 2"/>
          <p:cNvSpPr>
            <a:spLocks noGrp="1"/>
          </p:cNvSpPr>
          <p:nvPr>
            <p:ph sz="quarter" idx="1"/>
          </p:nvPr>
        </p:nvSpPr>
        <p:spPr/>
        <p:txBody>
          <a:bodyPr>
            <a:normAutofit/>
          </a:bodyPr>
          <a:lstStyle/>
          <a:p>
            <a:r>
              <a:rPr lang="en-US" dirty="0" smtClean="0"/>
              <a:t>- A reaction to the French Revolutionary Assembly’s Declaration of the Rights of Man which granted participatory citizenship only to men. </a:t>
            </a:r>
          </a:p>
          <a:p>
            <a:r>
              <a:rPr lang="en-US" dirty="0" smtClean="0"/>
              <a:t>The “Rights of Man” meant a fraternity of “liberty, fraternity, equality” only for men, comparing marriage to slavery and tyrannical oppression. </a:t>
            </a:r>
          </a:p>
          <a:p>
            <a:r>
              <a:rPr lang="en-US" dirty="0" smtClean="0"/>
              <a:t>Wollstonecraft challenges the thinking that sustains and idealizes this subjection: it questions the view of woman’s subordination as a fact of nature, history, philosophy, and divine ordination.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211</TotalTime>
  <Words>546</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Women’s Writings Across Cultures </vt:lpstr>
      <vt:lpstr>Introduction to Feminism</vt:lpstr>
      <vt:lpstr>Issues</vt:lpstr>
      <vt:lpstr>Three waves of Feminism.</vt:lpstr>
      <vt:lpstr>Genesis of Women’s Writings</vt:lpstr>
      <vt:lpstr>Introduction to Women’s Writings </vt:lpstr>
      <vt:lpstr>History  of 18th century women’s writings</vt:lpstr>
      <vt:lpstr>Mary Wollstonecraft (1759 – 1797)</vt:lpstr>
      <vt:lpstr>A Vindication of the Rights of Woman</vt:lpstr>
      <vt:lpstr>Virginia Woolf</vt:lpstr>
      <vt:lpstr>A Room of One's Own (1929),</vt:lpstr>
      <vt:lpstr>Shakespeare’s Sister</vt:lpstr>
      <vt:lpstr>   Text Reading &amp; Discussion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Writings Across Cultures &amp; Contribution of Virginia Woolf</dc:title>
  <dc:creator>cju</dc:creator>
  <cp:lastModifiedBy>cju</cp:lastModifiedBy>
  <cp:revision>10</cp:revision>
  <dcterms:created xsi:type="dcterms:W3CDTF">2006-08-16T00:00:00Z</dcterms:created>
  <dcterms:modified xsi:type="dcterms:W3CDTF">2019-07-09T06:42:42Z</dcterms:modified>
</cp:coreProperties>
</file>