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sldIdLst>
    <p:sldId id="282" r:id="rId3"/>
    <p:sldId id="257" r:id="rId4"/>
    <p:sldId id="258" r:id="rId5"/>
    <p:sldId id="286" r:id="rId6"/>
    <p:sldId id="285" r:id="rId7"/>
    <p:sldId id="287" r:id="rId8"/>
    <p:sldId id="288" r:id="rId9"/>
    <p:sldId id="290" r:id="rId10"/>
    <p:sldId id="289" r:id="rId11"/>
    <p:sldId id="291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>
                <a:solidFill>
                  <a:prstClr val="white">
                    <a:alpha val="60000"/>
                  </a:prstClr>
                </a:solidFill>
              </a:rPr>
              <a:pPr/>
              <a:t>5/30/2019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white">
                    <a:alpha val="60000"/>
                  </a:prstClr>
                </a:solidFill>
              </a:rPr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24366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8539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90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1100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7138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16328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8233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93958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14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03671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51509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04517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910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07198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85553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62400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969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>
                <a:solidFill>
                  <a:srgbClr val="B31166"/>
                </a:solidFill>
              </a:rPr>
              <a:pPr/>
              <a:t>5/30/2019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439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4308" y="1343634"/>
            <a:ext cx="8825658" cy="1892513"/>
          </a:xfrm>
        </p:spPr>
        <p:txBody>
          <a:bodyPr/>
          <a:lstStyle/>
          <a:p>
            <a:pPr algn="ctr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Criticism </a:t>
            </a:r>
            <a:b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6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poem must not mean/ But be” (Archibald McLeish)</a:t>
            </a:r>
            <a:br>
              <a:rPr lang="en-GB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“It’s never what a poem </a:t>
            </a:r>
            <a:r>
              <a:rPr lang="en-GB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says</a:t>
            </a:r>
            <a:r>
              <a:rPr lang="en-GB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 matters, but  what </a:t>
            </a:r>
            <a:r>
              <a:rPr lang="en-GB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  <a:r>
              <a:rPr lang="en-GB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(I. A. Richards)</a:t>
            </a:r>
            <a:br>
              <a:rPr lang="en-GB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185634"/>
            <a:ext cx="8825658" cy="1453166"/>
          </a:xfrm>
          <a:ln>
            <a:solidFill>
              <a:srgbClr val="00B0F0"/>
            </a:solidFill>
          </a:ln>
        </p:spPr>
        <p:txBody>
          <a:bodyPr>
            <a:normAutofit fontScale="47500" lnSpcReduction="20000"/>
          </a:bodyPr>
          <a:lstStyle/>
          <a:p>
            <a:pPr algn="ctr"/>
            <a:r>
              <a:rPr lang="en-GB" sz="60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(Formalism, Liberal Humanism, Practical Criticism)</a:t>
            </a:r>
          </a:p>
          <a:p>
            <a:pPr algn="ctr"/>
            <a:r>
              <a:rPr lang="en-GB" sz="60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algn="ctr"/>
            <a:r>
              <a:rPr lang="en-GB" sz="60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en-GB" sz="6000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Instructor: Raj </a:t>
            </a:r>
            <a:r>
              <a:rPr lang="en-GB" sz="6000" cap="none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Thakur</a:t>
            </a:r>
            <a:endParaRPr lang="en-GB" sz="6000" cap="non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6000" cap="none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6000" cap="none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6000" cap="none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6000" cap="none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53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Cleanth</a:t>
            </a:r>
            <a:r>
              <a:rPr lang="en-US" dirty="0" smtClean="0"/>
              <a:t> Brooks</a:t>
            </a:r>
            <a:br>
              <a:rPr lang="en-US" dirty="0" smtClean="0"/>
            </a:br>
            <a:r>
              <a:rPr lang="en-US" dirty="0" smtClean="0"/>
              <a:t>			</a:t>
            </a:r>
            <a:br>
              <a:rPr lang="en-US" dirty="0" smtClean="0"/>
            </a:br>
            <a:r>
              <a:rPr lang="en-US" dirty="0" smtClean="0"/>
              <a:t>		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2">
              <a:buNone/>
            </a:pPr>
            <a:r>
              <a:rPr lang="en-US" sz="8600" i="1" dirty="0" smtClean="0"/>
              <a:t>Understanding Poetry </a:t>
            </a:r>
            <a:r>
              <a:rPr lang="en-US" sz="8600" dirty="0" smtClean="0"/>
              <a:t>(1938)</a:t>
            </a:r>
          </a:p>
          <a:p>
            <a:pPr lvl="2">
              <a:buNone/>
            </a:pPr>
            <a:r>
              <a:rPr lang="en-US" sz="8600" i="1" dirty="0" smtClean="0"/>
              <a:t>Understanding Fiction </a:t>
            </a:r>
            <a:r>
              <a:rPr lang="en-US" sz="8600" dirty="0" smtClean="0"/>
              <a:t>(1943)</a:t>
            </a:r>
          </a:p>
          <a:p>
            <a:pPr>
              <a:buFont typeface="Arial" pitchFamily="34" charset="0"/>
              <a:buChar char="•"/>
            </a:pPr>
            <a:r>
              <a:rPr lang="en-US" sz="8600" dirty="0" smtClean="0"/>
              <a:t>Emphasis on dramatic propriety, ‘Irony’ and ‘Paradox’</a:t>
            </a:r>
          </a:p>
          <a:p>
            <a:pPr>
              <a:buFont typeface="Arial" pitchFamily="34" charset="0"/>
              <a:buChar char="•"/>
            </a:pPr>
            <a:endParaRPr lang="en-US" sz="8600" dirty="0" smtClean="0"/>
          </a:p>
          <a:p>
            <a:pPr>
              <a:buFont typeface="Arial" pitchFamily="34" charset="0"/>
              <a:buChar char="•"/>
            </a:pPr>
            <a:r>
              <a:rPr lang="en-US" sz="8600" i="1" dirty="0" smtClean="0"/>
              <a:t>The Well Wrought Urn: Studies in the structure of Poetry </a:t>
            </a:r>
            <a:r>
              <a:rPr lang="en-US" sz="8600" dirty="0" smtClean="0"/>
              <a:t>(1947):  </a:t>
            </a:r>
            <a:r>
              <a:rPr lang="en-US" sz="8600" dirty="0" err="1" smtClean="0"/>
              <a:t>textualizes</a:t>
            </a:r>
            <a:r>
              <a:rPr lang="en-US" sz="8600" dirty="0" smtClean="0"/>
              <a:t> eponymous urn of Keats ode in the context of the dramatic organic element of the whole </a:t>
            </a:r>
          </a:p>
          <a:p>
            <a:pPr>
              <a:buFont typeface="Arial" pitchFamily="34" charset="0"/>
              <a:buChar char="•"/>
            </a:pPr>
            <a:endParaRPr lang="en-US" sz="8600" dirty="0" smtClean="0"/>
          </a:p>
          <a:p>
            <a:pPr>
              <a:buFont typeface="Arial" pitchFamily="34" charset="0"/>
              <a:buChar char="•"/>
            </a:pPr>
            <a:r>
              <a:rPr lang="en-US" sz="8600" dirty="0" smtClean="0"/>
              <a:t>Focus on the “</a:t>
            </a:r>
            <a:r>
              <a:rPr lang="en-US" sz="8600" dirty="0" err="1" smtClean="0"/>
              <a:t>Structurality</a:t>
            </a:r>
            <a:r>
              <a:rPr lang="en-US" sz="8600" dirty="0" smtClean="0"/>
              <a:t> of the Structure”  ,</a:t>
            </a:r>
          </a:p>
          <a:p>
            <a:pPr>
              <a:buFont typeface="Arial" pitchFamily="34" charset="0"/>
              <a:buChar char="•"/>
            </a:pPr>
            <a:r>
              <a:rPr lang="en-US" sz="8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8600" dirty="0" smtClean="0"/>
              <a:t>Text is sucked to structure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IN" sz="28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William K </a:t>
            </a:r>
            <a:r>
              <a:rPr lang="en-US" dirty="0" err="1" smtClean="0"/>
              <a:t>Wimsatt</a:t>
            </a:r>
            <a:r>
              <a:rPr lang="en-US" dirty="0" smtClean="0"/>
              <a:t> and Monroe. C. Beardsley:</a:t>
            </a:r>
            <a:br>
              <a:rPr lang="en-US" dirty="0" smtClean="0"/>
            </a:br>
            <a:r>
              <a:rPr lang="en-US" dirty="0" smtClean="0"/>
              <a:t>“The Intentional Fallacy” (1946)   “The  Affective Fallacy” (1949)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‘</a:t>
            </a:r>
            <a:r>
              <a:rPr lang="en-US" sz="2800" dirty="0" smtClean="0">
                <a:solidFill>
                  <a:schemeClr val="accent4"/>
                </a:solidFill>
              </a:rPr>
              <a:t>Addresser’(Writer) (INTENTIONAL FALLACY-confusion between poem and its intent) </a:t>
            </a:r>
            <a:r>
              <a:rPr lang="en-US" sz="2800" dirty="0" smtClean="0"/>
              <a:t> &gt; </a:t>
            </a:r>
          </a:p>
          <a:p>
            <a:pPr>
              <a:buNone/>
            </a:pPr>
            <a:r>
              <a:rPr lang="en-US" sz="2800" dirty="0" smtClean="0"/>
              <a:t>‘Message’  (Text)&gt;     </a:t>
            </a:r>
            <a:r>
              <a:rPr lang="en-US" sz="2800" dirty="0" smtClean="0">
                <a:solidFill>
                  <a:schemeClr val="accent4"/>
                </a:solidFill>
              </a:rPr>
              <a:t>‘Addressee’ (Reader) (AFFECTIVE FALLACY- confusion between poem and its results)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 “design or intention of the author is neither available nor desirable as a standard for judging the work of literary art”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Distinctive Features:</a:t>
            </a:r>
            <a:endParaRPr lang="en-GB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8497"/>
            <a:ext cx="8596668" cy="49712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“Words on the  page” </a:t>
            </a:r>
          </a:p>
          <a:p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“text itself”, close reading of the text</a:t>
            </a:r>
          </a:p>
          <a:p>
            <a:r>
              <a:rPr lang="en-GB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Autotelic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text , text as a self sufficient entity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and Organic Form 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Non-conceptual literary meaning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Aesthetic humanistic idealisation of literature </a:t>
            </a:r>
          </a:p>
          <a:p>
            <a:endParaRPr lang="en-GB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421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303" y="190121"/>
            <a:ext cx="8596668" cy="6545530"/>
          </a:xfrm>
        </p:spPr>
        <p:txBody>
          <a:bodyPr>
            <a:noAutofit/>
          </a:bodyPr>
          <a:lstStyle/>
          <a:p>
            <a:pPr lvl="3">
              <a:buNone/>
            </a:pPr>
            <a:r>
              <a:rPr lang="en-GB" sz="6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New Criticism</a:t>
            </a:r>
          </a:p>
          <a:p>
            <a:pPr lvl="3">
              <a:buNone/>
            </a:pPr>
            <a:r>
              <a:rPr lang="en-GB" sz="4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Origin/Background:</a:t>
            </a:r>
            <a:endParaRPr lang="en-GB" sz="3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sz="3200" dirty="0" smtClean="0">
                <a:latin typeface="Times New Roman" panose="02020603050405020304" pitchFamily="18" charset="0"/>
              </a:rPr>
              <a:t>Classical Aesthetics Preoccupation with Form:</a:t>
            </a:r>
          </a:p>
          <a:p>
            <a:pPr lvl="1">
              <a:buFont typeface="Wingdings" pitchFamily="2" charset="2"/>
              <a:buChar char="§"/>
            </a:pPr>
            <a:r>
              <a:rPr lang="en-GB" sz="3000" dirty="0" smtClean="0">
                <a:latin typeface="Times New Roman" panose="02020603050405020304" pitchFamily="18" charset="0"/>
              </a:rPr>
              <a:t>Plato’s dialectics towards Socratic wisdom by his imagery, metaphor, setting and tone</a:t>
            </a:r>
          </a:p>
          <a:p>
            <a:pPr lvl="1">
              <a:buFont typeface="Wingdings" pitchFamily="2" charset="2"/>
              <a:buChar char="§"/>
            </a:pPr>
            <a:r>
              <a:rPr lang="en-GB" sz="3000" dirty="0" smtClean="0">
                <a:latin typeface="Times New Roman" panose="02020603050405020304" pitchFamily="18" charset="0"/>
              </a:rPr>
              <a:t>Aristotelian emphasis on “orderly arrangement of parts” , a  “beautiful whole” </a:t>
            </a:r>
          </a:p>
          <a:p>
            <a:pPr lvl="1">
              <a:buFont typeface="Wingdings" pitchFamily="2" charset="2"/>
              <a:buChar char="§"/>
            </a:pPr>
            <a:r>
              <a:rPr lang="en-GB" sz="3000" dirty="0" smtClean="0">
                <a:latin typeface="Times New Roman" panose="02020603050405020304" pitchFamily="18" charset="0"/>
              </a:rPr>
              <a:t> 	Horace’s debunking of the ‘would be poet’- “In short, be your subject what it will, let it be simple  and unified”</a:t>
            </a:r>
          </a:p>
          <a:p>
            <a:pPr lvl="1">
              <a:buFont typeface="Wingdings" pitchFamily="2" charset="2"/>
              <a:buChar char="§"/>
            </a:pPr>
            <a:endParaRPr lang="en-GB" sz="3000" dirty="0" smtClean="0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GB" sz="3200" dirty="0" smtClean="0">
                <a:latin typeface="Times New Roman" panose="02020603050405020304" pitchFamily="18" charset="0"/>
              </a:rPr>
              <a:t>		</a:t>
            </a:r>
            <a:endParaRPr lang="en-US" sz="3200" dirty="0" smtClean="0">
              <a:latin typeface="Times New Roman" panose="02020603050405020304" pitchFamily="18" charset="0"/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="" xmlns:p14="http://schemas.microsoft.com/office/powerpoint/2010/main" val="209628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Background: </a:t>
            </a:r>
            <a:br>
              <a:rPr lang="en-US" dirty="0" smtClean="0"/>
            </a:br>
            <a:r>
              <a:rPr lang="en-US" dirty="0" smtClean="0"/>
              <a:t>Anti- Romantic Credo in Modern Literary Criticism: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T.S. Eliot's </a:t>
            </a:r>
            <a:r>
              <a:rPr lang="en-US" sz="2600" dirty="0" smtClean="0"/>
              <a:t>New Classicism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Impersonal Theory of Poetry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Objective Correlative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Championing of Metaphysical Poets (Unified Sensibility)</a:t>
            </a:r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Retreat from Realism, Naturalism, Romanticism and the rise of literary and artistic movements like</a:t>
            </a:r>
          </a:p>
          <a:p>
            <a:pPr lvl="6">
              <a:buFont typeface="Wingdings" pitchFamily="2" charset="2"/>
              <a:buChar char="§"/>
            </a:pPr>
            <a:r>
              <a:rPr lang="en-US" sz="2200" dirty="0" smtClean="0"/>
              <a:t>Imagism</a:t>
            </a:r>
          </a:p>
          <a:p>
            <a:pPr lvl="6">
              <a:buFont typeface="Wingdings" pitchFamily="2" charset="2"/>
              <a:buChar char="§"/>
            </a:pPr>
            <a:r>
              <a:rPr lang="en-US" sz="2200" dirty="0" smtClean="0"/>
              <a:t>Futurism, Cubism	</a:t>
            </a:r>
          </a:p>
          <a:p>
            <a:pPr lvl="6">
              <a:buNone/>
            </a:pPr>
            <a:r>
              <a:rPr lang="en-US" sz="2200" dirty="0" smtClean="0"/>
              <a:t>(subject to objective and scientific scholarship)</a:t>
            </a:r>
          </a:p>
          <a:p>
            <a:pPr lvl="6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IN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Influence of T.E. </a:t>
            </a:r>
            <a:r>
              <a:rPr lang="en-US" dirty="0" err="1" smtClean="0"/>
              <a:t>Hulme</a:t>
            </a:r>
            <a:r>
              <a:rPr lang="en-US" dirty="0" smtClean="0"/>
              <a:t>, </a:t>
            </a:r>
            <a:r>
              <a:rPr lang="en-US" dirty="0" err="1" smtClean="0"/>
              <a:t>EzraPound</a:t>
            </a:r>
            <a:r>
              <a:rPr lang="en-US" dirty="0" smtClean="0"/>
              <a:t>, Irving </a:t>
            </a:r>
            <a:r>
              <a:rPr lang="en-US" dirty="0" err="1" smtClean="0"/>
              <a:t>Babbit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2800" dirty="0" smtClean="0"/>
              <a:t>T.E. </a:t>
            </a:r>
            <a:r>
              <a:rPr lang="en-US" sz="2800" dirty="0" err="1" smtClean="0"/>
              <a:t>Hulme’s</a:t>
            </a:r>
            <a:r>
              <a:rPr lang="en-US" sz="2800" dirty="0" smtClean="0"/>
              <a:t>  new Kind of classicism- “Romanticism and  Classicism” (1924)- “dry hard classical verse” to replace sentimentalism in literature (derivative name of Imagism)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/>
              <a:t>Ezra Pound and  Imagism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/>
              <a:t>Irving </a:t>
            </a:r>
            <a:r>
              <a:rPr lang="en-US" sz="2800" dirty="0" err="1" smtClean="0"/>
              <a:t>Babbit</a:t>
            </a:r>
            <a:r>
              <a:rPr lang="en-US" sz="2800" dirty="0" smtClean="0"/>
              <a:t> and ‘New Humanism’. </a:t>
            </a:r>
            <a:r>
              <a:rPr lang="en-US" sz="2800" i="1" dirty="0" smtClean="0"/>
              <a:t>Rousseau and Romanticism </a:t>
            </a:r>
            <a:r>
              <a:rPr lang="en-US" sz="2800" dirty="0" smtClean="0"/>
              <a:t>(1919): calls for restraint and emphasis on classical, Christian outlook sans Rousseau’s negative influence</a:t>
            </a:r>
          </a:p>
          <a:p>
            <a:pPr lvl="1">
              <a:buFont typeface="Wingdings" pitchFamily="2" charset="2"/>
              <a:buChar char="§"/>
            </a:pPr>
            <a:endParaRPr lang="en-IN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Influence of Russian Formalism: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Emphasis on the  ‘special use of language’</a:t>
            </a:r>
          </a:p>
          <a:p>
            <a:r>
              <a:rPr lang="en-US" sz="2400" dirty="0" smtClean="0"/>
              <a:t>Distinction between ‘practical language and ‘literary’ language in terms of latter’s </a:t>
            </a:r>
            <a:r>
              <a:rPr lang="en-US" sz="2400" i="1" dirty="0" smtClean="0"/>
              <a:t>constructed quality- </a:t>
            </a:r>
            <a:r>
              <a:rPr lang="en-US" sz="2400" dirty="0" smtClean="0"/>
              <a:t>“speech organized on its phonic texture”</a:t>
            </a:r>
          </a:p>
          <a:p>
            <a:r>
              <a:rPr lang="en-US" sz="2400" dirty="0" smtClean="0"/>
              <a:t>Poetry as an “organized violence committed on speech” (Roman </a:t>
            </a:r>
            <a:r>
              <a:rPr lang="en-US" sz="2400" dirty="0" err="1" smtClean="0"/>
              <a:t>Jakobson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Shklovsky’s</a:t>
            </a:r>
            <a:r>
              <a:rPr lang="en-US" sz="2400" dirty="0" smtClean="0"/>
              <a:t> ‘</a:t>
            </a:r>
            <a:r>
              <a:rPr lang="en-US" sz="2400" dirty="0" err="1" smtClean="0"/>
              <a:t>Defamiliarization</a:t>
            </a:r>
            <a:r>
              <a:rPr lang="en-US" sz="2400" dirty="0" smtClean="0"/>
              <a:t>’, </a:t>
            </a:r>
            <a:r>
              <a:rPr lang="en-US" sz="2400" i="1" dirty="0" err="1" smtClean="0"/>
              <a:t>ostranenie</a:t>
            </a:r>
            <a:r>
              <a:rPr lang="en-US" sz="2400" i="1" dirty="0" smtClean="0"/>
              <a:t>: ‘</a:t>
            </a:r>
            <a:r>
              <a:rPr lang="en-US" sz="2400" dirty="0" smtClean="0"/>
              <a:t>making strange’ and ‘laying bare’ of  the </a:t>
            </a:r>
            <a:r>
              <a:rPr lang="en-US" sz="2400" dirty="0" err="1" smtClean="0"/>
              <a:t>formand</a:t>
            </a:r>
            <a:r>
              <a:rPr lang="en-US" sz="2400" dirty="0" smtClean="0"/>
              <a:t> devices</a:t>
            </a:r>
          </a:p>
          <a:p>
            <a:endParaRPr lang="en-IN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Different Schools of New Criticism:</a:t>
            </a:r>
            <a:br>
              <a:rPr lang="en-US" dirty="0" smtClean="0"/>
            </a:br>
            <a:r>
              <a:rPr lang="en-US" dirty="0" smtClean="0"/>
              <a:t>		(spanned around 1920-1970)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British School: </a:t>
            </a:r>
          </a:p>
          <a:p>
            <a:pPr lvl="2">
              <a:buFont typeface="Courier New" pitchFamily="49" charset="0"/>
              <a:buChar char="o"/>
            </a:pPr>
            <a:r>
              <a:rPr lang="en-US" sz="2400" dirty="0" smtClean="0"/>
              <a:t>I A Richards : </a:t>
            </a:r>
            <a:r>
              <a:rPr lang="en-US" sz="2400" i="1" dirty="0" smtClean="0"/>
              <a:t>Principle of Literary Criticism </a:t>
            </a:r>
            <a:r>
              <a:rPr lang="en-US" sz="2400" dirty="0" smtClean="0"/>
              <a:t>(1924):  exclusive theoretical base for ‘literary’ study</a:t>
            </a:r>
          </a:p>
          <a:p>
            <a:pPr lvl="2">
              <a:buNone/>
            </a:pPr>
            <a:endParaRPr lang="en-US" sz="2400" dirty="0" smtClean="0"/>
          </a:p>
          <a:p>
            <a:pPr lvl="2">
              <a:buFont typeface="Courier New" pitchFamily="49" charset="0"/>
              <a:buChar char="o"/>
            </a:pPr>
            <a:r>
              <a:rPr lang="en-US" sz="2400" i="1" dirty="0" smtClean="0"/>
              <a:t>Science and Poetry </a:t>
            </a:r>
            <a:r>
              <a:rPr lang="en-US" sz="2400" dirty="0" smtClean="0"/>
              <a:t>(9126): strict demarcation between ‘emotive’ language of poetry and ‘</a:t>
            </a:r>
            <a:r>
              <a:rPr lang="en-US" sz="2400" dirty="0" err="1" smtClean="0"/>
              <a:t>referntial</a:t>
            </a:r>
            <a:r>
              <a:rPr lang="en-US" sz="2400" dirty="0" smtClean="0"/>
              <a:t>’ language if non- literary discourses</a:t>
            </a:r>
          </a:p>
          <a:p>
            <a:pPr lvl="2">
              <a:buNone/>
            </a:pPr>
            <a:endParaRPr lang="en-US" sz="2400" dirty="0" smtClean="0"/>
          </a:p>
          <a:p>
            <a:pPr lvl="2">
              <a:buFont typeface="Courier New" pitchFamily="49" charset="0"/>
              <a:buChar char="o"/>
            </a:pPr>
            <a:r>
              <a:rPr lang="en-US" sz="2400" i="1" dirty="0" smtClean="0"/>
              <a:t>Practical Criticism </a:t>
            </a:r>
            <a:r>
              <a:rPr lang="en-US" sz="2400" dirty="0" smtClean="0"/>
              <a:t>(1929): lecture room </a:t>
            </a:r>
            <a:r>
              <a:rPr lang="en-US" sz="2400" dirty="0" err="1" smtClean="0"/>
              <a:t>experimwent</a:t>
            </a:r>
            <a:r>
              <a:rPr lang="en-US" sz="2400" dirty="0" smtClean="0"/>
              <a:t>- close reading of the poem</a:t>
            </a:r>
          </a:p>
          <a:p>
            <a:pPr lvl="5">
              <a:buNone/>
            </a:pPr>
            <a:endParaRPr lang="en-US" sz="2200" dirty="0" smtClean="0"/>
          </a:p>
          <a:p>
            <a:pPr lvl="2"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William </a:t>
            </a:r>
            <a:r>
              <a:rPr lang="en-US" sz="2800" dirty="0" err="1" smtClean="0"/>
              <a:t>Empson</a:t>
            </a:r>
            <a:r>
              <a:rPr lang="en-US" sz="2800" dirty="0" smtClean="0"/>
              <a:t>: </a:t>
            </a:r>
            <a:r>
              <a:rPr lang="en-US" sz="2800" i="1" dirty="0" smtClean="0"/>
              <a:t>Seven Types of Ambiguity </a:t>
            </a:r>
            <a:r>
              <a:rPr lang="en-US" sz="2800" dirty="0" smtClean="0"/>
              <a:t>(1930): 	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Emphasizing on ‘ambiguity’ as a poetic trope of richness rather than fault </a:t>
            </a:r>
          </a:p>
          <a:p>
            <a:pPr lvl="1">
              <a:buFont typeface="Arial" pitchFamily="34" charset="0"/>
              <a:buChar char="•"/>
            </a:pPr>
            <a:endParaRPr lang="en-US" sz="2600" dirty="0" smtClean="0"/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 F.R. </a:t>
            </a:r>
            <a:r>
              <a:rPr lang="en-US" sz="2600" dirty="0" err="1" smtClean="0"/>
              <a:t>Leavis</a:t>
            </a:r>
            <a:r>
              <a:rPr lang="en-US" sz="2600" dirty="0" smtClean="0"/>
              <a:t>-: defense against the destructive ‘</a:t>
            </a:r>
            <a:r>
              <a:rPr lang="en-US" sz="2600" dirty="0" err="1" smtClean="0"/>
              <a:t>technologico</a:t>
            </a:r>
            <a:r>
              <a:rPr lang="en-US" sz="2600" dirty="0" smtClean="0"/>
              <a:t> </a:t>
            </a:r>
            <a:r>
              <a:rPr lang="en-US" sz="2600" dirty="0" err="1" smtClean="0"/>
              <a:t>Benthamite</a:t>
            </a:r>
            <a:r>
              <a:rPr lang="en-US" sz="2600" dirty="0" smtClean="0"/>
              <a:t>’</a:t>
            </a:r>
          </a:p>
          <a:p>
            <a:pPr lvl="1">
              <a:buNone/>
            </a:pPr>
            <a:endParaRPr lang="en-US" sz="2600" dirty="0" smtClean="0"/>
          </a:p>
          <a:p>
            <a:pPr lvl="1">
              <a:buNone/>
            </a:pPr>
            <a:endParaRPr lang="en-US" sz="2600" dirty="0" smtClean="0"/>
          </a:p>
          <a:p>
            <a:pPr lvl="1">
              <a:buFont typeface="Arial" pitchFamily="34" charset="0"/>
              <a:buChar char="•"/>
            </a:pPr>
            <a:endParaRPr lang="en-IN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American School :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Political backdrop: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‘Agrarians’ and ‘The Fugitives’, The Southern New Critics (majorly John Crow Ransom and </a:t>
            </a:r>
            <a:r>
              <a:rPr lang="en-US" sz="2600" dirty="0" err="1" smtClean="0"/>
              <a:t>Cleanth</a:t>
            </a:r>
            <a:r>
              <a:rPr lang="en-US" sz="2600" dirty="0" smtClean="0"/>
              <a:t> Brooks) movement hostile to the hard- nosed industrialism and materialism of the North.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John Crowe Ransom: </a:t>
            </a:r>
            <a:r>
              <a:rPr lang="en-US" sz="2600" i="1" dirty="0" smtClean="0"/>
              <a:t>The New Criticism </a:t>
            </a:r>
            <a:r>
              <a:rPr lang="en-US" sz="2600" dirty="0" smtClean="0"/>
              <a:t>(1941)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	“Criticism Inc.”: literary criticism as a  business of professionals,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criticism  as ‘scientific', 'precise’  and  ‘systematic’</a:t>
            </a:r>
          </a:p>
          <a:p>
            <a:pPr lvl="1">
              <a:buFont typeface="Wingdings" pitchFamily="2" charset="2"/>
              <a:buChar char="Ø"/>
            </a:pPr>
            <a:endParaRPr lang="en-IN" sz="2600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1133</TotalTime>
  <Words>546</Words>
  <Application>Microsoft Office PowerPoint</Application>
  <PresentationFormat>Custom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Facet</vt:lpstr>
      <vt:lpstr>Ion Boardroom</vt:lpstr>
      <vt:lpstr>New Criticism   A  poem must not mean/ But be” (Archibald McLeish) - “It’s never what a poem says which matters, but  what it is” (I. A. Richards) </vt:lpstr>
      <vt:lpstr>Distinctive Features:</vt:lpstr>
      <vt:lpstr>Slide 3</vt:lpstr>
      <vt:lpstr>Background:  Anti- Romantic Credo in Modern Literary Criticism:  </vt:lpstr>
      <vt:lpstr>Influence of T.E. Hulme, EzraPound, Irving Babbit: </vt:lpstr>
      <vt:lpstr>Influence of Russian Formalism:  </vt:lpstr>
      <vt:lpstr>Different Schools of New Criticism:   (spanned around 1920-1970)</vt:lpstr>
      <vt:lpstr>Slide 8</vt:lpstr>
      <vt:lpstr>American School : </vt:lpstr>
      <vt:lpstr>Cleanth Brooks        </vt:lpstr>
      <vt:lpstr>William K Wimsatt and Monroe. C. Beardsley: “The Intentional Fallacy” (1946)   “The  Affective Fallacy” (1949)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CUJ</cp:lastModifiedBy>
  <cp:revision>172</cp:revision>
  <dcterms:created xsi:type="dcterms:W3CDTF">2015-08-29T04:53:34Z</dcterms:created>
  <dcterms:modified xsi:type="dcterms:W3CDTF">2019-05-30T10:22:51Z</dcterms:modified>
</cp:coreProperties>
</file>