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B974-7442-4294-B674-642BFB83D740}" type="datetimeFigureOut">
              <a:rPr lang="en-US" smtClean="0"/>
              <a:pPr/>
              <a:t>5/30/2019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173D-4B9F-4989-B9EB-BAD6A9A80AB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B974-7442-4294-B674-642BFB83D740}" type="datetimeFigureOut">
              <a:rPr lang="en-US" smtClean="0"/>
              <a:pPr/>
              <a:t>5/30/2019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173D-4B9F-4989-B9EB-BAD6A9A80AB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B974-7442-4294-B674-642BFB83D740}" type="datetimeFigureOut">
              <a:rPr lang="en-US" smtClean="0"/>
              <a:pPr/>
              <a:t>5/30/2019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173D-4B9F-4989-B9EB-BAD6A9A80AB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B974-7442-4294-B674-642BFB83D740}" type="datetimeFigureOut">
              <a:rPr lang="en-US" smtClean="0"/>
              <a:pPr/>
              <a:t>5/30/2019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173D-4B9F-4989-B9EB-BAD6A9A80AB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B974-7442-4294-B674-642BFB83D740}" type="datetimeFigureOut">
              <a:rPr lang="en-US" smtClean="0"/>
              <a:pPr/>
              <a:t>5/30/2019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173D-4B9F-4989-B9EB-BAD6A9A80AB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B974-7442-4294-B674-642BFB83D740}" type="datetimeFigureOut">
              <a:rPr lang="en-US" smtClean="0"/>
              <a:pPr/>
              <a:t>5/30/2019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173D-4B9F-4989-B9EB-BAD6A9A80AB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B974-7442-4294-B674-642BFB83D740}" type="datetimeFigureOut">
              <a:rPr lang="en-US" smtClean="0"/>
              <a:pPr/>
              <a:t>5/30/2019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173D-4B9F-4989-B9EB-BAD6A9A80AB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B974-7442-4294-B674-642BFB83D740}" type="datetimeFigureOut">
              <a:rPr lang="en-US" smtClean="0"/>
              <a:pPr/>
              <a:t>5/30/2019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173D-4B9F-4989-B9EB-BAD6A9A80AB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B974-7442-4294-B674-642BFB83D740}" type="datetimeFigureOut">
              <a:rPr lang="en-US" smtClean="0"/>
              <a:pPr/>
              <a:t>5/30/2019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173D-4B9F-4989-B9EB-BAD6A9A80AB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B974-7442-4294-B674-642BFB83D740}" type="datetimeFigureOut">
              <a:rPr lang="en-US" smtClean="0"/>
              <a:pPr/>
              <a:t>5/30/2019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173D-4B9F-4989-B9EB-BAD6A9A80AB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B974-7442-4294-B674-642BFB83D740}" type="datetimeFigureOut">
              <a:rPr lang="en-US" smtClean="0"/>
              <a:pPr/>
              <a:t>5/30/2019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7BD173D-4B9F-4989-B9EB-BAD6A9A80ABC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A0B974-7442-4294-B674-642BFB83D740}" type="datetimeFigureOut">
              <a:rPr lang="en-US" smtClean="0"/>
              <a:pPr/>
              <a:t>5/30/2019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BD173D-4B9F-4989-B9EB-BAD6A9A80ABC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Literary  Criticism (Classical, Western)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Course Instructor: Raj </a:t>
            </a:r>
            <a:r>
              <a:rPr lang="en-US" dirty="0" err="1" smtClean="0"/>
              <a:t>Thakur</a:t>
            </a:r>
            <a:r>
              <a:rPr lang="en-US" dirty="0" smtClean="0"/>
              <a:t> 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err="1" smtClean="0"/>
              <a:t>Hamartia</a:t>
            </a:r>
            <a:r>
              <a:rPr lang="en-US" i="1" dirty="0" smtClean="0"/>
              <a:t> and </a:t>
            </a:r>
            <a:r>
              <a:rPr lang="en-US" i="1" dirty="0" err="1" smtClean="0"/>
              <a:t>Katharsis</a:t>
            </a:r>
            <a:r>
              <a:rPr lang="en-US" i="1" dirty="0" smtClean="0"/>
              <a:t>- “</a:t>
            </a:r>
            <a:r>
              <a:rPr lang="en-US" dirty="0" smtClean="0"/>
              <a:t>beauty of failure”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i="1" dirty="0" err="1" smtClean="0"/>
              <a:t>Hamartia</a:t>
            </a:r>
            <a:r>
              <a:rPr lang="en-US" dirty="0" smtClean="0"/>
              <a:t>- ‘tragic flaw’, internal flaw in the subject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 failure, fault, error of judgment, guilt and sin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Contesting </a:t>
            </a:r>
            <a:r>
              <a:rPr lang="en-US" dirty="0" err="1" smtClean="0"/>
              <a:t>cliams</a:t>
            </a:r>
            <a:r>
              <a:rPr lang="en-US" dirty="0" smtClean="0"/>
              <a:t> as ‘flaw’, better perceived as ‘ignorance’ and ‘in-</a:t>
            </a:r>
            <a:r>
              <a:rPr lang="en-US" dirty="0" err="1" smtClean="0"/>
              <a:t>betweenness</a:t>
            </a:r>
            <a:r>
              <a:rPr lang="en-US" dirty="0" smtClean="0"/>
              <a:t>’ of the act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Beauty of failure- link between </a:t>
            </a:r>
            <a:r>
              <a:rPr lang="en-US" i="1" dirty="0" err="1" smtClean="0"/>
              <a:t>peripeteia</a:t>
            </a:r>
            <a:r>
              <a:rPr lang="en-US" dirty="0" smtClean="0"/>
              <a:t> and </a:t>
            </a:r>
            <a:r>
              <a:rPr lang="en-US" i="1" dirty="0" err="1" smtClean="0"/>
              <a:t>anagnorisis</a:t>
            </a:r>
            <a:r>
              <a:rPr lang="en-US" i="1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i="1" dirty="0" err="1" smtClean="0"/>
              <a:t>Katharsis</a:t>
            </a:r>
            <a:r>
              <a:rPr lang="en-US" i="1" dirty="0" smtClean="0"/>
              <a:t>: </a:t>
            </a:r>
            <a:r>
              <a:rPr lang="en-US" dirty="0" smtClean="0"/>
              <a:t>origin in orgiastic music and Dionysian cult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therapeutic byproduct of tragic process, pity and fear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Trans. as purgation, purification  and purification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Longinus : On the Sublime</a:t>
            </a:r>
            <a:br>
              <a:rPr lang="en-US" dirty="0" smtClean="0"/>
            </a:br>
            <a:r>
              <a:rPr lang="en-US" dirty="0" smtClean="0"/>
              <a:t>	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		“</a:t>
            </a:r>
            <a:r>
              <a:rPr lang="en-US" dirty="0" smtClean="0">
                <a:solidFill>
                  <a:srgbClr val="7030A0"/>
                </a:solidFill>
              </a:rPr>
              <a:t>Art is perfect when it seems to be nature, and nature hits the mark when she contains the hidden art within her</a:t>
            </a:r>
            <a:r>
              <a:rPr lang="en-US" dirty="0" smtClean="0"/>
              <a:t>”</a:t>
            </a:r>
            <a:endParaRPr lang="en-IN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Longinus: Greek teacher of rhetoric (1st-3</a:t>
            </a:r>
            <a:r>
              <a:rPr lang="en-US" baseline="30000" dirty="0" smtClean="0"/>
              <a:t>rd</a:t>
            </a:r>
            <a:r>
              <a:rPr lang="en-US" dirty="0" smtClean="0"/>
              <a:t> century A.D circa)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Major concern: effect of good writing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Sublime: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Art of poetic expression ,elevated or excellent style, 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“consummate excellence in expression”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elevated and lofty language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Need for Sublime: 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Decay in oratory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Absence of personal freedom or freedom of speech.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 As a consequence it became too pompous and unnatural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Sublimity in Literature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Prior to Longinus, the function of poetry-</a:t>
            </a:r>
            <a:r>
              <a:rPr lang="en-US" dirty="0" smtClean="0">
                <a:solidFill>
                  <a:srgbClr val="7030A0"/>
                </a:solidFill>
              </a:rPr>
              <a:t>instruct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7030A0"/>
                </a:solidFill>
              </a:rPr>
              <a:t>delight</a:t>
            </a:r>
            <a:r>
              <a:rPr lang="en-US" dirty="0" smtClean="0"/>
              <a:t> or both and if it was prose- to </a:t>
            </a:r>
            <a:r>
              <a:rPr lang="en-US" dirty="0" smtClean="0">
                <a:solidFill>
                  <a:srgbClr val="7030A0"/>
                </a:solidFill>
              </a:rPr>
              <a:t>persuade</a:t>
            </a: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Longinus transformed this idea:  Not instruct, delight or persuade but to</a:t>
            </a:r>
          </a:p>
          <a:p>
            <a:pPr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‘</a:t>
            </a:r>
            <a:r>
              <a:rPr lang="en-US" dirty="0" smtClean="0">
                <a:solidFill>
                  <a:srgbClr val="7030A0"/>
                </a:solidFill>
              </a:rPr>
              <a:t>transport’, </a:t>
            </a:r>
            <a:r>
              <a:rPr lang="en-US" dirty="0" smtClean="0"/>
              <a:t>capacity to move reader to </a:t>
            </a:r>
            <a:r>
              <a:rPr lang="en-US" dirty="0" smtClean="0">
                <a:solidFill>
                  <a:srgbClr val="7030A0"/>
                </a:solidFill>
              </a:rPr>
              <a:t>ecstasy </a:t>
            </a:r>
            <a:r>
              <a:rPr lang="en-US" dirty="0" smtClean="0"/>
              <a:t>caused by the irresistible magic of speech.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Sublime thus </a:t>
            </a:r>
            <a:r>
              <a:rPr lang="en-US" dirty="0" smtClean="0">
                <a:solidFill>
                  <a:srgbClr val="002060"/>
                </a:solidFill>
              </a:rPr>
              <a:t>excites, moves, elevates and transports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</a:rPr>
              <a:t>Door way to Romanticism </a:t>
            </a:r>
            <a:r>
              <a:rPr lang="en-US" smtClean="0">
                <a:solidFill>
                  <a:srgbClr val="002060"/>
                </a:solidFill>
              </a:rPr>
              <a:t>and Transcendentalism</a:t>
            </a:r>
            <a:endParaRPr lang="en-US" dirty="0" smtClean="0">
              <a:solidFill>
                <a:srgbClr val="002060"/>
              </a:solidFill>
            </a:endParaRPr>
          </a:p>
          <a:p>
            <a:pPr lvl="1">
              <a:buNone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Sublime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Revolves around the concern whether sublime is innate or  can it be taught?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Major Sources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7030A0"/>
                </a:solidFill>
              </a:rPr>
              <a:t>Grandeur of Thought </a:t>
            </a:r>
            <a:r>
              <a:rPr lang="en-US" dirty="0" smtClean="0"/>
              <a:t>(gift of nature) – “the  echo of great soul”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</a:rPr>
              <a:t>Capacity for Strong </a:t>
            </a:r>
            <a:r>
              <a:rPr lang="en-US" dirty="0" smtClean="0"/>
              <a:t>Emotion (gift of nature) – True emotion in right place, challenge to Plato’s notion of “traffics in virtual”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</a:rPr>
              <a:t>Appropriate use of Figures </a:t>
            </a:r>
            <a:r>
              <a:rPr lang="en-US" dirty="0" smtClean="0"/>
              <a:t>(gift of art)-origin in oratory and rhetorical question, </a:t>
            </a:r>
            <a:r>
              <a:rPr lang="en-US" dirty="0" err="1" smtClean="0"/>
              <a:t>hyberbation</a:t>
            </a:r>
            <a:r>
              <a:rPr lang="en-US" dirty="0" smtClean="0"/>
              <a:t> and periphrasis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</a:rPr>
              <a:t>Nobility of Diction </a:t>
            </a:r>
            <a:r>
              <a:rPr lang="en-US" dirty="0" smtClean="0"/>
              <a:t>(gift of art)- appropriate use of words and figures of speech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</a:rPr>
              <a:t>Dignity of Composition</a:t>
            </a:r>
            <a:r>
              <a:rPr lang="en-US" dirty="0" smtClean="0"/>
              <a:t> (gift of art)-  fine blend of thought, emotion and figure , if scattered sublimity loosens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 marL="571500" indent="-571500">
              <a:buFont typeface="+mj-lt"/>
              <a:buAutoNum type="romanUcPeriod"/>
            </a:pP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CLASSSICAL LITERARY CRITICISM</a:t>
            </a:r>
            <a:br>
              <a:rPr lang="en-US" dirty="0" smtClean="0"/>
            </a:br>
            <a:r>
              <a:rPr lang="en-US" dirty="0" smtClean="0"/>
              <a:t>		‘a critic is an ideal reader’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2">
              <a:buNone/>
            </a:pPr>
            <a:r>
              <a:rPr lang="en-IN" sz="3200" dirty="0" smtClean="0">
                <a:solidFill>
                  <a:srgbClr val="7030A0"/>
                </a:solidFill>
              </a:rPr>
              <a:t>Our English word “criticism” comes from the ancient Greek noun </a:t>
            </a:r>
            <a:r>
              <a:rPr lang="en-IN" sz="3200" i="1" dirty="0" err="1" smtClean="0">
                <a:solidFill>
                  <a:srgbClr val="7030A0"/>
                </a:solidFill>
              </a:rPr>
              <a:t>krites</a:t>
            </a:r>
            <a:r>
              <a:rPr lang="en-IN" sz="3200" dirty="0" smtClean="0">
                <a:solidFill>
                  <a:srgbClr val="7030A0"/>
                </a:solidFill>
              </a:rPr>
              <a:t>, meaning to  “judge.”</a:t>
            </a:r>
          </a:p>
          <a:p>
            <a:pPr lvl="2">
              <a:buNone/>
            </a:pPr>
            <a:r>
              <a:rPr lang="en-US" sz="3200" i="1" dirty="0" err="1" smtClean="0">
                <a:solidFill>
                  <a:srgbClr val="7030A0"/>
                </a:solidFill>
              </a:rPr>
              <a:t>Theoria</a:t>
            </a:r>
            <a:r>
              <a:rPr lang="en-US" sz="3200" dirty="0" smtClean="0">
                <a:solidFill>
                  <a:srgbClr val="7030A0"/>
                </a:solidFill>
              </a:rPr>
              <a:t> (Theory): contemplation and speculation in Greek thought</a:t>
            </a:r>
            <a:endParaRPr lang="en-IN" sz="3200" dirty="0" smtClean="0">
              <a:solidFill>
                <a:srgbClr val="7030A0"/>
              </a:solidFill>
            </a:endParaRPr>
          </a:p>
          <a:p>
            <a:pPr lvl="2">
              <a:buNone/>
            </a:pPr>
            <a:endParaRPr lang="en-US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buFontTx/>
              <a:buNone/>
            </a:pPr>
            <a:r>
              <a:rPr lang="en-CA" altLang="en-US" sz="3200" b="1" dirty="0" smtClean="0">
                <a:solidFill>
                  <a:schemeClr val="accent2"/>
                </a:solidFill>
              </a:rPr>
              <a:t>Literary criticism helps us to understand what is important about the text</a:t>
            </a:r>
          </a:p>
          <a:p>
            <a:pPr lvl="1"/>
            <a:r>
              <a:rPr lang="en-CA" altLang="en-US" sz="3200" dirty="0" smtClean="0"/>
              <a:t>its structure</a:t>
            </a:r>
          </a:p>
          <a:p>
            <a:pPr lvl="1"/>
            <a:r>
              <a:rPr lang="en-CA" altLang="en-US" sz="3200" dirty="0" smtClean="0"/>
              <a:t>its context:  social, economic, historical</a:t>
            </a:r>
          </a:p>
          <a:p>
            <a:pPr lvl="1"/>
            <a:r>
              <a:rPr lang="en-CA" altLang="en-US" sz="3200" dirty="0" smtClean="0"/>
              <a:t>what is written</a:t>
            </a:r>
          </a:p>
          <a:p>
            <a:pPr lvl="1"/>
            <a:r>
              <a:rPr lang="en-CA" altLang="en-US" sz="3200" dirty="0" smtClean="0"/>
              <a:t>how the text manipulates the reader</a:t>
            </a:r>
          </a:p>
          <a:p>
            <a:pPr lvl="1">
              <a:buNone/>
            </a:pPr>
            <a:endParaRPr lang="en-CA" altLang="en-US" sz="3200" dirty="0" smtClean="0"/>
          </a:p>
          <a:p>
            <a:pPr lvl="2">
              <a:buNone/>
            </a:pPr>
            <a:r>
              <a:rPr lang="en-CA" altLang="en-US" sz="3200" dirty="0" smtClean="0">
                <a:solidFill>
                  <a:srgbClr val="7030A0"/>
                </a:solidFill>
              </a:rPr>
              <a:t>"The life which is unexamined is not worth living.“ (Socrates)</a:t>
            </a:r>
            <a:endParaRPr lang="en-IN" sz="3200" dirty="0" smtClean="0">
              <a:solidFill>
                <a:srgbClr val="7030A0"/>
              </a:solidFill>
            </a:endParaRPr>
          </a:p>
          <a:p>
            <a:pPr lvl="2">
              <a:buNone/>
            </a:pPr>
            <a:endParaRPr lang="en-US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2">
              <a:buNone/>
            </a:pP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The classical period is usually said to end in 323 BC with the death of Alexander the Great. After this is the “Hellenistic” period, witnessing the diffusion of Greek culture</a:t>
            </a:r>
          </a:p>
          <a:p>
            <a:pPr lvl="2">
              <a:buNone/>
            </a:pPr>
            <a:endParaRPr lang="en-US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2">
              <a:buNone/>
            </a:pP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2">
              <a:buNone/>
            </a:pP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2">
              <a:buNone/>
            </a:pPr>
            <a:endParaRPr lang="en-IN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Classical Literary Criticism existed as far back as 4</a:t>
            </a:r>
            <a:r>
              <a:rPr lang="en-US" baseline="30000" dirty="0" smtClean="0"/>
              <a:t>th</a:t>
            </a:r>
            <a:r>
              <a:rPr lang="en-US" dirty="0" smtClean="0"/>
              <a:t> century B.C.</a:t>
            </a:r>
          </a:p>
          <a:p>
            <a:r>
              <a:rPr lang="en-US" dirty="0" smtClean="0"/>
              <a:t>Plato and Aristotle from  Greece and Horace and Longinus from Rome- core of classical criticism in ancient time.</a:t>
            </a:r>
          </a:p>
          <a:p>
            <a:r>
              <a:rPr lang="en-US" dirty="0" smtClean="0"/>
              <a:t>Classical Works: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Plato’s </a:t>
            </a:r>
            <a:r>
              <a:rPr lang="en-US" i="1" dirty="0" smtClean="0"/>
              <a:t>Republic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Aristotle: </a:t>
            </a:r>
            <a:r>
              <a:rPr lang="en-US" i="1" dirty="0" smtClean="0"/>
              <a:t>Poetic</a:t>
            </a:r>
            <a:r>
              <a:rPr lang="en-US" dirty="0" smtClean="0"/>
              <a:t>s</a:t>
            </a:r>
            <a:r>
              <a:rPr lang="en-US" i="1" dirty="0" smtClean="0"/>
              <a:t> and Rhetoric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Horace: </a:t>
            </a:r>
            <a:r>
              <a:rPr lang="en-US" i="1" dirty="0" err="1" smtClean="0"/>
              <a:t>Ars</a:t>
            </a:r>
            <a:r>
              <a:rPr lang="en-US" i="1" dirty="0" smtClean="0"/>
              <a:t> </a:t>
            </a:r>
            <a:r>
              <a:rPr lang="en-US" i="1" dirty="0" err="1" smtClean="0"/>
              <a:t>Poetica</a:t>
            </a:r>
            <a:r>
              <a:rPr lang="en-US" i="1" dirty="0" smtClean="0"/>
              <a:t> (</a:t>
            </a:r>
            <a:r>
              <a:rPr lang="en-US" dirty="0" smtClean="0"/>
              <a:t>Art of Poetry)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Longinus: “On the Sublime”</a:t>
            </a:r>
          </a:p>
          <a:p>
            <a:pPr>
              <a:buFont typeface="Wingdings" pitchFamily="2" charset="2"/>
              <a:buChar char="Ø"/>
            </a:pPr>
            <a:endParaRPr lang="en-US" i="1" dirty="0" smtClean="0"/>
          </a:p>
          <a:p>
            <a:pPr>
              <a:buFont typeface="Wingdings" pitchFamily="2" charset="2"/>
              <a:buChar char="Ø"/>
            </a:pPr>
            <a:endParaRPr lang="en-IN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Classical concept of </a:t>
            </a:r>
            <a:r>
              <a:rPr lang="en-US" i="1" dirty="0" smtClean="0"/>
              <a:t>Mimesis </a:t>
            </a:r>
            <a:endParaRPr lang="en-IN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One of the oldest theories of art </a:t>
            </a:r>
          </a:p>
          <a:p>
            <a:r>
              <a:rPr lang="en-US" i="1" dirty="0" err="1" smtClean="0"/>
              <a:t>Mimemata</a:t>
            </a:r>
            <a:r>
              <a:rPr lang="en-US" i="1" dirty="0" smtClean="0"/>
              <a:t> </a:t>
            </a:r>
            <a:r>
              <a:rPr lang="en-US" dirty="0" smtClean="0"/>
              <a:t>(the basic nature of poetry, painting, sculpture ,music, dance and </a:t>
            </a:r>
            <a:r>
              <a:rPr lang="en-US" dirty="0" err="1" smtClean="0"/>
              <a:t>thetare</a:t>
            </a:r>
            <a:r>
              <a:rPr lang="en-US" dirty="0" smtClean="0"/>
              <a:t>) to </a:t>
            </a:r>
            <a:r>
              <a:rPr lang="en-US" i="1" dirty="0" smtClean="0"/>
              <a:t>Mimesis</a:t>
            </a:r>
          </a:p>
          <a:p>
            <a:r>
              <a:rPr lang="en-US" dirty="0" smtClean="0"/>
              <a:t>Complexity of the term</a:t>
            </a:r>
            <a:r>
              <a:rPr lang="en-US" i="1" dirty="0" smtClean="0"/>
              <a:t> Mimesis, </a:t>
            </a:r>
            <a:r>
              <a:rPr lang="en-US" dirty="0" smtClean="0"/>
              <a:t>commonly called the theory of ‘Imitation’: </a:t>
            </a:r>
            <a:r>
              <a:rPr lang="en-IN" i="1" dirty="0" err="1" smtClean="0"/>
              <a:t>mimema</a:t>
            </a:r>
            <a:r>
              <a:rPr lang="en-IN" dirty="0" smtClean="0"/>
              <a:t> (imitation), </a:t>
            </a:r>
            <a:r>
              <a:rPr lang="en-IN" i="1" dirty="0" err="1" smtClean="0"/>
              <a:t>eikon</a:t>
            </a:r>
            <a:r>
              <a:rPr lang="en-IN" dirty="0" smtClean="0"/>
              <a:t> (image), </a:t>
            </a:r>
            <a:r>
              <a:rPr lang="en-IN" i="1" dirty="0" err="1" smtClean="0"/>
              <a:t>homoioma</a:t>
            </a:r>
            <a:r>
              <a:rPr lang="en-IN" dirty="0" smtClean="0"/>
              <a:t> (likeness)</a:t>
            </a:r>
          </a:p>
          <a:p>
            <a:r>
              <a:rPr lang="en-US" dirty="0" smtClean="0"/>
              <a:t>Mimetic (</a:t>
            </a:r>
            <a:r>
              <a:rPr lang="en-CA" altLang="en-US" dirty="0" smtClean="0"/>
              <a:t>criticism seeks to see how well a work accords with the real world (is it accurate?  correct?  moral? )</a:t>
            </a:r>
            <a:r>
              <a:rPr lang="en-US" dirty="0" smtClean="0"/>
              <a:t> and Expressive Theory (subjective and personal) of art/</a:t>
            </a:r>
            <a:r>
              <a:rPr lang="en-US" smtClean="0"/>
              <a:t>liture</a:t>
            </a:r>
            <a:r>
              <a:rPr lang="en-US" dirty="0" smtClean="0"/>
              <a:t>.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Theoretical takes on the Theory of Mimesis/ Imitation: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Plato, the great disciple of Socrates, was the first critic who examined poetry as a part of his moral philosophy. </a:t>
            </a:r>
          </a:p>
          <a:p>
            <a:r>
              <a:rPr lang="en-US" dirty="0" smtClean="0"/>
              <a:t>Plato:</a:t>
            </a:r>
            <a:r>
              <a:rPr lang="en-IN" dirty="0" smtClean="0"/>
              <a:t> Ideal </a:t>
            </a:r>
            <a:r>
              <a:rPr lang="en-IN" dirty="0" err="1" smtClean="0"/>
              <a:t>vis</a:t>
            </a:r>
            <a:r>
              <a:rPr lang="en-IN" dirty="0" smtClean="0"/>
              <a:t>- a- </a:t>
            </a:r>
            <a:r>
              <a:rPr lang="en-IN" dirty="0" err="1" smtClean="0"/>
              <a:t>vis</a:t>
            </a:r>
            <a:r>
              <a:rPr lang="en-IN" dirty="0" smtClean="0"/>
              <a:t> Real, Idea, Ideal State and Ideal Justice</a:t>
            </a:r>
          </a:p>
          <a:p>
            <a:r>
              <a:rPr lang="en-US" dirty="0" smtClean="0"/>
              <a:t>Poetry’s falsity: “man made dreams produced for those who are awake”- “</a:t>
            </a:r>
            <a:r>
              <a:rPr lang="en-US" dirty="0" err="1" smtClean="0"/>
              <a:t>Immitation</a:t>
            </a:r>
            <a:r>
              <a:rPr lang="en-US" dirty="0" smtClean="0"/>
              <a:t> of </a:t>
            </a:r>
            <a:r>
              <a:rPr lang="en-US" dirty="0" err="1" smtClean="0"/>
              <a:t>Immitation</a:t>
            </a:r>
            <a:r>
              <a:rPr lang="en-US" dirty="0" smtClean="0"/>
              <a:t>”, “shadow of shadows” twice removed from the truth. </a:t>
            </a:r>
          </a:p>
          <a:p>
            <a:r>
              <a:rPr lang="en-US" dirty="0" smtClean="0"/>
              <a:t>“Truth value” &gt; pleasure principle of art/ literature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Aristotle- </a:t>
            </a:r>
            <a:r>
              <a:rPr lang="en-US" i="1" dirty="0" smtClean="0"/>
              <a:t>Poetics</a:t>
            </a:r>
            <a:endParaRPr lang="en-IN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Aristotle: </a:t>
            </a:r>
            <a:r>
              <a:rPr lang="en-US" dirty="0" err="1" smtClean="0"/>
              <a:t>Stagirite</a:t>
            </a:r>
            <a:r>
              <a:rPr lang="en-US" dirty="0" smtClean="0"/>
              <a:t> Philosopher and Peripatetic school of thought.</a:t>
            </a:r>
            <a:r>
              <a:rPr lang="en-US" i="1" dirty="0" smtClean="0"/>
              <a:t> Poetics</a:t>
            </a:r>
            <a:r>
              <a:rPr lang="en-US" dirty="0" smtClean="0"/>
              <a:t>: Answer to Plato’s poetic revulsion – developing in to theory of tragedy- </a:t>
            </a:r>
          </a:p>
          <a:p>
            <a:r>
              <a:rPr lang="en-US" dirty="0" smtClean="0"/>
              <a:t>Poet- Greek verb </a:t>
            </a:r>
            <a:r>
              <a:rPr lang="en-US" i="1" dirty="0" err="1" smtClean="0"/>
              <a:t>poiein</a:t>
            </a:r>
            <a:r>
              <a:rPr lang="en-US" dirty="0" err="1" smtClean="0"/>
              <a:t>,to</a:t>
            </a:r>
            <a:r>
              <a:rPr lang="en-US" dirty="0" smtClean="0"/>
              <a:t> make. Develops ‘Imitation’ beyond truth and </a:t>
            </a:r>
            <a:r>
              <a:rPr lang="en-US" dirty="0" err="1" smtClean="0"/>
              <a:t>flase</a:t>
            </a:r>
            <a:r>
              <a:rPr lang="en-US" dirty="0" smtClean="0"/>
              <a:t> (Platonic idea) dichotomy towards the aesthetic realm.  </a:t>
            </a:r>
          </a:p>
          <a:p>
            <a:r>
              <a:rPr lang="en-US" dirty="0" smtClean="0"/>
              <a:t>Art differs from each other in terms of 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B050"/>
                </a:solidFill>
              </a:rPr>
              <a:t>Medium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50"/>
                </a:solidFill>
              </a:rPr>
              <a:t>Object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B050"/>
                </a:solidFill>
              </a:rPr>
              <a:t>Manner</a:t>
            </a:r>
            <a:r>
              <a:rPr lang="en-US" dirty="0" smtClean="0"/>
              <a:t> of</a:t>
            </a:r>
            <a:r>
              <a:rPr lang="en-US" dirty="0" smtClean="0">
                <a:solidFill>
                  <a:schemeClr val="tx2"/>
                </a:solidFill>
              </a:rPr>
              <a:t> Imitation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Division of Poetry/Forms of Expression: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Purely Narrative(Dithyrambic and Lyrical)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Purely Imitative/ Mimetic (Drama)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Combines both (Epic)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Transforms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7030A0"/>
                </a:solidFill>
              </a:rPr>
              <a:t>Mimesis </a:t>
            </a:r>
            <a:r>
              <a:rPr lang="en-US" dirty="0" smtClean="0"/>
              <a:t>(Imitation)  to </a:t>
            </a:r>
            <a:r>
              <a:rPr lang="en-US" i="1" dirty="0" err="1" smtClean="0">
                <a:solidFill>
                  <a:srgbClr val="7030A0"/>
                </a:solidFill>
              </a:rPr>
              <a:t>Mathesis</a:t>
            </a:r>
            <a:r>
              <a:rPr lang="en-US" dirty="0" smtClean="0"/>
              <a:t> (</a:t>
            </a:r>
            <a:r>
              <a:rPr lang="en-US" dirty="0" err="1" smtClean="0"/>
              <a:t>Undersatnding</a:t>
            </a:r>
            <a:r>
              <a:rPr lang="en-US" dirty="0" smtClean="0"/>
              <a:t>). Understanding and Pleasure, Representation, appearance  and becoming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Aristotelian Tragedy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Tragedy imitates ‘action’ (</a:t>
            </a:r>
            <a:r>
              <a:rPr lang="en-US" i="1" dirty="0" smtClean="0"/>
              <a:t>praxis</a:t>
            </a:r>
            <a:r>
              <a:rPr lang="en-US" dirty="0" smtClean="0"/>
              <a:t>), ‘character’ (</a:t>
            </a:r>
            <a:r>
              <a:rPr lang="en-US" i="1" dirty="0" smtClean="0"/>
              <a:t>ethos</a:t>
            </a:r>
            <a:r>
              <a:rPr lang="en-US" dirty="0" smtClean="0"/>
              <a:t>) and ‘thought’(</a:t>
            </a:r>
            <a:r>
              <a:rPr lang="en-US" i="1" dirty="0" err="1" smtClean="0"/>
              <a:t>dianoia</a:t>
            </a:r>
            <a:r>
              <a:rPr lang="en-US" dirty="0" smtClean="0"/>
              <a:t>), unlike comedy the actions are serious and unlike epic they are rendered in dramatic form.</a:t>
            </a:r>
          </a:p>
          <a:p>
            <a:r>
              <a:rPr lang="en-US" dirty="0" smtClean="0"/>
              <a:t>Constituent Parts of tragedy: Plot (</a:t>
            </a:r>
            <a:r>
              <a:rPr lang="en-US" i="1" dirty="0" err="1" smtClean="0"/>
              <a:t>muthos</a:t>
            </a:r>
            <a:r>
              <a:rPr lang="en-US" dirty="0" smtClean="0"/>
              <a:t>), Character (</a:t>
            </a:r>
            <a:r>
              <a:rPr lang="en-US" i="1" dirty="0" smtClean="0"/>
              <a:t>ethos</a:t>
            </a:r>
            <a:r>
              <a:rPr lang="en-US" dirty="0" smtClean="0"/>
              <a:t>), Verbal Expression(</a:t>
            </a:r>
            <a:r>
              <a:rPr lang="en-US" i="1" dirty="0" smtClean="0"/>
              <a:t>lexis</a:t>
            </a:r>
            <a:r>
              <a:rPr lang="en-US" dirty="0" smtClean="0"/>
              <a:t>),Thought or Reasoning (</a:t>
            </a:r>
            <a:r>
              <a:rPr lang="en-US" i="1" dirty="0" err="1" smtClean="0"/>
              <a:t>dianoia</a:t>
            </a:r>
            <a:r>
              <a:rPr lang="en-US" dirty="0" smtClean="0"/>
              <a:t>), Spectacle (</a:t>
            </a:r>
            <a:r>
              <a:rPr lang="en-US" i="1" dirty="0" err="1" smtClean="0"/>
              <a:t>opsis</a:t>
            </a:r>
            <a:r>
              <a:rPr lang="en-US" dirty="0" smtClean="0"/>
              <a:t>) and Song Writing (</a:t>
            </a:r>
            <a:r>
              <a:rPr lang="en-US" i="1" dirty="0" err="1" smtClean="0"/>
              <a:t>melos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Medium </a:t>
            </a:r>
            <a:r>
              <a:rPr lang="en-US" dirty="0" smtClean="0"/>
              <a:t>of tragic mimesis: (verbal expression and songwriting), the </a:t>
            </a:r>
            <a:r>
              <a:rPr lang="en-US" dirty="0" smtClean="0">
                <a:solidFill>
                  <a:srgbClr val="7030A0"/>
                </a:solidFill>
              </a:rPr>
              <a:t>Mode</a:t>
            </a:r>
            <a:r>
              <a:rPr lang="en-US" dirty="0" smtClean="0"/>
              <a:t>: single (dramatic) and the </a:t>
            </a:r>
            <a:r>
              <a:rPr lang="en-US" dirty="0" smtClean="0">
                <a:solidFill>
                  <a:srgbClr val="7030A0"/>
                </a:solidFill>
              </a:rPr>
              <a:t>Objects</a:t>
            </a:r>
            <a:r>
              <a:rPr lang="en-US" dirty="0" smtClean="0"/>
              <a:t> are three: (action, character and intellect)</a:t>
            </a:r>
          </a:p>
          <a:p>
            <a:pPr>
              <a:buNone/>
            </a:pP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and Plot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Tragedy comprises of </a:t>
            </a:r>
            <a:r>
              <a:rPr lang="en-US" dirty="0" smtClean="0">
                <a:solidFill>
                  <a:srgbClr val="7030A0"/>
                </a:solidFill>
              </a:rPr>
              <a:t>ordering</a:t>
            </a:r>
            <a:r>
              <a:rPr lang="en-US" dirty="0" smtClean="0"/>
              <a:t> of (particular) actions (both physical and mental)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Tragedy thus fashions a single action out of multitude of acts &gt; such a </a:t>
            </a:r>
            <a:r>
              <a:rPr lang="en-US" dirty="0" smtClean="0">
                <a:solidFill>
                  <a:srgbClr val="7030A0"/>
                </a:solidFill>
              </a:rPr>
              <a:t>sequence of action </a:t>
            </a:r>
            <a:r>
              <a:rPr lang="en-US" dirty="0" smtClean="0"/>
              <a:t>represent the Plot (</a:t>
            </a:r>
            <a:r>
              <a:rPr lang="en-US" i="1" dirty="0" err="1" smtClean="0"/>
              <a:t>muthos</a:t>
            </a:r>
            <a:r>
              <a:rPr lang="en-US" dirty="0" smtClean="0"/>
              <a:t>) of the play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Plot- “</a:t>
            </a:r>
            <a:r>
              <a:rPr lang="en-US" dirty="0" smtClean="0">
                <a:solidFill>
                  <a:srgbClr val="7030A0"/>
                </a:solidFill>
              </a:rPr>
              <a:t>soul of the tragedy</a:t>
            </a:r>
            <a:r>
              <a:rPr lang="en-US" dirty="0" smtClean="0"/>
              <a:t>”. Aesthetic beauty for Aristotle was thus a matter of size and order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Principle of ‘wholeness’: Plot must be single with beginning, middle and end</a:t>
            </a:r>
          </a:p>
          <a:p>
            <a:pPr>
              <a:buFont typeface="Arial" pitchFamily="34" charset="0"/>
              <a:buChar char="•"/>
            </a:pPr>
            <a:r>
              <a:rPr lang="en-US" smtClean="0">
                <a:solidFill>
                  <a:srgbClr val="7030A0"/>
                </a:solidFill>
              </a:rPr>
              <a:t>Aristotelian Unities: Unity</a:t>
            </a:r>
            <a:r>
              <a:rPr lang="en-US" smtClean="0"/>
              <a:t> </a:t>
            </a:r>
            <a:r>
              <a:rPr lang="en-US" dirty="0" smtClean="0"/>
              <a:t>of Action, Time and Place.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and Complex Plot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Aristotle prefers Complex Plot over Simple Plot</a:t>
            </a:r>
          </a:p>
          <a:p>
            <a:r>
              <a:rPr lang="en-US" dirty="0" smtClean="0"/>
              <a:t>The difference lies in use of reversal (</a:t>
            </a:r>
            <a:r>
              <a:rPr lang="en-US" i="1" dirty="0" err="1" smtClean="0"/>
              <a:t>peripeteia</a:t>
            </a:r>
            <a:r>
              <a:rPr lang="en-US" dirty="0" smtClean="0"/>
              <a:t>) and recognition (</a:t>
            </a:r>
            <a:r>
              <a:rPr lang="en-US" i="1" dirty="0" err="1" smtClean="0"/>
              <a:t>anagnorisis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v"/>
            </a:pPr>
            <a:r>
              <a:rPr lang="en-US" i="1" dirty="0" err="1" smtClean="0"/>
              <a:t>peripeteia</a:t>
            </a:r>
            <a:r>
              <a:rPr lang="en-US" dirty="0" smtClean="0"/>
              <a:t> and </a:t>
            </a:r>
            <a:r>
              <a:rPr lang="en-US" i="1" dirty="0" err="1" smtClean="0"/>
              <a:t>anagnorisis</a:t>
            </a:r>
            <a:r>
              <a:rPr lang="en-US" i="1" dirty="0" smtClean="0"/>
              <a:t> </a:t>
            </a:r>
            <a:r>
              <a:rPr lang="en-US" dirty="0" smtClean="0"/>
              <a:t>facilitate the element of ‘surprise’ in tragedy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Textual Example: 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Oedipus Rex</a:t>
            </a:r>
            <a:r>
              <a:rPr lang="en-US" dirty="0" smtClean="0"/>
              <a:t> by Sophocles</a:t>
            </a:r>
          </a:p>
          <a:p>
            <a:pPr>
              <a:buFont typeface="Wingdings" pitchFamily="2" charset="2"/>
              <a:buChar char="Ø"/>
            </a:pPr>
            <a:r>
              <a:rPr lang="en-US" i="1" dirty="0" err="1" smtClean="0"/>
              <a:t>Medea</a:t>
            </a:r>
            <a:r>
              <a:rPr lang="en-US" dirty="0" smtClean="0"/>
              <a:t> by </a:t>
            </a:r>
            <a:r>
              <a:rPr lang="en-US" dirty="0" err="1" smtClean="0"/>
              <a:t>Ruripedes</a:t>
            </a:r>
            <a:r>
              <a:rPr lang="en-US" dirty="0" smtClean="0"/>
              <a:t>  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676</TotalTime>
  <Words>988</Words>
  <Application>Microsoft Office PowerPoint</Application>
  <PresentationFormat>On-screen Show (4:3)</PresentationFormat>
  <Paragraphs>105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Literary  Criticism (Classical, Western) </vt:lpstr>
      <vt:lpstr> CLASSSICAL LITERARY CRITICISM   ‘a critic is an ideal reader’</vt:lpstr>
      <vt:lpstr>Background:</vt:lpstr>
      <vt:lpstr>The Classical concept of Mimesis </vt:lpstr>
      <vt:lpstr>Theoretical takes on the Theory of Mimesis/ Imitation:</vt:lpstr>
      <vt:lpstr>Aristotle- Poetics</vt:lpstr>
      <vt:lpstr>Aristotelian Tragedy</vt:lpstr>
      <vt:lpstr>Action and Plot</vt:lpstr>
      <vt:lpstr>Simple and Complex Plot</vt:lpstr>
      <vt:lpstr>Hamartia and Katharsis- “beauty of failure”</vt:lpstr>
      <vt:lpstr>Longinus : On the Sublime  </vt:lpstr>
      <vt:lpstr>Sublimity in Literature</vt:lpstr>
      <vt:lpstr>Sources of Sublime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Literary Theory and Criticism</dc:title>
  <dc:creator>BEST BUY</dc:creator>
  <cp:lastModifiedBy>CUJ</cp:lastModifiedBy>
  <cp:revision>90</cp:revision>
  <dcterms:created xsi:type="dcterms:W3CDTF">2017-07-01T05:05:00Z</dcterms:created>
  <dcterms:modified xsi:type="dcterms:W3CDTF">2019-05-30T10:22:23Z</dcterms:modified>
</cp:coreProperties>
</file>