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8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8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76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694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475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96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78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6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9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8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6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4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48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84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76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47536E-61B3-4946-9ADF-590539ED4414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98691-EB50-4920-B7FF-86CA99A3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27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395785"/>
            <a:ext cx="9422060" cy="4381597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en-US" b="1" dirty="0" smtClean="0">
                <a:latin typeface="Algerian" panose="04020705040A02060702" pitchFamily="82" charset="0"/>
              </a:rPr>
              <a:t/>
            </a:r>
            <a:br>
              <a:rPr lang="en-US" b="1" dirty="0" smtClean="0">
                <a:latin typeface="Algerian" panose="04020705040A02060702" pitchFamily="82" charset="0"/>
              </a:rPr>
            </a:br>
            <a:r>
              <a:rPr lang="en-US" b="1" dirty="0">
                <a:latin typeface="Algerian" panose="04020705040A02060702" pitchFamily="82" charset="0"/>
              </a:rPr>
              <a:t/>
            </a:r>
            <a:br>
              <a:rPr lang="en-US" b="1" dirty="0">
                <a:latin typeface="Algerian" panose="04020705040A02060702" pitchFamily="82" charset="0"/>
              </a:rPr>
            </a:br>
            <a:r>
              <a:rPr lang="en-US" b="1" dirty="0" smtClean="0">
                <a:latin typeface="Algerian" panose="04020705040A02060702" pitchFamily="82" charset="0"/>
              </a:rPr>
              <a:t/>
            </a:r>
            <a:br>
              <a:rPr lang="en-US" b="1" dirty="0" smtClean="0">
                <a:latin typeface="Algerian" panose="04020705040A02060702" pitchFamily="82" charset="0"/>
              </a:rPr>
            </a:br>
            <a:r>
              <a:rPr lang="en-US" b="1" dirty="0">
                <a:latin typeface="Algerian" panose="04020705040A02060702" pitchFamily="82" charset="0"/>
              </a:rPr>
              <a:t/>
            </a:r>
            <a:br>
              <a:rPr lang="en-US" b="1" dirty="0">
                <a:latin typeface="Algerian" panose="04020705040A02060702" pitchFamily="82" charset="0"/>
              </a:rPr>
            </a:br>
            <a:r>
              <a:rPr lang="en-US" b="1" dirty="0" smtClean="0">
                <a:latin typeface="Algerian" panose="04020705040A02060702" pitchFamily="82" charset="0"/>
              </a:rPr>
              <a:t/>
            </a:r>
            <a:br>
              <a:rPr lang="en-US" b="1" dirty="0" smtClean="0">
                <a:latin typeface="Algerian" panose="04020705040A02060702" pitchFamily="82" charset="0"/>
              </a:rPr>
            </a:br>
            <a:r>
              <a:rPr lang="en-US" b="1" dirty="0">
                <a:latin typeface="Algerian" panose="04020705040A02060702" pitchFamily="82" charset="0"/>
              </a:rPr>
              <a:t/>
            </a:r>
            <a:br>
              <a:rPr lang="en-US" b="1" dirty="0">
                <a:latin typeface="Algerian" panose="04020705040A02060702" pitchFamily="82" charset="0"/>
              </a:rPr>
            </a:br>
            <a:r>
              <a:rPr lang="en-US" b="1" dirty="0" smtClean="0">
                <a:latin typeface="Algerian" panose="04020705040A02060702" pitchFamily="82" charset="0"/>
              </a:rPr>
              <a:t>Writers of the Diaspora</a:t>
            </a:r>
            <a:br>
              <a:rPr lang="en-US" b="1" dirty="0" smtClean="0">
                <a:latin typeface="Algerian" panose="04020705040A02060702" pitchFamily="82" charset="0"/>
              </a:rPr>
            </a:br>
            <a:r>
              <a:rPr lang="en-US" b="1" dirty="0" smtClean="0">
                <a:latin typeface="Algerian" panose="04020705040A02060702" pitchFamily="82" charset="0"/>
              </a:rPr>
              <a:t> </a:t>
            </a:r>
            <a:r>
              <a:rPr lang="en-US" b="1" cap="all" dirty="0" smtClean="0">
                <a:solidFill>
                  <a:schemeClr val="accent1"/>
                </a:solidFill>
                <a:latin typeface="BatangChe" panose="02030609000101010101" pitchFamily="49" charset="-127"/>
                <a:ea typeface="BatangChe" panose="02030609000101010101" pitchFamily="49" charset="-127"/>
                <a:cs typeface="Times New Roman" panose="02020603050405020304" pitchFamily="18" charset="0"/>
              </a:rPr>
              <a:t>MECL 402</a:t>
            </a:r>
            <a:r>
              <a:rPr lang="en-GB" sz="8800" b="1" cap="all" dirty="0">
                <a:solidFill>
                  <a:srgbClr val="1E5155">
                    <a:lumMod val="40000"/>
                    <a:lumOff val="60000"/>
                  </a:srgbClr>
                </a:solidFill>
                <a:latin typeface="BatangChe" panose="02030609000101010101" pitchFamily="49" charset="-127"/>
                <a:ea typeface="BatangChe" panose="02030609000101010101" pitchFamily="49" charset="-127"/>
                <a:cs typeface="Times New Roman" panose="02020603050405020304" pitchFamily="18" charset="0"/>
              </a:rPr>
              <a:t/>
            </a:r>
            <a:br>
              <a:rPr lang="en-GB" sz="8800" b="1" cap="all" dirty="0">
                <a:solidFill>
                  <a:srgbClr val="1E5155">
                    <a:lumMod val="40000"/>
                    <a:lumOff val="60000"/>
                  </a:srgbClr>
                </a:solidFill>
                <a:latin typeface="BatangChe" panose="02030609000101010101" pitchFamily="49" charset="-127"/>
                <a:ea typeface="BatangChe" panose="02030609000101010101" pitchFamily="49" charset="-127"/>
                <a:cs typeface="Times New Roman" panose="02020603050405020304" pitchFamily="18" charset="0"/>
              </a:rPr>
            </a:br>
            <a:endParaRPr lang="en-GB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77379"/>
            <a:ext cx="10145391" cy="16643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  <a:cs typeface="Times New Roman" panose="02020603050405020304" pitchFamily="18" charset="0"/>
              </a:rPr>
              <a:t>RAJ GAURAV VERMA</a:t>
            </a:r>
            <a:endParaRPr lang="en-GB" sz="8800" b="1" dirty="0">
              <a:solidFill>
                <a:srgbClr val="FFFF00"/>
              </a:solidFill>
              <a:latin typeface="BatangChe" panose="02030609000101010101" pitchFamily="49" charset="-127"/>
              <a:ea typeface="BatangChe" panose="02030609000101010101" pitchFamily="49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5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Kite Runner- Khaled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Hosseini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670649"/>
              </p:ext>
            </p:extLst>
          </p:nvPr>
        </p:nvGraphicFramePr>
        <p:xfrm>
          <a:off x="327546" y="1378423"/>
          <a:ext cx="11546006" cy="4551682"/>
        </p:xfrm>
        <a:graphic>
          <a:graphicData uri="http://schemas.openxmlformats.org/drawingml/2006/table">
            <a:tbl>
              <a:tblPr firstRow="1" firstCol="1" bandRow="1"/>
              <a:tblGrid>
                <a:gridCol w="11546006"/>
              </a:tblGrid>
              <a:tr h="485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Hosseini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Biographical details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 of Afghanistan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Discussing the opening of the novel: Theme of Past, Memory and Displacement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Symbol of Home: Afghanistan as Home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2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Hassan-Amir Relationship: Pashtun-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Hazara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Sunni-Shia, Master-Slave, Insider-Outsider divide. (Afghan Societal Structure)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685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Kite Runner (Cont.)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Father-Son Relationship (Baba-Amir/Baba-Hassan</a:t>
            </a:r>
            <a:r>
              <a:rPr 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Ali-Hassan. Amir-</a:t>
            </a:r>
            <a:r>
              <a:rPr lang="en-US" sz="36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Sohrab</a:t>
            </a:r>
            <a:endParaRPr lang="en-GB" sz="3600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Drawing parallels: Life in Home country and Host </a:t>
            </a:r>
            <a:endParaRPr lang="en-US" sz="3600" dirty="0" smtClean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country</a:t>
            </a:r>
            <a:endParaRPr lang="en-GB" sz="3600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Violence and Trauma in the novel</a:t>
            </a:r>
            <a:endParaRPr lang="en-GB" sz="3600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 of Guilt and Redemption: Revisiting “</a:t>
            </a:r>
            <a:r>
              <a:rPr 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Home”</a:t>
            </a: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Constructing 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present: </a:t>
            </a:r>
            <a:r>
              <a:rPr 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Reconstructing 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Past.</a:t>
            </a:r>
            <a:endParaRPr lang="en-GB" sz="3600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of Meta-fiction</a:t>
            </a:r>
            <a:endParaRPr lang="en-GB" sz="3600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97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 : ALL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To Remember: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Work is the key to Success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one dies of Hard Work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you sow so shall you reap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2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4763"/>
          </a:xfrm>
        </p:spPr>
        <p:txBody>
          <a:bodyPr/>
          <a:lstStyle/>
          <a:p>
            <a:r>
              <a:rPr lang="en-US" b="1" dirty="0" smtClean="0"/>
              <a:t>     Diaspora: Meaning and Scope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7482"/>
            <a:ext cx="8946541" cy="49109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Biological: Scattering of pollen grains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diaspora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Greek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ασπορά, "scattering, dispersion")[1] is a scattered population whose origin lies within a smaller geographic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Diaspora can also refer to the movement of the population from its original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homeland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Diaspora has come to refer particularly to historical mass dispersions of an involuntary nature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11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1933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en-US" sz="4000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Four </a:t>
            </a:r>
            <a:r>
              <a:rPr lang="en-US" sz="4000" dirty="0">
                <a:solidFill>
                  <a:prstClr val="white"/>
                </a:solidFill>
                <a:latin typeface="Times New Roman" panose="02020603050405020304" pitchFamily="18" charset="0"/>
              </a:rPr>
              <a:t>Phases of Diaspora (Robin Cohen)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20" y="1310186"/>
            <a:ext cx="11136574" cy="4938214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First, the classical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use, 1960s and 1970s, was mainly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confined to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the Jewish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experience. </a:t>
            </a:r>
            <a:endParaRPr lang="en-GB" b="1" dirty="0" smtClean="0">
              <a:latin typeface="Times New Roman" panose="02020603050405020304" pitchFamily="18" charset="0"/>
              <a:ea typeface="Bembo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   The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Greek diaspora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made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an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off- stage appearance.</a:t>
            </a:r>
            <a:r>
              <a:rPr lang="en-GB" sz="1800" dirty="0" smtClean="0">
                <a:latin typeface="Calibri" panose="020F0502020204030204" pitchFamily="34" charset="0"/>
                <a:ea typeface="Bembo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The classical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meaning was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extended to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    the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dispersion of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Africans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, Armenians and the Irish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. Palestinians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were later added to this group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second phase, in the 1980s and onwards, as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Safran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notably argued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diaspora was deployed as ‘a metaphoric designation’ to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describe different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categories of people – ‘expatriates, expellees, political refugees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alien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residents, immigrants and ethnic and racial minorities tout court’.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third phase, from the mid-1990s, was marked by social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constructionist , influenced by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postmodernist readings, social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constructionists sought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decompose two of the major building blocks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delimiting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demarcating the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diasporic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idea, namely ‘homeland’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‘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ethnic/religious community’. In the postmodern world, it was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further argued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identities have become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deterritorialized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constructed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deconstructed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a flexible and situational way; accordingly, concepts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diaspora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had to be radically reordered in response to this complexity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fourth phase: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By the turn of the century, the current phase of consolidation set in.</a:t>
            </a:r>
            <a:endParaRPr lang="en-GB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03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0989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 features of diaspora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057701"/>
            <a:ext cx="11177517" cy="58002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1. Dispersal from an original homeland, often traumatically, to two or more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foreign</a:t>
            </a:r>
            <a:r>
              <a:rPr lang="en-GB" sz="1800" dirty="0" smtClean="0">
                <a:latin typeface="Calibri" panose="020F0502020204030204" pitchFamily="34" charset="0"/>
                <a:ea typeface="Bembo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regions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;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2. alternatively or additionally, the expansion from a homeland in search of work,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in</a:t>
            </a:r>
            <a:r>
              <a:rPr lang="en-GB" sz="1800" dirty="0" smtClean="0">
                <a:latin typeface="Calibri" panose="020F0502020204030204" pitchFamily="34" charset="0"/>
                <a:ea typeface="Bembo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pursuit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of trade or </a:t>
            </a:r>
            <a:endParaRPr lang="en-GB" b="1" dirty="0" smtClean="0">
              <a:latin typeface="Times New Roman" panose="02020603050405020304" pitchFamily="18" charset="0"/>
              <a:ea typeface="Bembo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         to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further colonial ambitions;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3. a collective memory and myth about the homeland, including its location, history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, suffering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and </a:t>
            </a:r>
            <a:endParaRPr lang="en-GB" b="1" dirty="0" smtClean="0">
              <a:latin typeface="Times New Roman" panose="02020603050405020304" pitchFamily="18" charset="0"/>
              <a:ea typeface="Bembo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        achievements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;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4. an idealization of the real or imagined ancestral home and a collective commitment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to its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        maintenance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, restoration, safety and prosperity, even to its creation;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5. the frequent development of a return movement to the homeland that gains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collective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         approbation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even if many in the group are satisfied with only a vicarious relationship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or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intermittent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visits to the homeland;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6. a strong ethnic group consciousness sustained over a long time and based on a sense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of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distinctiveness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, a common history, the transmission of a common cultural and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religious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heritage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and the belief in a common fate;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7. a troubled relationship with host societies, suggesting a lack of acceptance or the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           possibility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that another calamity might befall the group;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8. a sense of empathy and co-responsibility with co-ethnic members in other countries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of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settlement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even where home has become more vestigial; and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9. the possibility of a distinctive creative, enriching life in host countries with a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tolerance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GB" b="1" dirty="0" smtClean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for </a:t>
            </a:r>
            <a:r>
              <a:rPr lang="en-GB" b="1" dirty="0">
                <a:latin typeface="Times New Roman" panose="02020603050405020304" pitchFamily="18" charset="0"/>
                <a:ea typeface="Bembo"/>
                <a:cs typeface="Times New Roman" panose="02020603050405020304" pitchFamily="18" charset="0"/>
              </a:rPr>
              <a:t>pluralism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94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1933"/>
          </a:xfrm>
        </p:spPr>
        <p:txBody>
          <a:bodyPr/>
          <a:lstStyle/>
          <a:p>
            <a:pPr algn="ctr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Diaspora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744555"/>
              </p:ext>
            </p:extLst>
          </p:nvPr>
        </p:nvGraphicFramePr>
        <p:xfrm>
          <a:off x="341194" y="1269241"/>
          <a:ext cx="11423176" cy="5645403"/>
        </p:xfrm>
        <a:graphic>
          <a:graphicData uri="http://schemas.openxmlformats.org/drawingml/2006/table">
            <a:tbl>
              <a:tblPr firstRow="1" firstCol="1" bandRow="1"/>
              <a:tblGrid>
                <a:gridCol w="2811439"/>
                <a:gridCol w="1989819"/>
                <a:gridCol w="6621918"/>
              </a:tblGrid>
              <a:tr h="549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 types of diaspora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98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 examples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VICTIM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995" algn="l"/>
                        </a:tabLs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Jews, Africans,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995" algn="l"/>
                        </a:tabLs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Armenians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Also discussed: Irish and Palestinians. Many contemporary refugee groups are incipient victim diasporas but time has to pass to see whether they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 to their homelands, assimilate in their hostlands, creolize or mobilize as a diaspora.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3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LABOUR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Indentured Indians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Chinese and Japanese; Turks, Italians, North Africans. Many others could be included. Another synonymous  expression is ‘proletarian diaspora’.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IMPERIAL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British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Russians, colonial powers other than Britain. Other synonymous expressions are ‘settler’ or ‘colonial’ diasporas.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TRADE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Lebanese, Chinese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Venetians, business and professional Indians, Chinese, Japanese.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4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DETERRITORIALIZED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Caribbean peoples,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Sindhis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Parsis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Roma, Muslims and other religious diasporas. The expressions ‘hybrid’, ‘cultural’ and ‘post-colonial’ also are linked to the idea of </a:t>
                      </a: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deterritorialization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without being synonymous.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34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369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Diaspora: Concepts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8705" y="1549022"/>
            <a:ext cx="4396339" cy="4987096"/>
          </a:xfrm>
        </p:spPr>
        <p:txBody>
          <a:bodyPr>
            <a:normAutofit/>
          </a:bodyPr>
          <a:lstStyle/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Exile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Diaspora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Ethnicity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Alienation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Issues of Location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Nostalgia and Memory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Loss, Nation-State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436" y="1412544"/>
            <a:ext cx="5008728" cy="5123574"/>
          </a:xfrm>
        </p:spPr>
        <p:txBody>
          <a:bodyPr/>
          <a:lstStyle/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Migration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Border Crossing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Ambivalence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Assimilation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Multiculturalism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Cultural </a:t>
            </a:r>
            <a:r>
              <a:rPr lang="en-US" sz="2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Hybridity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2800" b="1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Transnationality</a:t>
            </a:r>
            <a:endParaRPr lang="en-US" sz="2800" b="1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en-US" sz="2800" b="1" dirty="0" smtClean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1E5155">
                  <a:lumMod val="40000"/>
                  <a:lumOff val="60000"/>
                </a:srgbClr>
              </a:buClr>
            </a:pPr>
            <a:endParaRPr lang="en-GB" sz="280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43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Diaspora: Themes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0310"/>
            <a:ext cx="8946541" cy="4788089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 and uses of: Time, Memory, Space, Ghettos.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Issues related to: Past, Present, Displacement, Disillusionment and Generational-Gap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Feminism and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Diasporic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writings: Comparing/Contrasting female/male experiences.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the use of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Metafiction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Analepsis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Symbolism in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diasporic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writing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Theoretical Concepts: “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Othering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“Alienation”, “Hybridity”, “Marginality”, “Cultural Erasure”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72349" cy="140053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 Long Journey-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Rohinton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Mistry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818291"/>
              </p:ext>
            </p:extLst>
          </p:nvPr>
        </p:nvGraphicFramePr>
        <p:xfrm>
          <a:off x="646112" y="1296538"/>
          <a:ext cx="11131906" cy="5283520"/>
        </p:xfrm>
        <a:graphic>
          <a:graphicData uri="http://schemas.openxmlformats.org/drawingml/2006/table">
            <a:tbl>
              <a:tblPr firstRow="1" firstCol="1" bandRow="1"/>
              <a:tblGrid>
                <a:gridCol w="11131906"/>
              </a:tblGrid>
              <a:tr h="4020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Rohinton Mistry: Biography and Context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Such a Long Journey- Context and history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Parsi Community: their Displacement, Stay and Status in Indian Sub-continent.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Mistry as a Novelist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 of </a:t>
                      </a:r>
                      <a:r>
                        <a:rPr lang="en-US" sz="3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Such a Long Journey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of the Text: Representation of Community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of the Text: Art of Characterization (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Gustad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Noble,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Sohrab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Father-Son Relationship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03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 Long Journey (Cont.)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4902"/>
            <a:ext cx="8946541" cy="4733498"/>
          </a:xfrm>
        </p:spPr>
        <p:txBody>
          <a:bodyPr>
            <a:normAutofit lnSpcReduction="10000"/>
          </a:bodyPr>
          <a:lstStyle/>
          <a:p>
            <a:pPr fontAlgn="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of the Text: Identity Crisis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of the Text: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Gustad-Dilnavaj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(Husband-wife relationship), Communal Life, Mind-Memory and the Glorious Past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of the Text: Community and the Country, Workplace and Surrounding, Friendship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of the Text: Symbols and motifs in the text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of the Text: The Ending-Breaking of the Wall, Death and Re-union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445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</TotalTime>
  <Words>827</Words>
  <Application>Microsoft Office PowerPoint</Application>
  <PresentationFormat>Widescreen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BatangChe</vt:lpstr>
      <vt:lpstr>Algerian</vt:lpstr>
      <vt:lpstr>Arial</vt:lpstr>
      <vt:lpstr>Bembo</vt:lpstr>
      <vt:lpstr>Calibri</vt:lpstr>
      <vt:lpstr>Century Gothic</vt:lpstr>
      <vt:lpstr>Symbol</vt:lpstr>
      <vt:lpstr>Times New Roman</vt:lpstr>
      <vt:lpstr>Wingdings 3</vt:lpstr>
      <vt:lpstr>Ion</vt:lpstr>
      <vt:lpstr>      Writers of the Diaspora  MECL 402 </vt:lpstr>
      <vt:lpstr>     Diaspora: Meaning and Scope</vt:lpstr>
      <vt:lpstr>Four Phases of Diaspora (Robin Cohen) </vt:lpstr>
      <vt:lpstr>Common features of diaspora </vt:lpstr>
      <vt:lpstr>Types of Diaspora</vt:lpstr>
      <vt:lpstr>Diaspora: Concepts</vt:lpstr>
      <vt:lpstr>Diaspora: Themes</vt:lpstr>
      <vt:lpstr>Such a Long Journey-Rohinton Mistry</vt:lpstr>
      <vt:lpstr>Such a Long Journey (Cont.)</vt:lpstr>
      <vt:lpstr>The Kite Runner- Khaled Hosseini </vt:lpstr>
      <vt:lpstr>The Kite Runner (Cont.)</vt:lpstr>
      <vt:lpstr>Thank You! : ALL THE BEST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Writers of the Diaspora  MECL 402 </dc:title>
  <dc:creator>abc</dc:creator>
  <cp:lastModifiedBy>abc</cp:lastModifiedBy>
  <cp:revision>23</cp:revision>
  <dcterms:created xsi:type="dcterms:W3CDTF">2016-01-25T08:46:26Z</dcterms:created>
  <dcterms:modified xsi:type="dcterms:W3CDTF">2016-01-25T10:40:53Z</dcterms:modified>
</cp:coreProperties>
</file>