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sldIdLst>
    <p:sldId id="282" r:id="rId3"/>
    <p:sldId id="257" r:id="rId4"/>
    <p:sldId id="258" r:id="rId5"/>
    <p:sldId id="259" r:id="rId6"/>
    <p:sldId id="260" r:id="rId7"/>
    <p:sldId id="261" r:id="rId8"/>
    <p:sldId id="262" r:id="rId9"/>
    <p:sldId id="277" r:id="rId10"/>
    <p:sldId id="263" r:id="rId11"/>
    <p:sldId id="279" r:id="rId12"/>
    <p:sldId id="267" r:id="rId13"/>
    <p:sldId id="284" r:id="rId14"/>
    <p:sldId id="268" r:id="rId15"/>
    <p:sldId id="269" r:id="rId16"/>
    <p:sldId id="271" r:id="rId17"/>
    <p:sldId id="272" r:id="rId18"/>
    <p:sldId id="278" r:id="rId19"/>
    <p:sldId id="264" r:id="rId20"/>
    <p:sldId id="265" r:id="rId21"/>
    <p:sldId id="283"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01/25/16</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243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8539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90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01/25/16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1100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01/25/16</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713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01/25/16</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1632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01/25/16</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2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01/25/16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9395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01/25/16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14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01/25/16</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036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515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451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910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01/25/16</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071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01/25/16</a:t>
            </a:fld>
            <a:endParaRPr lang="en-US" dirty="0">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2855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6240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969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01/25/16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01/25/16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01/25/16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01/25/16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solidFill>
                  <a:srgbClr val="B31166"/>
                </a:solidFill>
              </a:rPr>
              <a:pPr/>
              <a:t>01/25/16</a:t>
            </a:fld>
            <a:endParaRPr lang="en-US" dirty="0">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solidFill>
                  <a:srgbClr val="B31166"/>
                </a:solidFill>
              </a:rPr>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43933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Chimney_swee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2685" y="1957588"/>
            <a:ext cx="8825658" cy="1892513"/>
          </a:xfrm>
        </p:spPr>
        <p:txBody>
          <a:bodyPr/>
          <a:lstStyle/>
          <a:p>
            <a:pPr algn="ctr"/>
            <a:r>
              <a:rPr lang="en-US" sz="6600" dirty="0" smtClean="0">
                <a:latin typeface="Times New Roman" panose="02020603050405020304" pitchFamily="18" charset="0"/>
                <a:cs typeface="Times New Roman" panose="02020603050405020304" pitchFamily="18" charset="0"/>
              </a:rPr>
              <a:t>Children’s Literature</a:t>
            </a:r>
            <a:br>
              <a:rPr lang="en-US" sz="6600" dirty="0" smtClean="0">
                <a:latin typeface="Times New Roman" panose="02020603050405020304" pitchFamily="18" charset="0"/>
                <a:cs typeface="Times New Roman" panose="02020603050405020304" pitchFamily="18" charset="0"/>
              </a:rPr>
            </a:br>
            <a:r>
              <a:rPr lang="en-US" sz="6600" dirty="0" smtClean="0">
                <a:latin typeface="Times New Roman" panose="02020603050405020304" pitchFamily="18" charset="0"/>
                <a:cs typeface="Times New Roman" panose="02020603050405020304" pitchFamily="18" charset="0"/>
              </a:rPr>
              <a:t>(</a:t>
            </a:r>
            <a:r>
              <a:rPr lang="en-US" sz="6600" dirty="0" smtClean="0">
                <a:latin typeface="Times New Roman" panose="02020603050405020304" pitchFamily="18" charset="0"/>
                <a:cs typeface="Times New Roman" panose="02020603050405020304" pitchFamily="18" charset="0"/>
              </a:rPr>
              <a:t>PGECL2E007T)</a:t>
            </a:r>
            <a:endParaRPr lang="en-GB" sz="6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54955" y="4185634"/>
            <a:ext cx="8825658" cy="1453166"/>
          </a:xfrm>
        </p:spPr>
        <p:txBody>
          <a:bodyPr>
            <a:normAutofit/>
          </a:bodyPr>
          <a:lstStyle/>
          <a:p>
            <a:pPr algn="ctr"/>
            <a:r>
              <a:rPr lang="en-US" sz="6000" cap="none" dirty="0" smtClean="0">
                <a:solidFill>
                  <a:srgbClr val="FFFF00"/>
                </a:solidFill>
                <a:latin typeface="Times New Roman" panose="02020603050405020304" pitchFamily="18" charset="0"/>
                <a:cs typeface="Times New Roman" panose="02020603050405020304" pitchFamily="18" charset="0"/>
              </a:rPr>
              <a:t>Raj Gaurav Verma</a:t>
            </a:r>
            <a:endParaRPr lang="en-GB" sz="6000" cap="none"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37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solidFill>
              </a:rPr>
              <a:t>Genres: </a:t>
            </a:r>
            <a:r>
              <a:rPr lang="en-US" sz="4000" dirty="0" smtClean="0">
                <a:solidFill>
                  <a:schemeClr val="tx1"/>
                </a:solidFill>
              </a:rPr>
              <a:t>in Children’s Fiction</a:t>
            </a:r>
            <a:endParaRPr lang="en-GB" sz="4000" dirty="0">
              <a:solidFill>
                <a:schemeClr val="tx1"/>
              </a:solidFill>
            </a:endParaRPr>
          </a:p>
        </p:txBody>
      </p:sp>
      <p:sp>
        <p:nvSpPr>
          <p:cNvPr id="3" name="Content Placeholder 2"/>
          <p:cNvSpPr>
            <a:spLocks noGrp="1"/>
          </p:cNvSpPr>
          <p:nvPr>
            <p:ph idx="1"/>
          </p:nvPr>
        </p:nvSpPr>
        <p:spPr>
          <a:xfrm>
            <a:off x="677334" y="1596789"/>
            <a:ext cx="8596668" cy="4954136"/>
          </a:xfrm>
        </p:spPr>
        <p:txBody>
          <a:bodyPr>
            <a:normAutofit/>
          </a:bodyPr>
          <a:lstStyle/>
          <a:p>
            <a:r>
              <a:rPr lang="en-US" sz="3200" dirty="0" smtClean="0">
                <a:latin typeface="Times New Roman" panose="02020603050405020304" pitchFamily="18" charset="0"/>
                <a:cs typeface="Times New Roman" panose="02020603050405020304" pitchFamily="18" charset="0"/>
              </a:rPr>
              <a:t>Fairy-tales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Realistic Fictions (School and Domestic Stories)</a:t>
            </a:r>
          </a:p>
          <a:p>
            <a:r>
              <a:rPr lang="en-US" sz="3200" dirty="0" smtClean="0">
                <a:latin typeface="Times New Roman" panose="02020603050405020304" pitchFamily="18" charset="0"/>
                <a:cs typeface="Times New Roman" panose="02020603050405020304" pitchFamily="18" charset="0"/>
              </a:rPr>
              <a:t>Adventure Stories </a:t>
            </a:r>
          </a:p>
          <a:p>
            <a:r>
              <a:rPr lang="en-US" sz="3200" dirty="0" smtClean="0">
                <a:latin typeface="Times New Roman" panose="02020603050405020304" pitchFamily="18" charset="0"/>
                <a:cs typeface="Times New Roman" panose="02020603050405020304" pitchFamily="18" charset="0"/>
              </a:rPr>
              <a:t>Fantasy</a:t>
            </a:r>
          </a:p>
          <a:p>
            <a:r>
              <a:rPr lang="en-US" sz="3200" dirty="0" smtClean="0">
                <a:latin typeface="Times New Roman" panose="02020603050405020304" pitchFamily="18" charset="0"/>
                <a:cs typeface="Times New Roman" panose="02020603050405020304" pitchFamily="18" charset="0"/>
              </a:rPr>
              <a:t>Detective </a:t>
            </a:r>
            <a:r>
              <a:rPr lang="en-US" sz="3200" dirty="0" smtClean="0">
                <a:latin typeface="Times New Roman" panose="02020603050405020304" pitchFamily="18" charset="0"/>
                <a:cs typeface="Times New Roman" panose="02020603050405020304" pitchFamily="18" charset="0"/>
              </a:rPr>
              <a:t>Fiction</a:t>
            </a:r>
          </a:p>
          <a:p>
            <a:r>
              <a:rPr lang="en-US" sz="3200" dirty="0" smtClean="0">
                <a:latin typeface="Times New Roman" panose="02020603050405020304" pitchFamily="18" charset="0"/>
                <a:cs typeface="Times New Roman" panose="02020603050405020304" pitchFamily="18" charset="0"/>
              </a:rPr>
              <a:t>Science Fiction </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77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39928" y="2200174"/>
            <a:ext cx="3546174" cy="6666930"/>
          </a:xfrm>
        </p:spPr>
        <p:txBody>
          <a:bodyPr/>
          <a:lstStyle/>
          <a:p>
            <a:pPr marL="0" lvl="0" indent="0" algn="ctr">
              <a:lnSpc>
                <a:spcPct val="115000"/>
              </a:lnSpc>
              <a:spcBef>
                <a:spcPts val="0"/>
              </a:spcBef>
              <a:spcAft>
                <a:spcPts val="800"/>
              </a:spcAft>
              <a:buClr>
                <a:srgbClr val="90C226"/>
              </a:buClr>
              <a:buNone/>
            </a:pPr>
            <a:endParaRPr lang="en-US" sz="4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lnSpc>
                <a:spcPct val="115000"/>
              </a:lnSpc>
              <a:spcBef>
                <a:spcPts val="0"/>
              </a:spcBef>
              <a:spcAft>
                <a:spcPts val="800"/>
              </a:spcAft>
              <a:buClr>
                <a:srgbClr val="90C226"/>
              </a:buClr>
              <a:buNone/>
            </a:pPr>
            <a:r>
              <a:rPr lang="en-US" sz="4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UNIT I</a:t>
            </a:r>
            <a:endParaRPr lang="en-GB"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139" y="686752"/>
            <a:ext cx="3657600" cy="58943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33" y="686752"/>
            <a:ext cx="3749615" cy="5894352"/>
          </a:xfrm>
          <a:prstGeom prst="rect">
            <a:avLst/>
          </a:prstGeom>
        </p:spPr>
      </p:pic>
    </p:spTree>
    <p:extLst>
      <p:ext uri="{BB962C8B-B14F-4D97-AF65-F5344CB8AC3E}">
        <p14:creationId xmlns:p14="http://schemas.microsoft.com/office/powerpoint/2010/main" val="1662930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620" y="652528"/>
            <a:ext cx="2266682" cy="5778321"/>
          </a:xfrm>
        </p:spPr>
        <p:txBody>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4800" dirty="0" smtClean="0">
                <a:solidFill>
                  <a:srgbClr val="FFFF00"/>
                </a:solidFill>
                <a:latin typeface="Times New Roman" panose="02020603050405020304" pitchFamily="18" charset="0"/>
                <a:cs typeface="Times New Roman" panose="02020603050405020304" pitchFamily="18" charset="0"/>
              </a:rPr>
              <a:t>UNIT II</a:t>
            </a:r>
            <a:endParaRPr lang="en-GB" sz="4800" dirty="0">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28" y="609599"/>
            <a:ext cx="3784753" cy="58942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441" y="667554"/>
            <a:ext cx="4232574" cy="5778321"/>
          </a:xfrm>
          <a:prstGeom prst="rect">
            <a:avLst/>
          </a:prstGeom>
        </p:spPr>
      </p:pic>
    </p:spTree>
    <p:extLst>
      <p:ext uri="{BB962C8B-B14F-4D97-AF65-F5344CB8AC3E}">
        <p14:creationId xmlns:p14="http://schemas.microsoft.com/office/powerpoint/2010/main" val="4117824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1193"/>
            <a:ext cx="8596668" cy="5700169"/>
          </a:xfrm>
        </p:spPr>
        <p:txBody>
          <a:bodyPr>
            <a:normAutofit/>
          </a:bodyPr>
          <a:lstStyle/>
          <a:p>
            <a:pPr marL="0" indent="0" algn="ctr">
              <a:buNone/>
            </a:pPr>
            <a:r>
              <a:rPr lang="en-US" sz="4000" dirty="0" smtClean="0">
                <a:solidFill>
                  <a:srgbClr val="FFFF00"/>
                </a:solidFill>
                <a:latin typeface="Times New Roman" panose="02020603050405020304" pitchFamily="18" charset="0"/>
                <a:cs typeface="Times New Roman" panose="02020603050405020304" pitchFamily="18" charset="0"/>
              </a:rPr>
              <a:t>UNIT II</a:t>
            </a:r>
            <a:endParaRPr lang="en-US" sz="4000" dirty="0" smtClean="0">
              <a:solidFill>
                <a:srgbClr val="FFFF00"/>
              </a:solidFill>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ea typeface="Calibri" panose="020F0502020204030204" pitchFamily="34" charset="0"/>
              </a:rPr>
              <a:t>The </a:t>
            </a:r>
            <a:r>
              <a:rPr lang="en-GB" sz="2800" dirty="0">
                <a:latin typeface="Times New Roman" panose="02020603050405020304" pitchFamily="18" charset="0"/>
                <a:ea typeface="Calibri" panose="020F0502020204030204" pitchFamily="34" charset="0"/>
              </a:rPr>
              <a:t>romantic notion of Nature and “innocence” </a:t>
            </a:r>
            <a:r>
              <a:rPr lang="en-GB" sz="2800" dirty="0" smtClean="0">
                <a:latin typeface="Times New Roman" panose="02020603050405020304" pitchFamily="18" charset="0"/>
                <a:ea typeface="Calibri" panose="020F0502020204030204" pitchFamily="34" charset="0"/>
                <a:sym typeface="Wingdings" panose="05000000000000000000" pitchFamily="2" charset="2"/>
              </a:rPr>
              <a:t> </a:t>
            </a:r>
            <a:r>
              <a:rPr lang="en-GB" sz="2800" dirty="0" smtClean="0">
                <a:latin typeface="Times New Roman" panose="02020603050405020304" pitchFamily="18" charset="0"/>
                <a:ea typeface="Calibri" panose="020F0502020204030204" pitchFamily="34" charset="0"/>
                <a:sym typeface="Wingdings" panose="05000000000000000000" pitchFamily="2" charset="2"/>
              </a:rPr>
              <a:t>essential in formation of identity</a:t>
            </a:r>
          </a:p>
          <a:p>
            <a:r>
              <a:rPr lang="en-US" sz="2800" dirty="0" smtClean="0">
                <a:latin typeface="Times New Roman" panose="02020603050405020304" pitchFamily="18" charset="0"/>
                <a:ea typeface="Calibri" panose="020F0502020204030204" pitchFamily="34" charset="0"/>
                <a:sym typeface="Wingdings" panose="05000000000000000000" pitchFamily="2" charset="2"/>
              </a:rPr>
              <a:t>Landscape and Mindscape </a:t>
            </a:r>
          </a:p>
          <a:p>
            <a:r>
              <a:rPr lang="en-US" sz="2800" dirty="0" smtClean="0">
                <a:latin typeface="Times New Roman" panose="02020603050405020304" pitchFamily="18" charset="0"/>
                <a:ea typeface="Calibri" panose="020F0502020204030204" pitchFamily="34" charset="0"/>
                <a:sym typeface="Wingdings" panose="05000000000000000000" pitchFamily="2" charset="2"/>
              </a:rPr>
              <a:t>Utilitarian Notion of Childhood </a:t>
            </a:r>
          </a:p>
          <a:p>
            <a:r>
              <a:rPr lang="en-US" sz="2800" dirty="0" smtClean="0">
                <a:latin typeface="Times New Roman" panose="02020603050405020304" pitchFamily="18" charset="0"/>
                <a:ea typeface="Calibri" panose="020F0502020204030204" pitchFamily="34" charset="0"/>
                <a:sym typeface="Wingdings" panose="05000000000000000000" pitchFamily="2" charset="2"/>
              </a:rPr>
              <a:t>John Locke</a:t>
            </a:r>
          </a:p>
          <a:p>
            <a:r>
              <a:rPr lang="en-US" sz="2800" dirty="0" smtClean="0">
                <a:latin typeface="Times New Roman" panose="02020603050405020304" pitchFamily="18" charset="0"/>
                <a:ea typeface="Calibri" panose="020F0502020204030204" pitchFamily="34" charset="0"/>
                <a:sym typeface="Wingdings" panose="05000000000000000000" pitchFamily="2" charset="2"/>
              </a:rPr>
              <a:t>Rousseau</a:t>
            </a:r>
          </a:p>
          <a:p>
            <a:r>
              <a:rPr lang="en-US" sz="2800" dirty="0" smtClean="0">
                <a:latin typeface="Times New Roman" panose="02020603050405020304" pitchFamily="18" charset="0"/>
                <a:ea typeface="Calibri" panose="020F0502020204030204" pitchFamily="34" charset="0"/>
                <a:sym typeface="Wingdings" panose="05000000000000000000" pitchFamily="2" charset="2"/>
              </a:rPr>
              <a:t>Blake and Wordsworth (The Romantic Child)</a:t>
            </a:r>
          </a:p>
          <a:p>
            <a:r>
              <a:rPr lang="en-US" sz="2800" dirty="0" smtClean="0">
                <a:latin typeface="Times New Roman" panose="02020603050405020304" pitchFamily="18" charset="0"/>
                <a:ea typeface="Calibri" panose="020F0502020204030204" pitchFamily="34" charset="0"/>
                <a:sym typeface="Wingdings" panose="05000000000000000000" pitchFamily="2" charset="2"/>
              </a:rPr>
              <a:t>Lewis Carroll (The Victorian Child) </a:t>
            </a:r>
            <a:endParaRPr lang="en-US" sz="2800" dirty="0" smtClean="0">
              <a:latin typeface="Times New Roman" panose="02020603050405020304" pitchFamily="18" charset="0"/>
              <a:ea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267704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283" y="295701"/>
            <a:ext cx="2739796" cy="6214280"/>
          </a:xfrm>
        </p:spPr>
        <p:txBody>
          <a:bodyPr/>
          <a:lstStyle/>
          <a:p>
            <a:pPr marL="0" marR="0" algn="ctr">
              <a:lnSpc>
                <a:spcPct val="115000"/>
              </a:lnSpc>
              <a:spcBef>
                <a:spcPts val="0"/>
              </a:spcBef>
              <a:spcAft>
                <a:spcPts val="800"/>
              </a:spcAft>
            </a:pPr>
            <a:r>
              <a:rPr lang="en-US" sz="44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r>
            <a:br>
              <a:rPr lang="en-US" sz="44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br>
            <a:r>
              <a:rPr lang="en-US" sz="4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r>
            <a:br>
              <a:rPr lang="en-US" sz="4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br>
            <a:r>
              <a:rPr lang="en-US" sz="44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r>
            <a:br>
              <a:rPr lang="en-US" sz="44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br>
            <a:r>
              <a:rPr lang="en-US" sz="4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r>
            <a:br>
              <a:rPr lang="en-US" sz="4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br>
            <a:r>
              <a:rPr lang="en-US" sz="44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UNIT III</a:t>
            </a:r>
            <a:endParaRPr lang="en-GB" dirty="0">
              <a:solidFill>
                <a:srgbClr val="FFFF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5" y="617112"/>
            <a:ext cx="4163278" cy="5892869"/>
          </a:xfrm>
          <a:prstGeom prst="rect">
            <a:avLst/>
          </a:prstGeom>
        </p:spPr>
      </p:pic>
      <p:pic>
        <p:nvPicPr>
          <p:cNvPr id="10" name="Picture 9"/>
          <p:cNvPicPr>
            <a:picLocks noChangeAspect="1"/>
          </p:cNvPicPr>
          <p:nvPr/>
        </p:nvPicPr>
        <p:blipFill>
          <a:blip r:embed="rId3"/>
          <a:stretch>
            <a:fillRect/>
          </a:stretch>
        </p:blipFill>
        <p:spPr>
          <a:xfrm>
            <a:off x="7170959" y="368490"/>
            <a:ext cx="4175327" cy="6289887"/>
          </a:xfrm>
          <a:prstGeom prst="rect">
            <a:avLst/>
          </a:prstGeom>
        </p:spPr>
      </p:pic>
    </p:spTree>
    <p:extLst>
      <p:ext uri="{BB962C8B-B14F-4D97-AF65-F5344CB8AC3E}">
        <p14:creationId xmlns:p14="http://schemas.microsoft.com/office/powerpoint/2010/main" val="3097877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4759"/>
            <a:ext cx="8596668" cy="878005"/>
          </a:xfrm>
        </p:spPr>
        <p:txBody>
          <a:bodyPr>
            <a:norm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UNIT III</a:t>
            </a:r>
            <a:endParaRPr lang="en-GB"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74879" y="693760"/>
            <a:ext cx="4700789" cy="6164239"/>
          </a:xfrm>
        </p:spPr>
        <p:txBody>
          <a:bodyPr>
            <a:normAutofit/>
          </a:bodyPr>
          <a:lstStyle/>
          <a:p>
            <a:pPr marL="0" indent="0" algn="ctr">
              <a:buNone/>
            </a:pPr>
            <a:r>
              <a:rPr lang="en-US" sz="2800" b="1" i="1" dirty="0" smtClean="0">
                <a:latin typeface="Times New Roman" panose="02020603050405020304" pitchFamily="18" charset="0"/>
                <a:cs typeface="Times New Roman" panose="02020603050405020304" pitchFamily="18" charset="0"/>
              </a:rPr>
              <a:t>A Christmas Carol</a:t>
            </a:r>
          </a:p>
          <a:p>
            <a:r>
              <a:rPr lang="en-US" sz="2800" b="1" dirty="0" smtClean="0">
                <a:latin typeface="Times New Roman" panose="02020603050405020304" pitchFamily="18" charset="0"/>
                <a:cs typeface="Times New Roman" panose="02020603050405020304" pitchFamily="18" charset="0"/>
              </a:rPr>
              <a:t>An allegory</a:t>
            </a:r>
          </a:p>
          <a:p>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time scheme </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A social commentary</a:t>
            </a:r>
          </a:p>
          <a:p>
            <a:r>
              <a:rPr lang="en-US" sz="2800" b="1" dirty="0" smtClean="0">
                <a:latin typeface="Times New Roman" panose="02020603050405020304" pitchFamily="18" charset="0"/>
                <a:cs typeface="Times New Roman" panose="02020603050405020304" pitchFamily="18" charset="0"/>
              </a:rPr>
              <a:t>Christmas: the </a:t>
            </a:r>
            <a:r>
              <a:rPr lang="en-US" sz="2800" b="1" dirty="0">
                <a:latin typeface="Times New Roman" panose="02020603050405020304" pitchFamily="18" charset="0"/>
                <a:cs typeface="Times New Roman" panose="02020603050405020304" pitchFamily="18" charset="0"/>
              </a:rPr>
              <a:t>moral, social, aesthetic, </a:t>
            </a:r>
            <a:r>
              <a:rPr lang="en-US" sz="2800" b="1" dirty="0" smtClean="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religious </a:t>
            </a:r>
            <a:r>
              <a:rPr lang="en-US" sz="2800" b="1" dirty="0" smtClean="0">
                <a:latin typeface="Times New Roman" panose="02020603050405020304" pitchFamily="18" charset="0"/>
                <a:cs typeface="Times New Roman" panose="02020603050405020304" pitchFamily="18" charset="0"/>
              </a:rPr>
              <a:t>aspects of the holiday</a:t>
            </a:r>
          </a:p>
          <a:p>
            <a:r>
              <a:rPr lang="en-US" sz="2800" b="1" dirty="0" smtClean="0">
                <a:latin typeface="Times New Roman" panose="02020603050405020304" pitchFamily="18" charset="0"/>
                <a:cs typeface="Times New Roman" panose="02020603050405020304" pitchFamily="18" charset="0"/>
              </a:rPr>
              <a:t>A ghost story</a:t>
            </a:r>
          </a:p>
          <a:p>
            <a:r>
              <a:rPr lang="en-US" sz="2800" b="1" dirty="0" err="1" smtClean="0">
                <a:latin typeface="Times New Roman" panose="02020603050405020304" pitchFamily="18" charset="0"/>
                <a:cs typeface="Times New Roman" panose="02020603050405020304" pitchFamily="18" charset="0"/>
              </a:rPr>
              <a:t>Humour</a:t>
            </a:r>
            <a:r>
              <a:rPr lang="en-US" sz="2800" b="1" dirty="0" smtClean="0">
                <a:latin typeface="Times New Roman" panose="02020603050405020304" pitchFamily="18" charset="0"/>
                <a:cs typeface="Times New Roman" panose="02020603050405020304" pitchFamily="18" charset="0"/>
              </a:rPr>
              <a:t> and </a:t>
            </a:r>
            <a:r>
              <a:rPr lang="en-US" sz="2800" b="1" dirty="0" err="1" smtClean="0">
                <a:latin typeface="Times New Roman" panose="02020603050405020304" pitchFamily="18" charset="0"/>
                <a:cs typeface="Times New Roman" panose="02020603050405020304" pitchFamily="18" charset="0"/>
              </a:rPr>
              <a:t>Signiifcance</a:t>
            </a:r>
            <a:r>
              <a:rPr lang="en-US" sz="2800" b="1" dirty="0" smtClean="0">
                <a:latin typeface="Times New Roman" panose="02020603050405020304" pitchFamily="18" charset="0"/>
                <a:cs typeface="Times New Roman" panose="02020603050405020304" pitchFamily="18" charset="0"/>
              </a:rPr>
              <a:t> of spirits</a:t>
            </a:r>
          </a:p>
          <a:p>
            <a:r>
              <a:rPr lang="en-US" sz="2800" b="1" dirty="0" smtClean="0">
                <a:latin typeface="Times New Roman" panose="02020603050405020304" pitchFamily="18" charset="0"/>
                <a:cs typeface="Times New Roman" panose="02020603050405020304" pitchFamily="18" charset="0"/>
              </a:rPr>
              <a:t>Treatment of Wealth</a:t>
            </a:r>
            <a:endParaRPr lang="en-US" sz="2800" b="1" dirty="0" smtClean="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851431" y="820850"/>
            <a:ext cx="4091059" cy="5577129"/>
          </a:xfrm>
        </p:spPr>
        <p:txBody>
          <a:bodyPr>
            <a:normAutofit/>
          </a:bodyPr>
          <a:lstStyle/>
          <a:p>
            <a:pPr marL="0" indent="0" algn="ctr">
              <a:buNone/>
            </a:pPr>
            <a:r>
              <a:rPr lang="en-US" sz="3200" b="1" i="1" dirty="0" smtClean="0">
                <a:latin typeface="Times New Roman" panose="02020603050405020304" pitchFamily="18" charset="0"/>
                <a:ea typeface="Calibri" panose="020F0502020204030204" pitchFamily="34" charset="0"/>
              </a:rPr>
              <a:t>Water Babies</a:t>
            </a:r>
          </a:p>
          <a:p>
            <a:r>
              <a:rPr lang="en-US" sz="3200" b="1" dirty="0">
                <a:latin typeface="Times New Roman" panose="02020603050405020304" pitchFamily="18" charset="0"/>
                <a:ea typeface="Calibri" panose="020F0502020204030204" pitchFamily="34" charset="0"/>
              </a:rPr>
              <a:t> </a:t>
            </a:r>
            <a:r>
              <a:rPr lang="en-US" sz="2800" b="1" dirty="0" smtClean="0">
                <a:latin typeface="Times New Roman" panose="02020603050405020304" pitchFamily="18" charset="0"/>
                <a:ea typeface="Calibri" panose="020F0502020204030204" pitchFamily="34" charset="0"/>
              </a:rPr>
              <a:t>Style </a:t>
            </a:r>
            <a:r>
              <a:rPr lang="en-US" sz="2800" b="1" dirty="0">
                <a:latin typeface="Times New Roman" panose="02020603050405020304" pitchFamily="18" charset="0"/>
                <a:ea typeface="Calibri" panose="020F0502020204030204" pitchFamily="34" charset="0"/>
              </a:rPr>
              <a:t>of Victorian-era </a:t>
            </a:r>
            <a:r>
              <a:rPr lang="en-US" sz="2800" b="1" dirty="0" smtClean="0">
                <a:latin typeface="Times New Roman" panose="02020603050405020304" pitchFamily="18" charset="0"/>
                <a:ea typeface="Calibri" panose="020F0502020204030204" pitchFamily="34" charset="0"/>
              </a:rPr>
              <a:t>  </a:t>
            </a:r>
          </a:p>
          <a:p>
            <a:pPr marL="0" indent="0">
              <a:buNone/>
            </a:pPr>
            <a:r>
              <a:rPr lang="en-US" sz="2800" b="1" dirty="0">
                <a:latin typeface="Times New Roman" panose="02020603050405020304" pitchFamily="18" charset="0"/>
                <a:ea typeface="Calibri" panose="020F0502020204030204" pitchFamily="34" charset="0"/>
              </a:rPr>
              <a:t> </a:t>
            </a:r>
            <a:r>
              <a:rPr lang="en-US" sz="2800" b="1" dirty="0" smtClean="0">
                <a:latin typeface="Times New Roman" panose="02020603050405020304" pitchFamily="18" charset="0"/>
                <a:ea typeface="Calibri" panose="020F0502020204030204" pitchFamily="34" charset="0"/>
              </a:rPr>
              <a:t>     novels</a:t>
            </a:r>
          </a:p>
          <a:p>
            <a:r>
              <a:rPr lang="en-US" sz="2800" b="1" dirty="0">
                <a:latin typeface="Times New Roman" panose="02020603050405020304" pitchFamily="18" charset="0"/>
                <a:ea typeface="Calibri" panose="020F0502020204030204" pitchFamily="34" charset="0"/>
              </a:rPr>
              <a:t> </a:t>
            </a:r>
            <a:r>
              <a:rPr lang="en-US" sz="2800" b="1" dirty="0" smtClean="0">
                <a:latin typeface="Times New Roman" panose="02020603050405020304" pitchFamily="18" charset="0"/>
                <a:ea typeface="Calibri" panose="020F0502020204030204" pitchFamily="34" charset="0"/>
              </a:rPr>
              <a:t>Didactic Moral Fable</a:t>
            </a:r>
          </a:p>
          <a:p>
            <a:r>
              <a:rPr lang="en-US" sz="2800" b="1" dirty="0" smtClean="0">
                <a:latin typeface="Times New Roman" panose="02020603050405020304" pitchFamily="18" charset="0"/>
                <a:ea typeface="Calibri" panose="020F0502020204030204" pitchFamily="34" charset="0"/>
              </a:rPr>
              <a:t>A satire on Science</a:t>
            </a:r>
          </a:p>
          <a:p>
            <a:r>
              <a:rPr lang="en-US" sz="2800" b="1" dirty="0" smtClean="0">
                <a:latin typeface="Times New Roman" panose="02020603050405020304" pitchFamily="18" charset="0"/>
                <a:ea typeface="Calibri" panose="020F0502020204030204" pitchFamily="34" charset="0"/>
              </a:rPr>
              <a:t>Tract </a:t>
            </a:r>
            <a:r>
              <a:rPr lang="en-US" sz="2800" b="1" dirty="0">
                <a:latin typeface="Times New Roman" panose="02020603050405020304" pitchFamily="18" charset="0"/>
                <a:ea typeface="Calibri" panose="020F0502020204030204" pitchFamily="34" charset="0"/>
              </a:rPr>
              <a:t>against </a:t>
            </a:r>
            <a:r>
              <a:rPr lang="en-US" sz="2800" b="1" dirty="0" smtClean="0">
                <a:latin typeface="Times New Roman" panose="02020603050405020304" pitchFamily="18" charset="0"/>
                <a:ea typeface="Calibri" panose="020F0502020204030204" pitchFamily="34" charset="0"/>
              </a:rPr>
              <a:t>Child Labour</a:t>
            </a:r>
          </a:p>
          <a:p>
            <a:r>
              <a:rPr lang="en-US" sz="2800" b="1" dirty="0" smtClean="0">
                <a:latin typeface="Times New Roman" panose="02020603050405020304" pitchFamily="18" charset="0"/>
                <a:ea typeface="Calibri" panose="020F0502020204030204" pitchFamily="34" charset="0"/>
              </a:rPr>
              <a:t>Problem of Race and Class</a:t>
            </a:r>
          </a:p>
          <a:p>
            <a:endParaRPr lang="en-US" sz="2800" b="1" dirty="0" smtClean="0">
              <a:latin typeface="Times New Roman" panose="02020603050405020304" pitchFamily="18" charset="0"/>
              <a:ea typeface="Calibri" panose="020F0502020204030204" pitchFamily="34" charset="0"/>
            </a:endParaRPr>
          </a:p>
          <a:p>
            <a:endParaRPr lang="en-US" sz="2800" b="1"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39137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150" y="368490"/>
            <a:ext cx="3894665" cy="6134668"/>
          </a:xfrm>
        </p:spPr>
        <p:txBody>
          <a:bodyPr>
            <a:noAutofit/>
          </a:bodyPr>
          <a:lstStyle/>
          <a:p>
            <a:pPr marL="0" marR="0" algn="ctr">
              <a:lnSpc>
                <a:spcPct val="115000"/>
              </a:lnSpc>
              <a:spcBef>
                <a:spcPts val="0"/>
              </a:spcBef>
              <a:spcAft>
                <a:spcPts val="800"/>
              </a:spcAft>
            </a:pP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
            </a:r>
            <a:br>
              <a:rPr lang="en-GB" sz="4000" dirty="0">
                <a:latin typeface="Times New Roman" panose="02020603050405020304" pitchFamily="18" charset="0"/>
                <a:cs typeface="Times New Roman" panose="02020603050405020304" pitchFamily="18" charset="0"/>
              </a:rPr>
            </a:br>
            <a:r>
              <a:rPr lang="en-GB" sz="4000" dirty="0" smtClean="0">
                <a:latin typeface="Times New Roman" panose="02020603050405020304" pitchFamily="18" charset="0"/>
                <a:cs typeface="Times New Roman" panose="02020603050405020304" pitchFamily="18" charset="0"/>
              </a:rPr>
              <a:t/>
            </a:r>
            <a:br>
              <a:rPr lang="en-GB" sz="4000" dirty="0" smtClean="0">
                <a:latin typeface="Times New Roman" panose="02020603050405020304" pitchFamily="18" charset="0"/>
                <a:cs typeface="Times New Roman" panose="02020603050405020304" pitchFamily="18" charset="0"/>
              </a:rPr>
            </a:br>
            <a:r>
              <a:rPr lang="en-GB" sz="4000" dirty="0">
                <a:latin typeface="Times New Roman" panose="02020603050405020304" pitchFamily="18" charset="0"/>
                <a:cs typeface="Times New Roman" panose="02020603050405020304" pitchFamily="18" charset="0"/>
              </a:rPr>
              <a:t/>
            </a:r>
            <a:br>
              <a:rPr lang="en-GB" sz="4000" dirty="0">
                <a:latin typeface="Times New Roman" panose="02020603050405020304" pitchFamily="18" charset="0"/>
                <a:cs typeface="Times New Roman" panose="02020603050405020304" pitchFamily="18" charset="0"/>
              </a:rPr>
            </a:br>
            <a:r>
              <a:rPr lang="en-GB" sz="4000" dirty="0" smtClean="0">
                <a:solidFill>
                  <a:srgbClr val="FFFF00"/>
                </a:solidFill>
                <a:latin typeface="Times New Roman" panose="02020603050405020304" pitchFamily="18" charset="0"/>
                <a:cs typeface="Times New Roman" panose="02020603050405020304" pitchFamily="18" charset="0"/>
              </a:rPr>
              <a:t>UNIT IV</a:t>
            </a:r>
            <a:endParaRPr lang="en-GB" sz="4000"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959" y="810837"/>
            <a:ext cx="4338505" cy="60471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18" y="785611"/>
            <a:ext cx="3606085" cy="5621628"/>
          </a:xfrm>
          <a:prstGeom prst="rect">
            <a:avLst/>
          </a:prstGeom>
        </p:spPr>
      </p:pic>
    </p:spTree>
    <p:extLst>
      <p:ext uri="{BB962C8B-B14F-4D97-AF65-F5344CB8AC3E}">
        <p14:creationId xmlns:p14="http://schemas.microsoft.com/office/powerpoint/2010/main" val="3250693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363941"/>
            <a:ext cx="8596668" cy="653490"/>
          </a:xfrm>
        </p:spPr>
        <p:txBody>
          <a:bodyPr>
            <a:normAutofit fontScale="90000"/>
          </a:bodyPr>
          <a:lstStyle/>
          <a:p>
            <a:pPr algn="ctr"/>
            <a:r>
              <a:rPr lang="en-US" sz="4400" dirty="0" smtClean="0">
                <a:solidFill>
                  <a:srgbClr val="FFFF00"/>
                </a:solidFill>
                <a:latin typeface="Times New Roman" panose="02020603050405020304" pitchFamily="18" charset="0"/>
                <a:cs typeface="Times New Roman" panose="02020603050405020304" pitchFamily="18" charset="0"/>
              </a:rPr>
              <a:t>UNIT IV</a:t>
            </a:r>
            <a:endParaRPr lang="en-GB" dirty="0">
              <a:solidFill>
                <a:srgbClr val="FFFF00"/>
              </a:solidFill>
            </a:endParaRPr>
          </a:p>
        </p:txBody>
      </p:sp>
      <p:sp>
        <p:nvSpPr>
          <p:cNvPr id="3" name="Content Placeholder 2"/>
          <p:cNvSpPr>
            <a:spLocks noGrp="1"/>
          </p:cNvSpPr>
          <p:nvPr>
            <p:ph sz="half" idx="1"/>
          </p:nvPr>
        </p:nvSpPr>
        <p:spPr>
          <a:xfrm>
            <a:off x="5482305" y="1017431"/>
            <a:ext cx="4434428" cy="5697268"/>
          </a:xfrm>
        </p:spPr>
        <p:txBody>
          <a:bodyPr>
            <a:normAutofit/>
          </a:bodyPr>
          <a:lstStyle/>
          <a:p>
            <a:pPr marL="0" indent="0">
              <a:buNone/>
            </a:pPr>
            <a:r>
              <a:rPr lang="en-US" sz="2800" b="1" i="1" dirty="0" smtClean="0">
                <a:latin typeface="Times New Roman" panose="02020603050405020304" pitchFamily="18" charset="0"/>
                <a:cs typeface="Times New Roman" panose="02020603050405020304" pitchFamily="18" charset="0"/>
              </a:rPr>
              <a:t>Harry Potter Book One</a:t>
            </a:r>
          </a:p>
          <a:p>
            <a:r>
              <a:rPr lang="en-US" sz="2800" dirty="0">
                <a:latin typeface="Times New Roman" panose="02020603050405020304" pitchFamily="18" charset="0"/>
                <a:cs typeface="Times New Roman" panose="02020603050405020304" pitchFamily="18" charset="0"/>
              </a:rPr>
              <a:t>The Value of </a:t>
            </a:r>
            <a:r>
              <a:rPr lang="en-US" sz="2800" dirty="0" smtClean="0">
                <a:latin typeface="Times New Roman" panose="02020603050405020304" pitchFamily="18" charset="0"/>
                <a:cs typeface="Times New Roman" panose="02020603050405020304" pitchFamily="18" charset="0"/>
              </a:rPr>
              <a:t>Humility</a:t>
            </a:r>
          </a:p>
          <a:p>
            <a:r>
              <a:rPr lang="en-US" sz="2800" dirty="0">
                <a:latin typeface="Times New Roman" panose="02020603050405020304" pitchFamily="18" charset="0"/>
                <a:cs typeface="Times New Roman" panose="02020603050405020304" pitchFamily="18" charset="0"/>
              </a:rPr>
              <a:t>The Occasional Necessity of </a:t>
            </a:r>
            <a:r>
              <a:rPr lang="en-US" sz="2800" dirty="0" smtClean="0">
                <a:latin typeface="Times New Roman" panose="02020603050405020304" pitchFamily="18" charset="0"/>
                <a:cs typeface="Times New Roman" panose="02020603050405020304" pitchFamily="18" charset="0"/>
              </a:rPr>
              <a:t>Rebellion</a:t>
            </a:r>
          </a:p>
          <a:p>
            <a:r>
              <a:rPr lang="en-US" sz="2800" dirty="0">
                <a:latin typeface="Times New Roman" panose="02020603050405020304" pitchFamily="18" charset="0"/>
                <a:cs typeface="Times New Roman" panose="02020603050405020304" pitchFamily="18" charset="0"/>
              </a:rPr>
              <a:t>The Dangers of Desire</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Hogwarts world compare with the </a:t>
            </a:r>
            <a:r>
              <a:rPr lang="en-US" sz="2800" dirty="0" err="1">
                <a:latin typeface="Times New Roman" panose="02020603050405020304" pitchFamily="18" charset="0"/>
                <a:cs typeface="Times New Roman" panose="02020603050405020304" pitchFamily="18" charset="0"/>
              </a:rPr>
              <a:t>Muggle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world</a:t>
            </a:r>
          </a:p>
          <a:p>
            <a:r>
              <a:rPr lang="en-US" sz="2800" dirty="0" smtClean="0">
                <a:latin typeface="Times New Roman" panose="02020603050405020304" pitchFamily="18" charset="0"/>
                <a:cs typeface="Times New Roman" panose="02020603050405020304" pitchFamily="18" charset="0"/>
              </a:rPr>
              <a:t>Harry, Hermione and Ron</a:t>
            </a:r>
          </a:p>
          <a:p>
            <a:endParaRPr lang="en-US" sz="2800" dirty="0" smtClean="0">
              <a:latin typeface="Times New Roman" panose="02020603050405020304" pitchFamily="18" charset="0"/>
              <a:cs typeface="Times New Roman" panose="02020603050405020304" pitchFamily="18" charset="0"/>
            </a:endParaRPr>
          </a:p>
          <a:p>
            <a:endParaRPr lang="en-GB" sz="2800" b="1" i="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269308" y="1017431"/>
            <a:ext cx="4804968" cy="5697268"/>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Charlie and the Chocolate Factory</a:t>
            </a:r>
          </a:p>
          <a:p>
            <a:r>
              <a:rPr lang="en-US" sz="2800" dirty="0">
                <a:latin typeface="Times New Roman" panose="02020603050405020304" pitchFamily="18" charset="0"/>
                <a:cs typeface="Times New Roman" panose="02020603050405020304" pitchFamily="18" charset="0"/>
              </a:rPr>
              <a:t>Good Things Come in Small </a:t>
            </a:r>
            <a:r>
              <a:rPr lang="en-US" sz="2800" dirty="0" smtClean="0">
                <a:latin typeface="Times New Roman" panose="02020603050405020304" pitchFamily="18" charset="0"/>
                <a:cs typeface="Times New Roman" panose="02020603050405020304" pitchFamily="18" charset="0"/>
              </a:rPr>
              <a:t>Packages</a:t>
            </a:r>
          </a:p>
          <a:p>
            <a:r>
              <a:rPr lang="en-GB" sz="2800" dirty="0">
                <a:latin typeface="Times New Roman" panose="02020603050405020304" pitchFamily="18" charset="0"/>
                <a:cs typeface="Times New Roman" panose="02020603050405020304" pitchFamily="18" charset="0"/>
              </a:rPr>
              <a:t>Poverty vs. </a:t>
            </a:r>
            <a:r>
              <a:rPr lang="en-GB" sz="2800" dirty="0" smtClean="0">
                <a:latin typeface="Times New Roman" panose="02020603050405020304" pitchFamily="18" charset="0"/>
                <a:cs typeface="Times New Roman" panose="02020603050405020304" pitchFamily="18" charset="0"/>
              </a:rPr>
              <a:t>Wealth</a:t>
            </a:r>
          </a:p>
          <a:p>
            <a:r>
              <a:rPr lang="en-US" sz="2800" dirty="0">
                <a:latin typeface="Times New Roman" panose="02020603050405020304" pitchFamily="18" charset="0"/>
                <a:cs typeface="Times New Roman" panose="02020603050405020304" pitchFamily="18" charset="0"/>
              </a:rPr>
              <a:t>What Goes Around Comes </a:t>
            </a:r>
            <a:r>
              <a:rPr lang="en-US" sz="2800" dirty="0" smtClean="0">
                <a:latin typeface="Times New Roman" panose="02020603050405020304" pitchFamily="18" charset="0"/>
                <a:cs typeface="Times New Roman" panose="02020603050405020304" pitchFamily="18" charset="0"/>
              </a:rPr>
              <a:t>Around</a:t>
            </a:r>
          </a:p>
          <a:p>
            <a:r>
              <a:rPr lang="en-US" sz="2800" dirty="0">
                <a:latin typeface="Times New Roman" panose="02020603050405020304" pitchFamily="18" charset="0"/>
                <a:cs typeface="Times New Roman" panose="02020603050405020304" pitchFamily="18" charset="0"/>
              </a:rPr>
              <a:t>Charlie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hero of this </a:t>
            </a:r>
            <a:r>
              <a:rPr lang="en-US" sz="2800" dirty="0" smtClean="0">
                <a:latin typeface="Times New Roman" panose="02020603050405020304" pitchFamily="18" charset="0"/>
                <a:cs typeface="Times New Roman" panose="02020603050405020304" pitchFamily="18" charset="0"/>
              </a:rPr>
              <a:t>story</a:t>
            </a:r>
          </a:p>
          <a:p>
            <a:r>
              <a:rPr lang="en-US" sz="2800" dirty="0" smtClean="0">
                <a:latin typeface="Times New Roman" panose="02020603050405020304" pitchFamily="18" charset="0"/>
                <a:cs typeface="Times New Roman" panose="02020603050405020304" pitchFamily="18" charset="0"/>
              </a:rPr>
              <a:t>Vice, Punishment and Absurdity</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533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203" y="545909"/>
            <a:ext cx="3875965" cy="6032312"/>
          </a:xfrm>
        </p:spPr>
        <p:txBody>
          <a:bodyPr>
            <a:normAutofit/>
          </a:bodyPr>
          <a:lstStyle/>
          <a:p>
            <a:pPr marL="0" marR="0" algn="ctr">
              <a:lnSpc>
                <a:spcPct val="115000"/>
              </a:lnSpc>
              <a:spcBef>
                <a:spcPts val="0"/>
              </a:spcBef>
              <a:spcAft>
                <a:spcPts val="800"/>
              </a:spcAft>
            </a:pPr>
            <a:r>
              <a:rPr lang="en-US" b="1" dirty="0" smtClean="0">
                <a:solidFill>
                  <a:srgbClr val="FFFF00"/>
                </a:solidFill>
              </a:rPr>
              <a:t>UNIT </a:t>
            </a:r>
            <a:br>
              <a:rPr lang="en-US" b="1" dirty="0" smtClean="0">
                <a:solidFill>
                  <a:srgbClr val="FFFF00"/>
                </a:solidFill>
              </a:rPr>
            </a:br>
            <a:r>
              <a:rPr lang="en-US" b="1" dirty="0">
                <a:solidFill>
                  <a:srgbClr val="FFFF00"/>
                </a:solidFill>
              </a:rPr>
              <a:t>V</a:t>
            </a:r>
            <a:endParaRPr lang="en-GB" b="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04" y="311323"/>
            <a:ext cx="3549517" cy="626689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788" y="311322"/>
            <a:ext cx="3627939" cy="6411449"/>
          </a:xfrm>
          <a:prstGeom prst="rect">
            <a:avLst/>
          </a:prstGeom>
        </p:spPr>
      </p:pic>
    </p:spTree>
    <p:extLst>
      <p:ext uri="{BB962C8B-B14F-4D97-AF65-F5344CB8AC3E}">
        <p14:creationId xmlns:p14="http://schemas.microsoft.com/office/powerpoint/2010/main" val="2536837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0125"/>
            <a:ext cx="8596668" cy="6509982"/>
          </a:xfrm>
        </p:spPr>
        <p:txBody>
          <a:bodyPr>
            <a:normAutofit/>
          </a:bodyPr>
          <a:lstStyle/>
          <a:p>
            <a:pPr marL="0" indent="0" algn="ctr">
              <a:buNone/>
            </a:pPr>
            <a:r>
              <a:rPr lang="en-US" sz="4400" b="1" i="1" dirty="0" smtClean="0">
                <a:solidFill>
                  <a:srgbClr val="FFFF00"/>
                </a:solidFill>
                <a:latin typeface="Times New Roman" panose="02020603050405020304" pitchFamily="18" charset="0"/>
                <a:cs typeface="Times New Roman" panose="02020603050405020304" pitchFamily="18" charset="0"/>
              </a:rPr>
              <a:t>Making a Mango Whistle</a:t>
            </a:r>
          </a:p>
          <a:p>
            <a:r>
              <a:rPr lang="en-US" sz="2800" dirty="0" smtClean="0">
                <a:latin typeface="Times New Roman" panose="02020603050405020304" pitchFamily="18" charset="0"/>
                <a:cs typeface="Times New Roman" panose="02020603050405020304" pitchFamily="18" charset="0"/>
              </a:rPr>
              <a:t>Notion of Child as a Colony (Victorian Notion)</a:t>
            </a:r>
          </a:p>
          <a:p>
            <a:r>
              <a:rPr lang="en-US" sz="2800" dirty="0" smtClean="0">
                <a:latin typeface="Times New Roman" panose="02020603050405020304" pitchFamily="18" charset="0"/>
                <a:cs typeface="Times New Roman" panose="02020603050405020304" pitchFamily="18" charset="0"/>
              </a:rPr>
              <a:t>Child as a Miniature Adult </a:t>
            </a:r>
          </a:p>
          <a:p>
            <a:r>
              <a:rPr lang="en-US" sz="2800" i="1" dirty="0" smtClean="0">
                <a:latin typeface="Times New Roman" panose="02020603050405020304" pitchFamily="18" charset="0"/>
                <a:cs typeface="Times New Roman" panose="02020603050405020304" pitchFamily="18" charset="0"/>
              </a:rPr>
              <a:t>Making a Mango Whistle  </a:t>
            </a:r>
            <a:r>
              <a:rPr lang="en-US" sz="2800" dirty="0" smtClean="0">
                <a:latin typeface="Times New Roman" panose="02020603050405020304" pitchFamily="18" charset="0"/>
                <a:cs typeface="Times New Roman" panose="02020603050405020304" pitchFamily="18" charset="0"/>
              </a:rPr>
              <a:t>as a Domestic Story</a:t>
            </a:r>
          </a:p>
          <a:p>
            <a:r>
              <a:rPr lang="en-US" sz="2800" dirty="0">
                <a:latin typeface="Times New Roman" panose="02020603050405020304" pitchFamily="18" charset="0"/>
                <a:cs typeface="Times New Roman" panose="02020603050405020304" pitchFamily="18" charset="0"/>
              </a:rPr>
              <a:t>The Context</a:t>
            </a:r>
            <a:r>
              <a:rPr lang="en-US" sz="2800" dirty="0" smtClean="0">
                <a:latin typeface="Times New Roman" panose="02020603050405020304" pitchFamily="18" charset="0"/>
                <a:cs typeface="Times New Roman" panose="02020603050405020304" pitchFamily="18" charset="0"/>
              </a:rPr>
              <a:t>: Poverty, Misery, Hunger, Calamities</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Colonial Childhood- </a:t>
            </a:r>
            <a:r>
              <a:rPr lang="en-US" sz="2800" dirty="0" err="1">
                <a:latin typeface="Times New Roman" panose="02020603050405020304" pitchFamily="18" charset="0"/>
                <a:cs typeface="Times New Roman" panose="02020603050405020304" pitchFamily="18" charset="0"/>
              </a:rPr>
              <a:t>Durga</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Apu</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Brother-Sister relationship</a:t>
            </a:r>
          </a:p>
          <a:p>
            <a:r>
              <a:rPr lang="en-US" sz="2800" dirty="0" smtClean="0">
                <a:latin typeface="Times New Roman" panose="02020603050405020304" pitchFamily="18" charset="0"/>
                <a:cs typeface="Times New Roman" panose="02020603050405020304" pitchFamily="18" charset="0"/>
              </a:rPr>
              <a:t>Gender Approach and Children’s Literature</a:t>
            </a:r>
          </a:p>
          <a:p>
            <a:r>
              <a:rPr lang="en-US" sz="2800" dirty="0" smtClean="0">
                <a:latin typeface="Times New Roman" panose="02020603050405020304" pitchFamily="18" charset="0"/>
                <a:cs typeface="Times New Roman" panose="02020603050405020304" pitchFamily="18" charset="0"/>
              </a:rPr>
              <a:t>Education System</a:t>
            </a:r>
          </a:p>
        </p:txBody>
      </p:sp>
    </p:spTree>
    <p:extLst>
      <p:ext uri="{BB962C8B-B14F-4D97-AF65-F5344CB8AC3E}">
        <p14:creationId xmlns:p14="http://schemas.microsoft.com/office/powerpoint/2010/main" val="242618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chemeClr val="tx1"/>
                </a:solidFill>
                <a:latin typeface="Times New Roman" panose="02020603050405020304" pitchFamily="18" charset="0"/>
                <a:cs typeface="Times New Roman" panose="02020603050405020304" pitchFamily="18" charset="0"/>
              </a:rPr>
              <a:t>Defining Childhood</a:t>
            </a:r>
            <a:endParaRPr lang="en-GB" sz="6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648497"/>
            <a:ext cx="8596668" cy="4971244"/>
          </a:xfrm>
        </p:spPr>
        <p:txBody>
          <a:bodyPr>
            <a:normAutofit lnSpcReduction="10000"/>
          </a:body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Childhood can be defined as:</a:t>
            </a:r>
          </a:p>
          <a:p>
            <a:r>
              <a:rPr lang="en-GB" sz="3600" dirty="0">
                <a:latin typeface="Times New Roman" panose="02020603050405020304" pitchFamily="18" charset="0"/>
                <a:ea typeface="Calibri" panose="020F0502020204030204" pitchFamily="34" charset="0"/>
              </a:rPr>
              <a:t>the first phase in human life </a:t>
            </a:r>
            <a:endParaRPr lang="en-GB" sz="3600" dirty="0" smtClean="0">
              <a:latin typeface="Times New Roman" panose="02020603050405020304" pitchFamily="18" charset="0"/>
              <a:ea typeface="Calibri" panose="020F0502020204030204" pitchFamily="34" charset="0"/>
            </a:endParaRPr>
          </a:p>
          <a:p>
            <a:r>
              <a:rPr lang="en-GB" sz="3600" dirty="0">
                <a:latin typeface="Times New Roman" panose="02020603050405020304" pitchFamily="18" charset="0"/>
                <a:ea typeface="Calibri" panose="020F0502020204030204" pitchFamily="34" charset="0"/>
              </a:rPr>
              <a:t>as a stage </a:t>
            </a:r>
            <a:r>
              <a:rPr lang="en-GB" sz="3600" dirty="0" smtClean="0">
                <a:latin typeface="Times New Roman" panose="02020603050405020304" pitchFamily="18" charset="0"/>
                <a:ea typeface="Calibri" panose="020F0502020204030204" pitchFamily="34" charset="0"/>
              </a:rPr>
              <a:t>of dependency</a:t>
            </a:r>
          </a:p>
          <a:p>
            <a:r>
              <a:rPr lang="en-GB" sz="3600" dirty="0">
                <a:latin typeface="Times New Roman" panose="02020603050405020304" pitchFamily="18" charset="0"/>
                <a:ea typeface="Calibri" panose="020F0502020204030204" pitchFamily="34" charset="0"/>
              </a:rPr>
              <a:t>as a period of </a:t>
            </a:r>
            <a:r>
              <a:rPr lang="en-GB" sz="3600" dirty="0" smtClean="0">
                <a:latin typeface="Times New Roman" panose="02020603050405020304" pitchFamily="18" charset="0"/>
                <a:ea typeface="Calibri" panose="020F0502020204030204" pitchFamily="34" charset="0"/>
              </a:rPr>
              <a:t>innocence</a:t>
            </a:r>
          </a:p>
          <a:p>
            <a:r>
              <a:rPr lang="en-GB" sz="3600" dirty="0">
                <a:latin typeface="Times New Roman" panose="02020603050405020304" pitchFamily="18" charset="0"/>
                <a:ea typeface="Calibri" panose="020F0502020204030204" pitchFamily="34" charset="0"/>
              </a:rPr>
              <a:t>as a period after birth, extending to adolescence, and ending in adulthood when one begins to acquire a sense of self and identity</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21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dirty="0" err="1" smtClean="0">
                <a:solidFill>
                  <a:srgbClr val="FFFF00"/>
                </a:solidFill>
                <a:latin typeface="Times New Roman" panose="02020603050405020304" pitchFamily="18" charset="0"/>
                <a:cs typeface="Times New Roman" panose="02020603050405020304" pitchFamily="18" charset="0"/>
              </a:rPr>
              <a:t>Haroun</a:t>
            </a:r>
            <a:r>
              <a:rPr lang="en-US" sz="4400" b="1" i="1" dirty="0" smtClean="0">
                <a:solidFill>
                  <a:srgbClr val="FFFF00"/>
                </a:solidFill>
                <a:latin typeface="Times New Roman" panose="02020603050405020304" pitchFamily="18" charset="0"/>
                <a:cs typeface="Times New Roman" panose="02020603050405020304" pitchFamily="18" charset="0"/>
              </a:rPr>
              <a:t> and the Sea of the Stories</a:t>
            </a:r>
            <a:endParaRPr lang="en-GB" sz="4400" b="1" i="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609859"/>
            <a:ext cx="9857584" cy="4945487"/>
          </a:xfrm>
        </p:spPr>
        <p:txBody>
          <a:bodyPr/>
          <a:lstStyle/>
          <a:p>
            <a:pPr lvl="0">
              <a:buClr>
                <a:srgbClr val="90C226"/>
              </a:buClr>
            </a:pPr>
            <a:r>
              <a:rPr lang="en-US" sz="2800" i="1" dirty="0" err="1">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Haroun</a:t>
            </a:r>
            <a:r>
              <a:rPr lang="en-US" sz="2800" i="1"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and the Sea of the Stories</a:t>
            </a:r>
          </a:p>
          <a:p>
            <a:pPr lvl="0">
              <a:buClr>
                <a:srgbClr val="90C226"/>
              </a:buClr>
            </a:pPr>
            <a:r>
              <a:rPr lang="en-US" sz="28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A Postmodern Fairytale</a:t>
            </a:r>
          </a:p>
          <a:p>
            <a:pPr lvl="0">
              <a:buClr>
                <a:srgbClr val="90C226"/>
              </a:buClr>
            </a:pPr>
            <a:r>
              <a:rPr lang="en-US" sz="28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Political </a:t>
            </a: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Allegory (The </a:t>
            </a:r>
            <a:r>
              <a:rPr lang="en-US" sz="2800" dirty="0" err="1"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Chuppies</a:t>
            </a: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and The Guppies) </a:t>
            </a:r>
          </a:p>
          <a:p>
            <a:pPr lvl="0">
              <a:buClr>
                <a:srgbClr val="90C226"/>
              </a:buClr>
            </a:pP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Moral Allegory (The Darkness and The Light)</a:t>
            </a:r>
          </a:p>
          <a:p>
            <a:pPr lvl="0">
              <a:buClr>
                <a:srgbClr val="90C226"/>
              </a:buClr>
            </a:pP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Father-Son Relationship (</a:t>
            </a:r>
            <a:r>
              <a:rPr lang="en-US" sz="2800" dirty="0" err="1"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Haroun</a:t>
            </a: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and Rashid </a:t>
            </a:r>
            <a:r>
              <a:rPr lang="en-US" sz="2800" dirty="0" err="1"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Khalifa</a:t>
            </a: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a:t>
            </a:r>
          </a:p>
          <a:p>
            <a:pPr lvl="0">
              <a:buClr>
                <a:srgbClr val="90C226"/>
              </a:buClr>
            </a:pP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A Fantasy (The Land of </a:t>
            </a:r>
            <a:r>
              <a:rPr lang="en-US" sz="2800" dirty="0" err="1"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Kahani</a:t>
            </a: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endParaRPr>
          </a:p>
          <a:p>
            <a:pPr lvl="0">
              <a:buClr>
                <a:srgbClr val="90C226"/>
              </a:buClr>
            </a:pPr>
            <a:r>
              <a:rPr lang="en-US" sz="28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Man-environment </a:t>
            </a:r>
            <a:r>
              <a:rPr lang="en-US" sz="28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relationship (Contamination of the Ocean</a:t>
            </a:r>
            <a:endParaRPr lang="en-US" sz="28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78201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chemeClr val="accent4"/>
                </a:solidFill>
                <a:latin typeface="Times New Roman" panose="02020603050405020304" pitchFamily="18" charset="0"/>
                <a:cs typeface="Times New Roman" panose="02020603050405020304" pitchFamily="18" charset="0"/>
              </a:rPr>
              <a:t>Thank </a:t>
            </a:r>
            <a:r>
              <a:rPr lang="en-US" sz="5400" b="1" dirty="0" smtClean="0">
                <a:solidFill>
                  <a:schemeClr val="accent4"/>
                </a:solidFill>
                <a:latin typeface="Times New Roman" panose="02020603050405020304" pitchFamily="18" charset="0"/>
                <a:cs typeface="Times New Roman" panose="02020603050405020304" pitchFamily="18" charset="0"/>
              </a:rPr>
              <a:t>You!: All the Best</a:t>
            </a:r>
            <a:endParaRPr lang="en-GB" sz="5400" b="1" dirty="0">
              <a:solidFill>
                <a:schemeClr val="accent4"/>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610437"/>
            <a:ext cx="8596668" cy="4430926"/>
          </a:xfrm>
        </p:spPr>
        <p:txBody>
          <a:bodyPr>
            <a:normAutofit/>
          </a:bodyPr>
          <a:lstStyle/>
          <a:p>
            <a:pPr marL="0" indent="0" algn="ctr">
              <a:buNone/>
            </a:pPr>
            <a:r>
              <a:rPr lang="en-US" sz="36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To Remember</a:t>
            </a:r>
          </a:p>
          <a:p>
            <a:r>
              <a:rPr lang="en-US" sz="3600" b="1" dirty="0" smtClean="0">
                <a:latin typeface="Times New Roman" panose="02020603050405020304" pitchFamily="18" charset="0"/>
                <a:cs typeface="Times New Roman" panose="02020603050405020304" pitchFamily="18" charset="0"/>
              </a:rPr>
              <a:t>Hard work always pays</a:t>
            </a:r>
          </a:p>
          <a:p>
            <a:r>
              <a:rPr lang="en-US" sz="3600" b="1" dirty="0" smtClean="0">
                <a:latin typeface="Times New Roman" panose="02020603050405020304" pitchFamily="18" charset="0"/>
                <a:cs typeface="Times New Roman" panose="02020603050405020304" pitchFamily="18" charset="0"/>
              </a:rPr>
              <a:t>Think more, speak less</a:t>
            </a:r>
          </a:p>
          <a:p>
            <a:pPr marL="0" indent="0">
              <a:buNone/>
            </a:pPr>
            <a:endParaRPr lang="en-GB"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2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303" y="190121"/>
            <a:ext cx="8596668" cy="6545530"/>
          </a:xfrm>
        </p:spPr>
        <p:txBody>
          <a:bodyPr>
            <a:noAutofit/>
          </a:bodyPr>
          <a:lstStyle/>
          <a:p>
            <a:r>
              <a:rPr lang="en-GB" sz="3200" dirty="0" smtClean="0">
                <a:latin typeface="Times New Roman" panose="02020603050405020304" pitchFamily="18" charset="0"/>
                <a:ea typeface="Calibri" panose="020F0502020204030204" pitchFamily="34" charset="0"/>
              </a:rPr>
              <a:t>“</a:t>
            </a:r>
            <a:r>
              <a:rPr lang="en-GB" sz="3200" dirty="0">
                <a:latin typeface="Times New Roman" panose="02020603050405020304" pitchFamily="18" charset="0"/>
                <a:ea typeface="Calibri" panose="020F0502020204030204" pitchFamily="34" charset="0"/>
              </a:rPr>
              <a:t>Childhood is a variable of social analysis. It can never be divorced from other variables such as class, gender, or ethnicity. Comparative and cross-cultural analysis reveals a variety of childhoods rather than a single and universal </a:t>
            </a:r>
            <a:r>
              <a:rPr lang="en-GB" sz="3200" dirty="0" smtClean="0">
                <a:latin typeface="Times New Roman" panose="02020603050405020304" pitchFamily="18" charset="0"/>
                <a:ea typeface="Calibri" panose="020F0502020204030204" pitchFamily="34" charset="0"/>
              </a:rPr>
              <a:t>phenomenon” –Allison James and Allan </a:t>
            </a:r>
            <a:r>
              <a:rPr lang="en-GB" sz="3200" dirty="0" err="1" smtClean="0">
                <a:latin typeface="Times New Roman" panose="02020603050405020304" pitchFamily="18" charset="0"/>
                <a:ea typeface="Calibri" panose="020F0502020204030204" pitchFamily="34" charset="0"/>
              </a:rPr>
              <a:t>Prout</a:t>
            </a:r>
            <a:endParaRPr lang="en-US" sz="3200" dirty="0" smtClean="0">
              <a:latin typeface="Times New Roman" panose="02020603050405020304" pitchFamily="18" charset="0"/>
            </a:endParaRPr>
          </a:p>
          <a:p>
            <a:r>
              <a:rPr lang="en-GB" sz="3200" dirty="0" smtClean="0">
                <a:latin typeface="Times New Roman" panose="02020603050405020304" pitchFamily="18" charset="0"/>
                <a:ea typeface="Calibri" panose="020F0502020204030204" pitchFamily="34" charset="0"/>
              </a:rPr>
              <a:t>“</a:t>
            </a:r>
            <a:r>
              <a:rPr lang="en-GB" sz="3200" dirty="0">
                <a:latin typeface="Times New Roman" panose="02020603050405020304" pitchFamily="18" charset="0"/>
                <a:ea typeface="Calibri" panose="020F0502020204030204" pitchFamily="34" charset="0"/>
              </a:rPr>
              <a:t>If the word ‘literature’ presents obvious problems, the word ‘children’ proves to be equally slippery. The notion of childhood changes from place to place, from time to time, and the history, definition and study of childhood as a concept has burgeoned in recent years” </a:t>
            </a:r>
            <a:r>
              <a:rPr lang="en-GB" sz="3200" dirty="0" smtClean="0">
                <a:latin typeface="Times New Roman" panose="02020603050405020304" pitchFamily="18" charset="0"/>
                <a:ea typeface="Calibri" panose="020F0502020204030204" pitchFamily="34" charset="0"/>
              </a:rPr>
              <a:t>– </a:t>
            </a:r>
            <a:r>
              <a:rPr lang="en-GB" sz="3200" dirty="0" smtClean="0">
                <a:solidFill>
                  <a:prstClr val="white">
                    <a:lumMod val="75000"/>
                    <a:lumOff val="25000"/>
                  </a:prstClr>
                </a:solidFill>
                <a:latin typeface="Times New Roman" panose="02020603050405020304" pitchFamily="18" charset="0"/>
                <a:ea typeface="Calibri" panose="020F0502020204030204" pitchFamily="34" charset="0"/>
              </a:rPr>
              <a:t>Peter Hunt</a:t>
            </a:r>
            <a:endParaRPr lang="en-GB" sz="3200" dirty="0"/>
          </a:p>
        </p:txBody>
      </p:sp>
    </p:spTree>
    <p:extLst>
      <p:ext uri="{BB962C8B-B14F-4D97-AF65-F5344CB8AC3E}">
        <p14:creationId xmlns:p14="http://schemas.microsoft.com/office/powerpoint/2010/main" val="209628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659"/>
            <a:ext cx="8596668" cy="1320800"/>
          </a:xfrm>
        </p:spPr>
        <p:txBody>
          <a:bodyPr>
            <a:normAutofit/>
          </a:bodyPr>
          <a:lstStyle/>
          <a:p>
            <a:r>
              <a:rPr lang="en-GB" sz="4400" b="1" dirty="0">
                <a:solidFill>
                  <a:schemeClr val="tx1"/>
                </a:solidFill>
                <a:latin typeface="Times New Roman" panose="02020603050405020304" pitchFamily="18" charset="0"/>
                <a:ea typeface="Calibri" panose="020F0502020204030204" pitchFamily="34" charset="0"/>
              </a:rPr>
              <a:t>History of Childhood in the West</a:t>
            </a:r>
            <a:endParaRPr lang="en-GB" sz="4400" dirty="0">
              <a:solidFill>
                <a:schemeClr val="tx1"/>
              </a:solidFill>
            </a:endParaRPr>
          </a:p>
        </p:txBody>
      </p:sp>
      <p:sp>
        <p:nvSpPr>
          <p:cNvPr id="3" name="Content Placeholder 2"/>
          <p:cNvSpPr>
            <a:spLocks noGrp="1"/>
          </p:cNvSpPr>
          <p:nvPr>
            <p:ph idx="1"/>
          </p:nvPr>
        </p:nvSpPr>
        <p:spPr>
          <a:xfrm>
            <a:off x="587181" y="1711459"/>
            <a:ext cx="8596668" cy="3880773"/>
          </a:xfrm>
        </p:spPr>
        <p:txBody>
          <a:bodyPr>
            <a:normAutofit/>
          </a:bodyPr>
          <a:lstStyle/>
          <a:p>
            <a:pPr lvl="0">
              <a:buClr>
                <a:srgbClr val="90C226"/>
              </a:buClr>
            </a:pPr>
            <a:r>
              <a:rPr lang="en-GB" sz="3200" i="1" dirty="0" smtClean="0">
                <a:latin typeface="Times New Roman" panose="02020603050405020304" pitchFamily="18" charset="0"/>
                <a:cs typeface="Times New Roman" panose="02020603050405020304" pitchFamily="18" charset="0"/>
              </a:rPr>
              <a:t>Centuries </a:t>
            </a:r>
            <a:r>
              <a:rPr lang="en-GB" sz="3200" i="1" dirty="0">
                <a:latin typeface="Times New Roman" panose="02020603050405020304" pitchFamily="18" charset="0"/>
                <a:cs typeface="Times New Roman" panose="02020603050405020304" pitchFamily="18" charset="0"/>
              </a:rPr>
              <a:t>of </a:t>
            </a:r>
            <a:r>
              <a:rPr lang="en-GB" sz="3200" i="1" dirty="0" smtClean="0">
                <a:latin typeface="Times New Roman" panose="02020603050405020304" pitchFamily="18" charset="0"/>
                <a:cs typeface="Times New Roman" panose="02020603050405020304" pitchFamily="18" charset="0"/>
              </a:rPr>
              <a:t>Childhood : </a:t>
            </a:r>
            <a:r>
              <a:rPr lang="en-GB" sz="3200" i="1" dirty="0">
                <a:latin typeface="Times New Roman" panose="02020603050405020304" pitchFamily="18" charset="0"/>
                <a:cs typeface="Times New Roman" panose="02020603050405020304" pitchFamily="18" charset="0"/>
              </a:rPr>
              <a:t>A Social History of Family Life</a:t>
            </a:r>
            <a:r>
              <a:rPr lang="en-GB" sz="3200" dirty="0">
                <a:latin typeface="Times New Roman" panose="02020603050405020304" pitchFamily="18" charset="0"/>
                <a:cs typeface="Times New Roman" panose="02020603050405020304" pitchFamily="18" charset="0"/>
              </a:rPr>
              <a:t> (1960</a:t>
            </a:r>
            <a:r>
              <a:rPr lang="en-GB" sz="3200" dirty="0" smtClean="0">
                <a:latin typeface="Times New Roman" panose="02020603050405020304" pitchFamily="18" charset="0"/>
                <a:cs typeface="Times New Roman" panose="02020603050405020304" pitchFamily="18" charset="0"/>
              </a:rPr>
              <a:t>)-</a:t>
            </a:r>
            <a:r>
              <a:rPr lang="en-GB" sz="3200" dirty="0">
                <a:solidFill>
                  <a:prstClr val="white">
                    <a:lumMod val="75000"/>
                    <a:lumOff val="25000"/>
                  </a:prstClr>
                </a:solidFill>
                <a:latin typeface="Times New Roman" panose="02020603050405020304" pitchFamily="18" charset="0"/>
                <a:cs typeface="Times New Roman" panose="02020603050405020304" pitchFamily="18" charset="0"/>
              </a:rPr>
              <a:t> Philippe </a:t>
            </a:r>
            <a:r>
              <a:rPr lang="en-GB" sz="3200" dirty="0" smtClean="0">
                <a:solidFill>
                  <a:prstClr val="white">
                    <a:lumMod val="75000"/>
                    <a:lumOff val="25000"/>
                  </a:prstClr>
                </a:solidFill>
                <a:latin typeface="Times New Roman" panose="02020603050405020304" pitchFamily="18" charset="0"/>
                <a:cs typeface="Times New Roman" panose="02020603050405020304" pitchFamily="18" charset="0"/>
              </a:rPr>
              <a:t>Aries, medievalist French historian.</a:t>
            </a:r>
          </a:p>
          <a:p>
            <a:pPr lvl="0">
              <a:buClr>
                <a:srgbClr val="90C226"/>
              </a:buClr>
            </a:pPr>
            <a:r>
              <a:rPr lang="en-GB" sz="3200" dirty="0">
                <a:latin typeface="Times New Roman" panose="02020603050405020304" pitchFamily="18" charset="0"/>
                <a:ea typeface="Calibri" panose="020F0502020204030204" pitchFamily="34" charset="0"/>
              </a:rPr>
              <a:t>Aries surveyed medieval paintings, architecture, furniture, school records, sculpture and gravestones dating back from the 12</a:t>
            </a:r>
            <a:r>
              <a:rPr lang="en-GB" sz="3200" baseline="30000" dirty="0">
                <a:latin typeface="Times New Roman" panose="02020603050405020304" pitchFamily="18" charset="0"/>
                <a:ea typeface="Calibri" panose="020F0502020204030204" pitchFamily="34" charset="0"/>
              </a:rPr>
              <a:t>th</a:t>
            </a:r>
            <a:r>
              <a:rPr lang="en-GB" sz="3200" dirty="0">
                <a:latin typeface="Times New Roman" panose="02020603050405020304" pitchFamily="18" charset="0"/>
                <a:ea typeface="Calibri" panose="020F0502020204030204" pitchFamily="34" charset="0"/>
              </a:rPr>
              <a:t> century to the 17th </a:t>
            </a:r>
            <a:r>
              <a:rPr lang="en-GB" sz="3200" dirty="0" smtClean="0">
                <a:latin typeface="Times New Roman" panose="02020603050405020304" pitchFamily="18" charset="0"/>
                <a:ea typeface="Calibri" panose="020F0502020204030204" pitchFamily="34" charset="0"/>
              </a:rPr>
              <a:t>Century.</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975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3538"/>
            <a:ext cx="8596668" cy="132080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Representation of Children in Various Ages</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41003"/>
            <a:ext cx="8596668" cy="5204496"/>
          </a:xfrm>
        </p:spPr>
        <p:txBody>
          <a:bodyPr>
            <a:normAutofit/>
          </a:bodyPr>
          <a:lstStyle/>
          <a:p>
            <a:pPr>
              <a:spcBef>
                <a:spcPts val="0"/>
              </a:spcBef>
            </a:pPr>
            <a:r>
              <a:rPr lang="en-US" sz="2400" dirty="0" smtClean="0">
                <a:latin typeface="Times New Roman" panose="02020603050405020304" pitchFamily="18" charset="0"/>
                <a:cs typeface="Times New Roman" panose="02020603050405020304" pitchFamily="18" charset="0"/>
              </a:rPr>
              <a:t>12th Century-  No room for children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rPr>
              <a:t> Theological</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smtClean="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Cycle of birth, life and death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rPr>
              <a:t> Thus, leaving no room for </a:t>
            </a:r>
          </a:p>
          <a:p>
            <a:pPr marL="0" indent="0">
              <a:spcBef>
                <a:spcPts val="0"/>
              </a:spcBef>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childhood. </a:t>
            </a:r>
          </a:p>
          <a:p>
            <a:r>
              <a:rPr lang="en-US" sz="2400" dirty="0" smtClean="0">
                <a:latin typeface="Times New Roman" panose="02020603050405020304" pitchFamily="18" charset="0"/>
                <a:cs typeface="Times New Roman" panose="02020603050405020304" pitchFamily="18" charset="0"/>
              </a:rPr>
              <a:t>13th Century- Perception improved but did not go beyond the representation in sizes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Children were “</a:t>
            </a:r>
            <a:r>
              <a:rPr lang="en-GB" sz="2400" dirty="0">
                <a:latin typeface="Times New Roman" panose="02020603050405020304" pitchFamily="18" charset="0"/>
                <a:ea typeface="Calibri" panose="020F0502020204030204" pitchFamily="34" charset="0"/>
                <a:cs typeface="Times New Roman" panose="02020603050405020304" pitchFamily="18" charset="0"/>
              </a:rPr>
              <a:t>but only men on a reduced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scale” </a:t>
            </a:r>
            <a:r>
              <a:rPr lang="en-GB" sz="2400"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GB" sz="2400" i="1" dirty="0" smtClean="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Children as Mini-Adults</a:t>
            </a:r>
            <a:endParaRPr lang="en-GB" sz="2400" i="1"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14th Century- 1. </a:t>
            </a:r>
            <a:r>
              <a:rPr lang="en-GB" sz="2400" dirty="0">
                <a:latin typeface="Times New Roman" panose="02020603050405020304" pitchFamily="18" charset="0"/>
                <a:cs typeface="Times New Roman" panose="02020603050405020304" pitchFamily="18" charset="0"/>
              </a:rPr>
              <a:t>C</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hildren </a:t>
            </a:r>
            <a:r>
              <a:rPr lang="en-GB" sz="2400" dirty="0">
                <a:latin typeface="Times New Roman" panose="02020603050405020304" pitchFamily="18" charset="0"/>
                <a:ea typeface="Calibri" panose="020F0502020204030204" pitchFamily="34" charset="0"/>
                <a:cs typeface="Times New Roman" panose="02020603050405020304" pitchFamily="18" charset="0"/>
              </a:rPr>
              <a:t>as “adolescent angels</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2</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GB" sz="2400" dirty="0">
                <a:latin typeface="Times New Roman" panose="02020603050405020304" pitchFamily="18" charset="0"/>
                <a:ea typeface="Calibri" panose="020F0502020204030204" pitchFamily="34" charset="0"/>
                <a:cs typeface="Times New Roman" panose="02020603050405020304" pitchFamily="18" charset="0"/>
              </a:rPr>
              <a:t>Infant Jesus, or the Infant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Notre-Dame</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naked </a:t>
            </a:r>
            <a:r>
              <a:rPr lang="en-US" sz="2400" dirty="0" smtClean="0">
                <a:latin typeface="Times New Roman" panose="02020603050405020304" pitchFamily="18" charset="0"/>
                <a:cs typeface="Times New Roman" panose="02020603050405020304" pitchFamily="18" charset="0"/>
              </a:rPr>
              <a:t>child: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Gothic </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period</a:t>
            </a:r>
            <a:endParaRPr lang="en-US" sz="2400" dirty="0">
              <a:solidFill>
                <a:prstClr val="white">
                  <a:lumMod val="75000"/>
                  <a:lumOff val="25000"/>
                </a:prstClr>
              </a:solidFill>
              <a:latin typeface="Times New Roman" panose="02020603050405020304" pitchFamily="18" charset="0"/>
              <a:cs typeface="Times New Roman" panose="02020603050405020304" pitchFamily="18" charset="0"/>
            </a:endParaRPr>
          </a:p>
          <a:p>
            <a:pPr marL="0" indent="0">
              <a:buNone/>
            </a:pP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                            4</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 </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“Angel-cum-altar-boy”</a:t>
            </a:r>
          </a:p>
          <a:p>
            <a:pPr>
              <a:buClr>
                <a:srgbClr val="90C226"/>
              </a:buClr>
            </a:pPr>
            <a:r>
              <a:rPr lang="en-US" sz="2400" dirty="0" smtClean="0">
                <a:latin typeface="Times New Roman" panose="02020603050405020304" pitchFamily="18" charset="0"/>
                <a:cs typeface="Times New Roman" panose="02020603050405020304" pitchFamily="18" charset="0"/>
              </a:rPr>
              <a:t>15</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Century-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“Angel-cum-altar-boy</a:t>
            </a: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 this image continued</a:t>
            </a:r>
            <a:endParaRPr lang="en-US" sz="2400" dirty="0">
              <a:solidFill>
                <a:prstClr val="white">
                  <a:lumMod val="75000"/>
                  <a:lumOff val="25000"/>
                </a:prstClr>
              </a:solidFill>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54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97" y="360608"/>
            <a:ext cx="8596668" cy="6085268"/>
          </a:xfrm>
        </p:spPr>
        <p:txBody>
          <a:bodyPr>
            <a:noAutofit/>
          </a:bodyPr>
          <a:lstStyle/>
          <a:p>
            <a:r>
              <a:rPr lang="en-US" sz="2400" dirty="0">
                <a:latin typeface="Times New Roman" panose="02020603050405020304" pitchFamily="18" charset="0"/>
                <a:cs typeface="Times New Roman" panose="02020603050405020304" pitchFamily="18" charset="0"/>
              </a:rPr>
              <a:t>16th </a:t>
            </a:r>
            <a:r>
              <a:rPr lang="en-US" sz="2400" dirty="0" smtClean="0">
                <a:latin typeface="Times New Roman" panose="02020603050405020304" pitchFamily="18" charset="0"/>
                <a:cs typeface="Times New Roman" panose="02020603050405020304" pitchFamily="18" charset="0"/>
              </a:rPr>
              <a:t>Century— marks </a:t>
            </a:r>
            <a:r>
              <a:rPr lang="en-US" sz="2400" dirty="0">
                <a:latin typeface="Times New Roman" panose="02020603050405020304" pitchFamily="18" charset="0"/>
                <a:cs typeface="Times New Roman" panose="02020603050405020304" pitchFamily="18" charset="0"/>
              </a:rPr>
              <a:t>a transition in social and philosophical aspect attached to childhood in </a:t>
            </a:r>
            <a:r>
              <a:rPr lang="en-US" sz="2400" dirty="0" smtClean="0">
                <a:latin typeface="Times New Roman" panose="02020603050405020304" pitchFamily="18" charset="0"/>
                <a:cs typeface="Times New Roman" panose="02020603050405020304" pitchFamily="18" charset="0"/>
              </a:rPr>
              <a:t>Europe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John Locke </a:t>
            </a: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Essay Concerning Human </a:t>
            </a:r>
            <a:r>
              <a:rPr lang="en-US" sz="2400" dirty="0" smtClean="0">
                <a:latin typeface="Times New Roman" panose="02020603050405020304" pitchFamily="18" charset="0"/>
                <a:cs typeface="Times New Roman" panose="02020603050405020304" pitchFamily="18" charset="0"/>
              </a:rPr>
              <a:t>Understanding”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Tabula Rasa</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Locke writes</a:t>
            </a:r>
            <a:r>
              <a:rPr lang="en-GB" sz="2400" dirty="0">
                <a:latin typeface="Times New Roman" panose="02020603050405020304" pitchFamily="18" charset="0"/>
                <a:ea typeface="Calibri" panose="020F0502020204030204" pitchFamily="34" charset="0"/>
                <a:cs typeface="Times New Roman" panose="02020603050405020304" pitchFamily="18" charset="0"/>
              </a:rPr>
              <a:t>: “children may be cozened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into </a:t>
            </a:r>
            <a:r>
              <a:rPr lang="en-GB" sz="2400" dirty="0">
                <a:latin typeface="Times New Roman" panose="02020603050405020304" pitchFamily="18" charset="0"/>
                <a:ea typeface="Calibri" panose="020F0502020204030204" pitchFamily="34" charset="0"/>
                <a:cs typeface="Times New Roman" panose="02020603050405020304" pitchFamily="18" charset="0"/>
              </a:rPr>
              <a:t>a knowledge of the letters; be taught to read, without perceiving it to be anything </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but </a:t>
            </a:r>
            <a:r>
              <a:rPr lang="en-GB" sz="2400" dirty="0">
                <a:latin typeface="Times New Roman" panose="02020603050405020304" pitchFamily="18" charset="0"/>
                <a:ea typeface="Calibri" panose="020F0502020204030204" pitchFamily="34" charset="0"/>
                <a:cs typeface="Times New Roman" panose="02020603050405020304" pitchFamily="18" charset="0"/>
              </a:rPr>
              <a:t>a sport, and play themselves into that which others are whipped for.” </a:t>
            </a:r>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a:p>
            <a:pPr lvl="0">
              <a:buClr>
                <a:srgbClr val="90C226"/>
              </a:buClr>
            </a:pPr>
            <a:r>
              <a:rPr lang="en-GB" sz="2400" dirty="0">
                <a:solidFill>
                  <a:prstClr val="white">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By the late 18th century, however, children were specially employed at the factories and mines and as </a:t>
            </a:r>
            <a:r>
              <a:rPr lang="en-GB"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tooltip="Chimney sweep"/>
              </a:rPr>
              <a:t>chimney sweeps</a:t>
            </a:r>
            <a:r>
              <a:rPr lang="en-GB" sz="2400" dirty="0" smtClean="0">
                <a:solidFill>
                  <a:prstClr val="white">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a:buClr>
                <a:srgbClr val="90C226"/>
              </a:buClr>
            </a:pP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19th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Century— childhood was romanticized.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rPr>
              <a:t>children began to be represented as </a:t>
            </a:r>
            <a:r>
              <a:rPr lang="en-GB"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embodiments of </a:t>
            </a:r>
            <a:r>
              <a:rPr lang="en-GB"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innocence clearly </a:t>
            </a:r>
            <a:r>
              <a:rPr lang="en-GB"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differing from adults in their physical appearance and  </a:t>
            </a:r>
            <a:r>
              <a:rPr lang="en-GB"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emotional </a:t>
            </a:r>
            <a:r>
              <a:rPr lang="en-GB"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make </a:t>
            </a:r>
            <a:r>
              <a:rPr lang="en-GB"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up</a:t>
            </a:r>
          </a:p>
          <a:p>
            <a:pPr lvl="0">
              <a:buClr>
                <a:srgbClr val="90C226"/>
              </a:buClr>
            </a:pPr>
            <a:r>
              <a:rPr lang="en-US" sz="2400" dirty="0" smtClean="0">
                <a:solidFill>
                  <a:prstClr val="white">
                    <a:lumMod val="75000"/>
                    <a:lumOff val="25000"/>
                  </a:prstClr>
                </a:solidFill>
                <a:latin typeface="Times New Roman" panose="02020603050405020304" pitchFamily="18" charset="0"/>
                <a:cs typeface="Times New Roman" panose="02020603050405020304" pitchFamily="18" charset="0"/>
              </a:rPr>
              <a:t>Late 19th century-The modern concept of childhood began to emerge</a:t>
            </a:r>
            <a:endParaRPr lang="en-GB" sz="2400" dirty="0">
              <a:solidFill>
                <a:prstClr val="white">
                  <a:lumMod val="75000"/>
                  <a:lumOff val="25000"/>
                </a:prstClr>
              </a:solidFill>
              <a:latin typeface="Times New Roman" panose="02020603050405020304" pitchFamily="18" charset="0"/>
              <a:cs typeface="Times New Roman" panose="02020603050405020304" pitchFamily="18" charset="0"/>
            </a:endParaRPr>
          </a:p>
          <a:p>
            <a:pPr lvl="0">
              <a:buClr>
                <a:srgbClr val="90C226"/>
              </a:buClr>
            </a:pPr>
            <a:endParaRPr lang="en-US"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sz="2400" dirty="0">
              <a:solidFill>
                <a:prstClr val="white">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n-US" sz="2400" dirty="0" smtClean="0">
              <a:solidFill>
                <a:prstClr val="white">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n-GB" sz="2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1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447" y="232013"/>
            <a:ext cx="8596668" cy="5809350"/>
          </a:xfrm>
        </p:spPr>
        <p:txBody>
          <a:bodyPr>
            <a:normAutofit/>
          </a:bodyPr>
          <a:lstStyle/>
          <a:p>
            <a:pPr marL="0" indent="0">
              <a:buNone/>
            </a:pPr>
            <a:endParaRPr lang="en-US" dirty="0"/>
          </a:p>
          <a:p>
            <a:pPr lvl="0">
              <a:buClr>
                <a:srgbClr val="90C226"/>
              </a:buClr>
            </a:pPr>
            <a:r>
              <a:rPr lang="en-GB" sz="2800" dirty="0">
                <a:solidFill>
                  <a:prstClr val="white">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Children’s Literature which till now had been solely seen as pedantic and didactic, became humorous, imaginative and fantastic. </a:t>
            </a:r>
            <a:endParaRPr lang="en-GB" sz="2800" dirty="0">
              <a:solidFill>
                <a:prstClr val="white">
                  <a:lumMod val="75000"/>
                  <a:lumOff val="25000"/>
                </a:prstClr>
              </a:solidFill>
              <a:latin typeface="Times New Roman" panose="02020603050405020304" pitchFamily="18" charset="0"/>
              <a:cs typeface="Times New Roman" panose="02020603050405020304" pitchFamily="18" charset="0"/>
            </a:endParaRPr>
          </a:p>
          <a:p>
            <a:pPr lvl="0">
              <a:buClr>
                <a:srgbClr val="90C226"/>
              </a:buClr>
            </a:pPr>
            <a:r>
              <a:rPr lang="en-US"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Industrial </a:t>
            </a:r>
            <a:r>
              <a:rPr lang="en-US"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Revolution</a:t>
            </a:r>
            <a:r>
              <a:rPr lang="en-US"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GB"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wide chasm between the lofty romantic ideals related to childhood and the reality of mounting exploitation of children at the </a:t>
            </a:r>
            <a:r>
              <a:rPr lang="en-GB"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workplace.</a:t>
            </a:r>
          </a:p>
          <a:p>
            <a:pPr lvl="0">
              <a:buClr>
                <a:srgbClr val="90C226"/>
              </a:buClr>
            </a:pPr>
            <a:r>
              <a:rPr lang="en-US"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20th Century- Modern Education System</a:t>
            </a:r>
          </a:p>
          <a:p>
            <a:pPr marL="0" lvl="0" indent="0">
              <a:buClr>
                <a:srgbClr val="90C226"/>
              </a:buClr>
              <a:buNone/>
            </a:pPr>
            <a:r>
              <a:rPr lang="en-US"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Public Schooling-State </a:t>
            </a:r>
            <a:r>
              <a:rPr lang="en-US" sz="2400" dirty="0" err="1"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endeavour</a:t>
            </a:r>
            <a:endParaRPr lang="en-US"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90C226"/>
              </a:buClr>
              <a:buNone/>
            </a:pPr>
            <a:r>
              <a:rPr lang="en-US"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C</a:t>
            </a:r>
            <a:r>
              <a:rPr lang="en-GB" sz="24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hildhood</a:t>
            </a:r>
            <a:r>
              <a:rPr lang="en-GB"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as a time of fun of </a:t>
            </a:r>
            <a:r>
              <a:rPr lang="en-GB"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happiness</a:t>
            </a:r>
          </a:p>
          <a:p>
            <a:pPr marL="0" lvl="0" indent="0">
              <a:buClr>
                <a:srgbClr val="90C226"/>
              </a:buClr>
              <a:buNone/>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GB" sz="2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buClr>
                <a:srgbClr val="90C226"/>
              </a:buClr>
            </a:pPr>
            <a:endParaRPr lang="en-US" sz="2400" dirty="0">
              <a:solidFill>
                <a:prstClr val="white">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endParaRPr>
          </a:p>
          <a:p>
            <a:pPr marL="0" indent="0">
              <a:buNone/>
            </a:pPr>
            <a:endParaRPr lang="en-US" dirty="0">
              <a:sym typeface="Wingdings" panose="05000000000000000000" pitchFamily="2" charset="2"/>
            </a:endParaRPr>
          </a:p>
          <a:p>
            <a:endParaRPr lang="en-US" dirty="0">
              <a:sym typeface="Wingdings" panose="05000000000000000000" pitchFamily="2" charset="2"/>
            </a:endParaRPr>
          </a:p>
          <a:p>
            <a:endParaRPr lang="en-US" dirty="0" smtClean="0"/>
          </a:p>
          <a:p>
            <a:endParaRPr lang="en-US" dirty="0"/>
          </a:p>
          <a:p>
            <a:endParaRPr lang="en-US" dirty="0" smtClean="0"/>
          </a:p>
          <a:p>
            <a:endParaRPr lang="en-GB" dirty="0"/>
          </a:p>
        </p:txBody>
      </p:sp>
    </p:spTree>
    <p:extLst>
      <p:ext uri="{BB962C8B-B14F-4D97-AF65-F5344CB8AC3E}">
        <p14:creationId xmlns:p14="http://schemas.microsoft.com/office/powerpoint/2010/main" val="2710570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8532"/>
            <a:ext cx="8596668" cy="1320800"/>
          </a:xfrm>
        </p:spPr>
        <p:txBody>
          <a:bodyPr>
            <a:normAutofit/>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Conceptions </a:t>
            </a:r>
            <a:r>
              <a:rPr lang="en-US" sz="4000" b="1" dirty="0" smtClean="0">
                <a:solidFill>
                  <a:schemeClr val="tx1"/>
                </a:solidFill>
                <a:latin typeface="Times New Roman" panose="02020603050405020304" pitchFamily="18" charset="0"/>
                <a:cs typeface="Times New Roman" panose="02020603050405020304" pitchFamily="18" charset="0"/>
              </a:rPr>
              <a:t>of Childhood</a:t>
            </a:r>
            <a:endParaRPr lang="en-GB"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739332"/>
            <a:ext cx="8596668" cy="3880773"/>
          </a:xfrm>
        </p:spPr>
        <p:txBody>
          <a:bodyPr>
            <a:normAutofit/>
          </a:bodyPr>
          <a:lstStyle/>
          <a:p>
            <a:r>
              <a:rPr lang="en-US" sz="3200" dirty="0" smtClean="0">
                <a:latin typeface="Times New Roman" panose="02020603050405020304" pitchFamily="18" charset="0"/>
                <a:cs typeface="Times New Roman" panose="02020603050405020304" pitchFamily="18" charset="0"/>
              </a:rPr>
              <a:t>Theological         (Renaissance) </a:t>
            </a:r>
          </a:p>
          <a:p>
            <a:r>
              <a:rPr lang="en-US" sz="3200" dirty="0" smtClean="0">
                <a:latin typeface="Times New Roman" panose="02020603050405020304" pitchFamily="18" charset="0"/>
                <a:cs typeface="Times New Roman" panose="02020603050405020304" pitchFamily="18" charset="0"/>
              </a:rPr>
              <a:t>Pantheistic           (Romantic)</a:t>
            </a:r>
          </a:p>
          <a:p>
            <a:r>
              <a:rPr lang="en-US" sz="3200" dirty="0" smtClean="0">
                <a:latin typeface="Times New Roman" panose="02020603050405020304" pitchFamily="18" charset="0"/>
                <a:cs typeface="Times New Roman" panose="02020603050405020304" pitchFamily="18" charset="0"/>
              </a:rPr>
              <a:t>Utilitarian            (Victorian)</a:t>
            </a:r>
          </a:p>
          <a:p>
            <a:r>
              <a:rPr lang="en-US" sz="3200" dirty="0" smtClean="0">
                <a:latin typeface="Times New Roman" panose="02020603050405020304" pitchFamily="18" charset="0"/>
                <a:cs typeface="Times New Roman" panose="02020603050405020304" pitchFamily="18" charset="0"/>
              </a:rPr>
              <a:t>Psychological      (Modern)</a:t>
            </a:r>
          </a:p>
          <a:p>
            <a:r>
              <a:rPr lang="en-US" sz="3200" dirty="0" smtClean="0">
                <a:latin typeface="Times New Roman" panose="02020603050405020304" pitchFamily="18" charset="0"/>
                <a:cs typeface="Times New Roman" panose="02020603050405020304" pitchFamily="18" charset="0"/>
              </a:rPr>
              <a:t>Individualistic     (Postmodern)</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98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2054"/>
            <a:ext cx="8596668" cy="1320800"/>
          </a:xfrm>
        </p:spPr>
        <p:txBody>
          <a:bodyPr/>
          <a:lstStyle/>
          <a:p>
            <a:pPr algn="ctr"/>
            <a:r>
              <a:rPr lang="en-US" b="1" dirty="0" smtClean="0">
                <a:latin typeface="Times New Roman" panose="02020603050405020304" pitchFamily="18" charset="0"/>
                <a:cs typeface="Times New Roman" panose="02020603050405020304" pitchFamily="18" charset="0"/>
              </a:rPr>
              <a:t>Types of Children’s Literature</a:t>
            </a:r>
            <a:endParaRPr lang="en-GB"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369019"/>
            <a:ext cx="8596668" cy="5345680"/>
          </a:xfrm>
        </p:spPr>
        <p:txBody>
          <a:bodyPr>
            <a:normAutofit/>
          </a:bodyPr>
          <a:lstStyle/>
          <a:p>
            <a:pPr lvl="0" algn="just">
              <a:lnSpc>
                <a:spcPct val="150000"/>
              </a:lnSpc>
              <a:buFont typeface="+mj-lt"/>
              <a:buAutoNum type="romanLcParenR"/>
            </a:pPr>
            <a:r>
              <a:rPr lang="en-GB" sz="3200" dirty="0">
                <a:latin typeface="Times New Roman" panose="02020603050405020304" pitchFamily="18" charset="0"/>
                <a:cs typeface="Times New Roman" panose="02020603050405020304" pitchFamily="18" charset="0"/>
              </a:rPr>
              <a:t>Picture Books</a:t>
            </a:r>
          </a:p>
          <a:p>
            <a:pPr lvl="0" algn="just">
              <a:lnSpc>
                <a:spcPct val="150000"/>
              </a:lnSpc>
              <a:buFont typeface="+mj-lt"/>
              <a:buAutoNum type="romanLcParenR"/>
            </a:pPr>
            <a:r>
              <a:rPr lang="en-GB" sz="3200" dirty="0">
                <a:latin typeface="Times New Roman" panose="02020603050405020304" pitchFamily="18" charset="0"/>
                <a:cs typeface="Times New Roman" panose="02020603050405020304" pitchFamily="18" charset="0"/>
              </a:rPr>
              <a:t>Traditional Literature</a:t>
            </a:r>
          </a:p>
          <a:p>
            <a:pPr lvl="0" algn="just">
              <a:lnSpc>
                <a:spcPct val="150000"/>
              </a:lnSpc>
              <a:buFont typeface="+mj-lt"/>
              <a:buAutoNum type="romanLcParenR"/>
            </a:pPr>
            <a:r>
              <a:rPr lang="en-GB" sz="3200" dirty="0">
                <a:latin typeface="Times New Roman" panose="02020603050405020304" pitchFamily="18" charset="0"/>
                <a:cs typeface="Times New Roman" panose="02020603050405020304" pitchFamily="18" charset="0"/>
              </a:rPr>
              <a:t>Fiction</a:t>
            </a:r>
          </a:p>
          <a:p>
            <a:pPr lvl="0" algn="just">
              <a:lnSpc>
                <a:spcPct val="150000"/>
              </a:lnSpc>
              <a:buFont typeface="+mj-lt"/>
              <a:buAutoNum type="romanLcParenR"/>
            </a:pPr>
            <a:r>
              <a:rPr lang="en-GB" sz="3200" dirty="0">
                <a:latin typeface="Times New Roman" panose="02020603050405020304" pitchFamily="18" charset="0"/>
                <a:cs typeface="Times New Roman" panose="02020603050405020304" pitchFamily="18" charset="0"/>
              </a:rPr>
              <a:t>Non-Fiction</a:t>
            </a:r>
          </a:p>
          <a:p>
            <a:pPr lvl="0" algn="just">
              <a:lnSpc>
                <a:spcPct val="150000"/>
              </a:lnSpc>
              <a:buFont typeface="+mj-lt"/>
              <a:buAutoNum type="romanLcParenR"/>
            </a:pPr>
            <a:r>
              <a:rPr lang="en-GB" sz="3200" dirty="0">
                <a:latin typeface="Times New Roman" panose="02020603050405020304" pitchFamily="18" charset="0"/>
                <a:cs typeface="Times New Roman" panose="02020603050405020304" pitchFamily="18" charset="0"/>
              </a:rPr>
              <a:t>Biography (including autobiography)</a:t>
            </a:r>
          </a:p>
          <a:p>
            <a:pPr lvl="0" algn="just">
              <a:lnSpc>
                <a:spcPct val="150000"/>
              </a:lnSpc>
              <a:buFont typeface="+mj-lt"/>
              <a:buAutoNum type="romanLcParenR"/>
            </a:pPr>
            <a:r>
              <a:rPr lang="en-GB" sz="3200" dirty="0">
                <a:latin typeface="Times New Roman" panose="02020603050405020304" pitchFamily="18" charset="0"/>
                <a:cs typeface="Times New Roman" panose="02020603050405020304" pitchFamily="18" charset="0"/>
              </a:rPr>
              <a:t>Poetry and Verse </a:t>
            </a:r>
          </a:p>
          <a:p>
            <a:endParaRPr lang="en-GB" dirty="0"/>
          </a:p>
        </p:txBody>
      </p:sp>
    </p:spTree>
    <p:extLst>
      <p:ext uri="{BB962C8B-B14F-4D97-AF65-F5344CB8AC3E}">
        <p14:creationId xmlns:p14="http://schemas.microsoft.com/office/powerpoint/2010/main" val="83967380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Facet</Template>
  <TotalTime>936</TotalTime>
  <Words>785</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Century Gothic</vt:lpstr>
      <vt:lpstr>Times New Roman</vt:lpstr>
      <vt:lpstr>Trebuchet MS</vt:lpstr>
      <vt:lpstr>Wingdings</vt:lpstr>
      <vt:lpstr>Wingdings 3</vt:lpstr>
      <vt:lpstr>Facet</vt:lpstr>
      <vt:lpstr>Ion Boardroom</vt:lpstr>
      <vt:lpstr>Children’s Literature (PGECL2E007T)</vt:lpstr>
      <vt:lpstr>Defining Childhood</vt:lpstr>
      <vt:lpstr>PowerPoint Presentation</vt:lpstr>
      <vt:lpstr>History of Childhood in the West</vt:lpstr>
      <vt:lpstr>Representation of Children in Various Ages</vt:lpstr>
      <vt:lpstr>PowerPoint Presentation</vt:lpstr>
      <vt:lpstr>PowerPoint Presentation</vt:lpstr>
      <vt:lpstr>Conceptions of Childhood</vt:lpstr>
      <vt:lpstr>Types of Children’s Literature</vt:lpstr>
      <vt:lpstr>Genres: in Children’s Fiction</vt:lpstr>
      <vt:lpstr>PowerPoint Presentation</vt:lpstr>
      <vt:lpstr>     UNIT II</vt:lpstr>
      <vt:lpstr>PowerPoint Presentation</vt:lpstr>
      <vt:lpstr>    UNIT III</vt:lpstr>
      <vt:lpstr>UNIT III</vt:lpstr>
      <vt:lpstr>    UNIT IV</vt:lpstr>
      <vt:lpstr>UNIT IV</vt:lpstr>
      <vt:lpstr>UNIT  V</vt:lpstr>
      <vt:lpstr>PowerPoint Presentation</vt:lpstr>
      <vt:lpstr>Haroun and the Sea of the Stories</vt:lpstr>
      <vt:lpstr>Thank You!: All the Best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114</cp:revision>
  <dcterms:created xsi:type="dcterms:W3CDTF">2015-08-29T04:53:34Z</dcterms:created>
  <dcterms:modified xsi:type="dcterms:W3CDTF">2016-01-25T11:52:35Z</dcterms:modified>
</cp:coreProperties>
</file>