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38859C-8861-42D2-9EF0-4C6FC444DC4B}"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8859C-8861-42D2-9EF0-4C6FC444DC4B}"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8859C-8861-42D2-9EF0-4C6FC444DC4B}"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8859C-8861-42D2-9EF0-4C6FC444DC4B}"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38859C-8861-42D2-9EF0-4C6FC444DC4B}"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38859C-8861-42D2-9EF0-4C6FC444DC4B}" type="datetimeFigureOut">
              <a:rPr lang="en-US" smtClean="0"/>
              <a:pPr/>
              <a:t>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38859C-8861-42D2-9EF0-4C6FC444DC4B}" type="datetimeFigureOut">
              <a:rPr lang="en-US" smtClean="0"/>
              <a:pPr/>
              <a:t>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38859C-8861-42D2-9EF0-4C6FC444DC4B}" type="datetimeFigureOut">
              <a:rPr lang="en-US" smtClean="0"/>
              <a:pPr/>
              <a:t>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8859C-8861-42D2-9EF0-4C6FC444DC4B}" type="datetimeFigureOut">
              <a:rPr lang="en-US" smtClean="0"/>
              <a:pPr/>
              <a:t>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8859C-8861-42D2-9EF0-4C6FC444DC4B}" type="datetimeFigureOut">
              <a:rPr lang="en-US" smtClean="0"/>
              <a:pPr/>
              <a:t>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8859C-8861-42D2-9EF0-4C6FC444DC4B}" type="datetimeFigureOut">
              <a:rPr lang="en-US" smtClean="0"/>
              <a:pPr/>
              <a:t>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ED8D1-7F09-49D4-ACA5-BF8AE34129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8859C-8861-42D2-9EF0-4C6FC444DC4B}" type="datetimeFigureOut">
              <a:rPr lang="en-US" smtClean="0"/>
              <a:pPr/>
              <a:t>1/30/2016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ED8D1-7F09-49D4-ACA5-BF8AE34129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
            <a:ext cx="7620000" cy="2209799"/>
          </a:xfrm>
        </p:spPr>
        <p:txBody>
          <a:bodyPr/>
          <a:lstStyle/>
          <a:p>
            <a:r>
              <a:rPr lang="en-US" dirty="0" smtClean="0"/>
              <a:t>POETRY</a:t>
            </a:r>
            <a:endParaRPr lang="en-US" dirty="0"/>
          </a:p>
        </p:txBody>
      </p:sp>
      <p:sp>
        <p:nvSpPr>
          <p:cNvPr id="3" name="Subtitle 2"/>
          <p:cNvSpPr>
            <a:spLocks noGrp="1"/>
          </p:cNvSpPr>
          <p:nvPr>
            <p:ph type="subTitle" idx="1"/>
          </p:nvPr>
        </p:nvSpPr>
        <p:spPr>
          <a:xfrm>
            <a:off x="0" y="2286000"/>
            <a:ext cx="9144000" cy="4114800"/>
          </a:xfrm>
        </p:spPr>
        <p:txBody>
          <a:bodyPr>
            <a:normAutofit fontScale="85000" lnSpcReduction="20000"/>
          </a:bodyPr>
          <a:lstStyle/>
          <a:p>
            <a:r>
              <a:rPr lang="en-US" dirty="0" smtClean="0"/>
              <a:t>Definitions: </a:t>
            </a:r>
          </a:p>
          <a:p>
            <a:pPr>
              <a:buFont typeface="Arial" pitchFamily="34" charset="0"/>
              <a:buChar char="•"/>
            </a:pPr>
            <a:r>
              <a:rPr lang="en-US" dirty="0" smtClean="0"/>
              <a:t>Poetry is one of the major forms of literature.</a:t>
            </a:r>
          </a:p>
          <a:p>
            <a:pPr>
              <a:buFont typeface="Arial" pitchFamily="34" charset="0"/>
              <a:buChar char="•"/>
            </a:pPr>
            <a:r>
              <a:rPr lang="en-US" dirty="0" smtClean="0"/>
              <a:t>Dr. Johnson, the 18</a:t>
            </a:r>
            <a:r>
              <a:rPr lang="en-US" baseline="30000" dirty="0" smtClean="0"/>
              <a:t>th</a:t>
            </a:r>
            <a:r>
              <a:rPr lang="en-US" dirty="0" smtClean="0"/>
              <a:t> century literary critic and scholar defines poetry as “metrical composition” and added that it is “the art of uniting pleasure with truth by calling imagination to the help of reason.”</a:t>
            </a:r>
          </a:p>
          <a:p>
            <a:pPr>
              <a:buFont typeface="Arial" pitchFamily="34" charset="0"/>
              <a:buChar char="•"/>
            </a:pPr>
            <a:r>
              <a:rPr lang="en-US" dirty="0" smtClean="0"/>
              <a:t>According to Macaulay, poetry is “the art of doing by means of words what the painter does by means of </a:t>
            </a:r>
            <a:r>
              <a:rPr lang="en-US" dirty="0" err="1" smtClean="0"/>
              <a:t>colour</a:t>
            </a:r>
            <a:r>
              <a:rPr lang="en-US" dirty="0" smtClean="0"/>
              <a:t>.”</a:t>
            </a:r>
          </a:p>
          <a:p>
            <a:pPr>
              <a:buFont typeface="Arial" pitchFamily="34" charset="0"/>
              <a:buChar char="•"/>
            </a:pPr>
            <a:r>
              <a:rPr lang="en-US" dirty="0" smtClean="0"/>
              <a:t>William </a:t>
            </a:r>
            <a:r>
              <a:rPr lang="en-US" dirty="0"/>
              <a:t>W</a:t>
            </a:r>
            <a:r>
              <a:rPr lang="en-US" dirty="0" smtClean="0"/>
              <a:t>ordsworth defines poetry as  “spontaneous overflow of powerful feelings recollected in tranquility.” He further called it “ the breath and finer spirit of all knowledge.”</a:t>
            </a:r>
          </a:p>
          <a:p>
            <a:pPr>
              <a:buFont typeface="Arial" pitchFamily="34" charset="0"/>
              <a:buChar char="•"/>
            </a:pP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0" y="838200"/>
            <a:ext cx="8503918" cy="5638799"/>
          </a:xfrm>
        </p:spPr>
        <p:txBody>
          <a:bodyPr>
            <a:normAutofit/>
          </a:bodyPr>
          <a:lstStyle/>
          <a:p>
            <a:pPr>
              <a:buFont typeface="Arial" pitchFamily="34" charset="0"/>
              <a:buChar char="•"/>
            </a:pPr>
            <a:r>
              <a:rPr lang="en-US" dirty="0" err="1" smtClean="0"/>
              <a:t>S.T.Coleridge</a:t>
            </a:r>
            <a:r>
              <a:rPr lang="en-US" dirty="0" smtClean="0"/>
              <a:t> calls poetry “ the antithesis of science, having for its immediate object pleasure, not truth.”</a:t>
            </a:r>
            <a:br>
              <a:rPr lang="en-US" dirty="0" smtClean="0"/>
            </a:br>
            <a:r>
              <a:rPr lang="en-US" dirty="0" smtClean="0"/>
              <a:t>Matthew Arnold defines poetry as simply “the most delightful and perfect form of </a:t>
            </a:r>
            <a:r>
              <a:rPr lang="en-US" dirty="0" err="1" smtClean="0"/>
              <a:t>utterence</a:t>
            </a:r>
            <a:r>
              <a:rPr lang="en-US" dirty="0" smtClean="0"/>
              <a:t> that human words can reach.”</a:t>
            </a:r>
            <a:endParaRPr lang="en-US" dirty="0"/>
          </a:p>
        </p:txBody>
      </p:sp>
      <p:sp>
        <p:nvSpPr>
          <p:cNvPr id="3" name="Subtitle 2"/>
          <p:cNvSpPr>
            <a:spLocks noGrp="1"/>
          </p:cNvSpPr>
          <p:nvPr>
            <p:ph type="subTitle" idx="1"/>
          </p:nvPr>
        </p:nvSpPr>
        <p:spPr>
          <a:xfrm>
            <a:off x="7924800" y="4160517"/>
            <a:ext cx="76200" cy="106682"/>
          </a:xfrm>
        </p:spPr>
        <p:txBody>
          <a:bodyPr>
            <a:normAutofit fontScale="25000" lnSpcReduction="20000"/>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
            <a:ext cx="7391400" cy="2438400"/>
          </a:xfrm>
        </p:spPr>
        <p:txBody>
          <a:bodyPr/>
          <a:lstStyle/>
          <a:p>
            <a:r>
              <a:rPr lang="en-US" dirty="0" smtClean="0"/>
              <a:t>Content of poetry</a:t>
            </a:r>
            <a:endParaRPr lang="en-US" dirty="0"/>
          </a:p>
        </p:txBody>
      </p:sp>
      <p:sp>
        <p:nvSpPr>
          <p:cNvPr id="3" name="Subtitle 2"/>
          <p:cNvSpPr>
            <a:spLocks noGrp="1"/>
          </p:cNvSpPr>
          <p:nvPr>
            <p:ph type="subTitle" idx="1"/>
          </p:nvPr>
        </p:nvSpPr>
        <p:spPr>
          <a:xfrm>
            <a:off x="457200" y="1981200"/>
            <a:ext cx="8001000" cy="3962400"/>
          </a:xfrm>
        </p:spPr>
        <p:txBody>
          <a:bodyPr>
            <a:normAutofit fontScale="85000" lnSpcReduction="20000"/>
          </a:bodyPr>
          <a:lstStyle/>
          <a:p>
            <a:pPr>
              <a:buFont typeface="Arial" pitchFamily="34" charset="0"/>
              <a:buChar char="•"/>
            </a:pPr>
            <a:r>
              <a:rPr lang="en-US" dirty="0" smtClean="0"/>
              <a:t>Poetry has its emotional and imaginative contents. It is often called “imaginative and emotional interpretation of life.</a:t>
            </a:r>
          </a:p>
          <a:p>
            <a:pPr>
              <a:buFont typeface="Arial" pitchFamily="34" charset="0"/>
              <a:buChar char="•"/>
            </a:pPr>
            <a:r>
              <a:rPr lang="en-US" dirty="0" smtClean="0"/>
              <a:t>Poetry deals with the facts, experiences and problems of life but first it relate them to our emotions and then transforms and transfigures them by the exercise of imagination.</a:t>
            </a:r>
          </a:p>
          <a:p>
            <a:pPr>
              <a:buFont typeface="Arial" pitchFamily="34" charset="0"/>
              <a:buChar char="•"/>
            </a:pPr>
            <a:r>
              <a:rPr lang="en-US" dirty="0" smtClean="0"/>
              <a:t>Poetry treats reality imaginatively  and colors it with emotion..</a:t>
            </a:r>
          </a:p>
          <a:p>
            <a:pPr>
              <a:buFont typeface="Arial" pitchFamily="34" charset="0"/>
              <a:buChar char="•"/>
            </a:pPr>
            <a:r>
              <a:rPr lang="en-US" dirty="0" smtClean="0"/>
              <a:t>Imagination and emotion predominate in poetry.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2057399"/>
          </a:xfrm>
        </p:spPr>
        <p:txBody>
          <a:bodyPr>
            <a:normAutofit fontScale="90000"/>
          </a:bodyPr>
          <a:lstStyle/>
          <a:p>
            <a:pPr>
              <a:buFont typeface="Arial" pitchFamily="34" charset="0"/>
              <a:buChar char="•"/>
            </a:pPr>
            <a:r>
              <a:rPr lang="en-US" dirty="0" smtClean="0"/>
              <a:t>However, imagination and emotion may characterize prose also (poetic- prose), but can such prose be called poetry?</a:t>
            </a:r>
            <a:endParaRPr lang="en-US" dirty="0"/>
          </a:p>
        </p:txBody>
      </p:sp>
      <p:sp>
        <p:nvSpPr>
          <p:cNvPr id="3" name="Subtitle 2"/>
          <p:cNvSpPr>
            <a:spLocks noGrp="1"/>
          </p:cNvSpPr>
          <p:nvPr>
            <p:ph type="subTitle" idx="1"/>
          </p:nvPr>
        </p:nvSpPr>
        <p:spPr>
          <a:xfrm>
            <a:off x="0" y="2362200"/>
            <a:ext cx="9144000" cy="4495800"/>
          </a:xfrm>
        </p:spPr>
        <p:txBody>
          <a:bodyPr>
            <a:normAutofit fontScale="85000" lnSpcReduction="20000"/>
          </a:bodyPr>
          <a:lstStyle/>
          <a:p>
            <a:r>
              <a:rPr lang="en-US" dirty="0" smtClean="0"/>
              <a:t>*Hudson </a:t>
            </a:r>
            <a:r>
              <a:rPr lang="en-US" dirty="0" smtClean="0"/>
              <a:t>says, “ there is much poetry which is purely prosaic and there is much prose which is markedly poetical.</a:t>
            </a:r>
          </a:p>
          <a:p>
            <a:r>
              <a:rPr lang="en-US" dirty="0" smtClean="0"/>
              <a:t>*Poetry</a:t>
            </a:r>
            <a:r>
              <a:rPr lang="en-US" dirty="0" smtClean="0"/>
              <a:t>, specifically so termed , is particular kind of art that arises only when the poetic qualities of imagination and feelings are embodied in a certain form of expression. That form is regularly rhythmical language or meter.</a:t>
            </a:r>
          </a:p>
          <a:p>
            <a:r>
              <a:rPr lang="en-US" dirty="0" smtClean="0"/>
              <a:t>*The </a:t>
            </a:r>
            <a:r>
              <a:rPr lang="en-US" dirty="0" smtClean="0"/>
              <a:t>emotional and imaginative content of poetry must be clothed in systemically rhythmical language.</a:t>
            </a:r>
          </a:p>
          <a:p>
            <a:r>
              <a:rPr lang="en-US" dirty="0" smtClean="0"/>
              <a:t>*Meter </a:t>
            </a:r>
            <a:r>
              <a:rPr lang="en-US" dirty="0" smtClean="0"/>
              <a:t>is an essential part of perfection of poetry and its use modifies the language.. Coleridge  says, “Meter medicates the  whole atmosphere “ and makes the diction of poetry different from the language of prose.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Autofit/>
          </a:bodyPr>
          <a:lstStyle/>
          <a:p>
            <a:r>
              <a:rPr lang="en-US" sz="3200" dirty="0" smtClean="0"/>
              <a:t>*However</a:t>
            </a:r>
            <a:r>
              <a:rPr lang="en-US" sz="3200" dirty="0" smtClean="0"/>
              <a:t>, in his Preface to the Lyrical Ballads, Wordsworth claims, “ There is no essential difference between the language of prose and the language of poetry.”</a:t>
            </a:r>
            <a:br>
              <a:rPr lang="en-US" sz="3200" dirty="0" smtClean="0"/>
            </a:br>
            <a:r>
              <a:rPr lang="en-US" sz="3200" dirty="0" smtClean="0"/>
              <a:t>*Figures </a:t>
            </a:r>
            <a:r>
              <a:rPr lang="en-US" sz="3200" dirty="0" smtClean="0"/>
              <a:t>of speech also play a significant role in making the diction of poetry different from every day speech.</a:t>
            </a:r>
            <a:endParaRPr lang="en-US" sz="3200" dirty="0"/>
          </a:p>
        </p:txBody>
      </p:sp>
      <p:sp>
        <p:nvSpPr>
          <p:cNvPr id="3" name="Subtitle 2"/>
          <p:cNvSpPr>
            <a:spLocks noGrp="1"/>
          </p:cNvSpPr>
          <p:nvPr>
            <p:ph type="subTitle" idx="1"/>
          </p:nvPr>
        </p:nvSpPr>
        <p:spPr>
          <a:xfrm flipH="1">
            <a:off x="7772400" y="5562600"/>
            <a:ext cx="76200" cy="76200"/>
          </a:xfrm>
        </p:spPr>
        <p:txBody>
          <a:bodyPr>
            <a:normAutofit fontScale="25000" lnSpcReduction="20000"/>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828800"/>
            <a:ext cx="6781800" cy="838200"/>
          </a:xfrm>
        </p:spPr>
        <p:txBody>
          <a:bodyPr>
            <a:noAutofit/>
          </a:bodyPr>
          <a:lstStyle/>
          <a:p>
            <a:r>
              <a:rPr lang="en-US" sz="3200" dirty="0" smtClean="0"/>
              <a:t>Kinds of Poetry</a:t>
            </a:r>
            <a:br>
              <a:rPr lang="en-US" sz="3200" dirty="0" smtClean="0"/>
            </a:br>
            <a:r>
              <a:rPr lang="en-US" sz="3200" dirty="0" smtClean="0"/>
              <a:t>Broadly </a:t>
            </a:r>
            <a:r>
              <a:rPr lang="en-US" sz="3200" dirty="0" smtClean="0"/>
              <a:t>speaking, poetry may divided into two </a:t>
            </a:r>
            <a:r>
              <a:rPr lang="en-US" sz="3200" dirty="0" smtClean="0"/>
              <a:t>kinds–</a:t>
            </a:r>
            <a:br>
              <a:rPr lang="en-US" sz="3200" dirty="0" smtClean="0"/>
            </a:br>
            <a:r>
              <a:rPr lang="en-US" sz="3200" dirty="0" smtClean="0"/>
              <a:t> *(1) </a:t>
            </a:r>
            <a:r>
              <a:rPr lang="en-US" sz="3200" dirty="0" smtClean="0"/>
              <a:t>Personal or Subjective poetry or the poetry of self-expression . Such poetry is further subdivided into  the elegy, the Ode, the Sonnet.</a:t>
            </a:r>
            <a:endParaRPr lang="en-US" sz="3200" dirty="0"/>
          </a:p>
        </p:txBody>
      </p:sp>
      <p:sp>
        <p:nvSpPr>
          <p:cNvPr id="3" name="Subtitle 2"/>
          <p:cNvSpPr>
            <a:spLocks noGrp="1"/>
          </p:cNvSpPr>
          <p:nvPr>
            <p:ph type="subTitle" idx="1"/>
          </p:nvPr>
        </p:nvSpPr>
        <p:spPr>
          <a:xfrm>
            <a:off x="914400" y="3886200"/>
            <a:ext cx="7543800" cy="2971800"/>
          </a:xfrm>
        </p:spPr>
        <p:txBody>
          <a:bodyPr>
            <a:normAutofit lnSpcReduction="10000"/>
          </a:bodyPr>
          <a:lstStyle/>
          <a:p>
            <a:r>
              <a:rPr lang="en-US" dirty="0" smtClean="0">
                <a:solidFill>
                  <a:schemeClr val="tx1"/>
                </a:solidFill>
              </a:rPr>
              <a:t>*(</a:t>
            </a:r>
            <a:r>
              <a:rPr lang="en-US" dirty="0" smtClean="0">
                <a:solidFill>
                  <a:schemeClr val="tx1"/>
                </a:solidFill>
              </a:rPr>
              <a:t>2</a:t>
            </a:r>
            <a:r>
              <a:rPr lang="en-US" dirty="0" smtClean="0">
                <a:solidFill>
                  <a:schemeClr val="tx1"/>
                </a:solidFill>
              </a:rPr>
              <a:t>) </a:t>
            </a:r>
            <a:r>
              <a:rPr lang="en-US" dirty="0" smtClean="0">
                <a:solidFill>
                  <a:schemeClr val="tx1"/>
                </a:solidFill>
              </a:rPr>
              <a:t>Impersonal or Objective Poetry  where the poet finds his inspiration and his subjects in the actions and passions of the world without. The </a:t>
            </a:r>
            <a:r>
              <a:rPr lang="en-US" dirty="0" smtClean="0">
                <a:solidFill>
                  <a:schemeClr val="tx1"/>
                </a:solidFill>
              </a:rPr>
              <a:t>Ballad</a:t>
            </a:r>
            <a:r>
              <a:rPr lang="en-US" dirty="0" smtClean="0">
                <a:solidFill>
                  <a:schemeClr val="tx1"/>
                </a:solidFill>
              </a:rPr>
              <a:t>, the Epic, Metrical romance, the Idyll  are some of the examples of narrative poetry..</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417</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POETRY</vt:lpstr>
      <vt:lpstr>S.T.Coleridge calls poetry “ the antithesis of science, having for its immediate object pleasure, not truth.” Matthew Arnold defines poetry as simply “the most delightful and perfect form of utterence that human words can reach.”</vt:lpstr>
      <vt:lpstr>Content of poetry</vt:lpstr>
      <vt:lpstr>However, imagination and emotion may characterize prose also (poetic- prose), but can such prose be called poetry?</vt:lpstr>
      <vt:lpstr>*However, in his Preface to the Lyrical Ballads, Wordsworth claims, “ There is no essential difference between the language of prose and the language of poetry.” *Figures of speech also play a significant role in making the diction of poetry different from every day speech.</vt:lpstr>
      <vt:lpstr>Kinds of Poetry Broadly speaking, poetry may divided into two kinds–  *(1) Personal or Subjective poetry or the poetry of self-expression . Such poetry is further subdivided into  the elegy, the Ode, the Sonnet.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dc:title>
  <dc:creator>acer</dc:creator>
  <cp:lastModifiedBy>acer</cp:lastModifiedBy>
  <cp:revision>9</cp:revision>
  <dcterms:created xsi:type="dcterms:W3CDTF">2016-01-30T18:10:37Z</dcterms:created>
  <dcterms:modified xsi:type="dcterms:W3CDTF">2016-01-31T05:32:19Z</dcterms:modified>
</cp:coreProperties>
</file>