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C04A-B283-4DBF-89B6-CCD0F9969240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CA28A-8F8E-4C3A-9C75-16EC0416C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"/>
            <a:ext cx="4876800" cy="990599"/>
          </a:xfrm>
        </p:spPr>
        <p:txBody>
          <a:bodyPr/>
          <a:lstStyle/>
          <a:p>
            <a:r>
              <a:rPr lang="en-US" dirty="0" smtClean="0"/>
              <a:t>NOVEL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Definition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long story in prose meant primarily for entertainment and presenting a realistic picture of life.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Setting, Plot, Character and Dialogue are the most </a:t>
            </a:r>
            <a:r>
              <a:rPr lang="en-US" sz="2000" dirty="0" smtClean="0"/>
              <a:t>important </a:t>
            </a:r>
            <a:r>
              <a:rPr lang="en-US" sz="2000" dirty="0" smtClean="0"/>
              <a:t>elements </a:t>
            </a:r>
            <a:r>
              <a:rPr lang="en-US" sz="2000" dirty="0" smtClean="0"/>
              <a:t>that go into the making of </a:t>
            </a:r>
            <a:r>
              <a:rPr lang="en-US" sz="2000" dirty="0" smtClean="0"/>
              <a:t>a novel.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Plot is the systematic organization and arrangement of events. Plot can be of two types: (</a:t>
            </a:r>
            <a:r>
              <a:rPr lang="en-US" sz="2000" dirty="0" err="1" smtClean="0"/>
              <a:t>i</a:t>
            </a:r>
            <a:r>
              <a:rPr lang="en-US" sz="2000" dirty="0" smtClean="0"/>
              <a:t>) Incoherent or loose plot </a:t>
            </a:r>
            <a:r>
              <a:rPr lang="en-US" sz="2000" dirty="0" smtClean="0"/>
              <a:t>and </a:t>
            </a:r>
            <a:r>
              <a:rPr lang="en-US" sz="2000" dirty="0" smtClean="0"/>
              <a:t>(ii) Organic plot. The Plot can also be either simple or complex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METHOD OF NARRATION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smtClean="0"/>
              <a:t>The </a:t>
            </a:r>
            <a:r>
              <a:rPr lang="en-US" sz="2000" dirty="0" smtClean="0"/>
              <a:t>direct or epic (the novelist assumes the role of a historian and narrates the story from outside. (ii) The autobiographical ( The novelist writes in the first person identifying himself with one of the characters , generally the hero or the heroine  and thus producing an imaginary autobiography.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(iii) The documentary ( the story is narrated by means </a:t>
            </a:r>
            <a:r>
              <a:rPr lang="en-US" sz="2000" dirty="0" smtClean="0"/>
              <a:t>of letters </a:t>
            </a:r>
            <a:r>
              <a:rPr lang="en-US" sz="2000" dirty="0" smtClean="0"/>
              <a:t>and diaries as is the case with the novels of Richardson and </a:t>
            </a:r>
            <a:r>
              <a:rPr lang="en-US" sz="2000" dirty="0" err="1" smtClean="0"/>
              <a:t>Wilkie</a:t>
            </a:r>
            <a:r>
              <a:rPr lang="en-US" sz="2000" dirty="0" smtClean="0"/>
              <a:t> Collins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"/>
            <a:ext cx="76200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Historical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4572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Considered as an art form, the novel is comparatively of recent origin.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Middle Ages had Romances or long fairy tales and tales of adventures and Knight errantry. Malory’s </a:t>
            </a:r>
            <a:r>
              <a:rPr lang="en-US" sz="2400" i="1" dirty="0" err="1" smtClean="0"/>
              <a:t>Morte</a:t>
            </a:r>
            <a:r>
              <a:rPr lang="en-US" sz="2400" i="1" dirty="0" smtClean="0"/>
              <a:t> D’ Arthur </a:t>
            </a:r>
            <a:r>
              <a:rPr lang="en-US" sz="2400" dirty="0" smtClean="0"/>
              <a:t>, printed towards the end of the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is a collection of such tales.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By the middle of the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century, long medieval romances gave way to Italian prose tales or novella which appeared </a:t>
            </a:r>
            <a:r>
              <a:rPr lang="en-US" sz="2400" dirty="0" err="1" smtClean="0"/>
              <a:t>ij</a:t>
            </a:r>
            <a:r>
              <a:rPr lang="en-US" sz="2400" dirty="0" smtClean="0"/>
              <a:t> English translation in large number. Heroic romance, inspired by such French models such as </a:t>
            </a:r>
            <a:r>
              <a:rPr lang="en-US" sz="2400" dirty="0" err="1" smtClean="0"/>
              <a:t>D’urfe</a:t>
            </a:r>
            <a:r>
              <a:rPr lang="en-US" sz="2400" dirty="0" smtClean="0"/>
              <a:t> and Madam Scudery flourished all through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but more </a:t>
            </a:r>
            <a:r>
              <a:rPr lang="en-US" sz="2400" dirty="0" smtClean="0"/>
              <a:t>specifically </a:t>
            </a:r>
            <a:r>
              <a:rPr lang="en-US" sz="2400" dirty="0" smtClean="0"/>
              <a:t>after the Restoration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Another great name in the early days of novel is that of Daniel Defoe. Defoe for the first time makes the novel an exciting and all absorbing source  of entertainment. </a:t>
            </a:r>
            <a:r>
              <a:rPr lang="en-US" sz="2400" i="1" dirty="0" smtClean="0"/>
              <a:t>Robinson Crusoe, Moll Flanders, Roxana </a:t>
            </a:r>
            <a:r>
              <a:rPr lang="en-US" sz="2400" dirty="0" smtClean="0"/>
              <a:t>are   Defoe’s great novels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Types of Novel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marL="571500" indent="-571500" algn="l">
              <a:buAutoNum type="romanLcParenBoth"/>
            </a:pPr>
            <a:r>
              <a:rPr lang="en-US" sz="2800" dirty="0" smtClean="0"/>
              <a:t>The Picaresque novel: (Tale of a adventures or misadventures </a:t>
            </a:r>
            <a:r>
              <a:rPr lang="en-US" sz="2800" dirty="0" err="1" smtClean="0"/>
              <a:t>af</a:t>
            </a:r>
            <a:r>
              <a:rPr lang="en-US" sz="2800" dirty="0" smtClean="0"/>
              <a:t> a ‘</a:t>
            </a:r>
            <a:r>
              <a:rPr lang="en-US" sz="2800" dirty="0" err="1" smtClean="0"/>
              <a:t>picaro</a:t>
            </a:r>
            <a:r>
              <a:rPr lang="en-US" sz="2800" dirty="0" smtClean="0"/>
              <a:t>’ which means a ‘knave’ or a ‘rogue’. Who wanders from one country to another, from one setting to another. Thomas Nash’s </a:t>
            </a:r>
            <a:r>
              <a:rPr lang="en-US" sz="2800" i="1" dirty="0" smtClean="0"/>
              <a:t>The Unfortunate </a:t>
            </a:r>
            <a:r>
              <a:rPr lang="en-US" sz="2800" i="1" dirty="0" err="1" smtClean="0"/>
              <a:t>Traveller</a:t>
            </a:r>
            <a:r>
              <a:rPr lang="en-US" sz="2800" i="1" dirty="0" smtClean="0"/>
              <a:t> or The life of Jack Wilton </a:t>
            </a:r>
            <a:r>
              <a:rPr lang="en-US" sz="2800" dirty="0" smtClean="0"/>
              <a:t>is the first picaresque novel in English. Richard Hood’s </a:t>
            </a:r>
            <a:r>
              <a:rPr lang="en-US" sz="2800" i="1" dirty="0" smtClean="0"/>
              <a:t>The English Rogue </a:t>
            </a:r>
            <a:r>
              <a:rPr lang="en-US" sz="2800" dirty="0" smtClean="0"/>
              <a:t>is also in the Picaresque tradition. Fielding’s </a:t>
            </a:r>
            <a:r>
              <a:rPr lang="en-US" sz="2800" i="1" dirty="0" smtClean="0"/>
              <a:t>Tom Jones </a:t>
            </a:r>
            <a:r>
              <a:rPr lang="en-US" sz="2800" dirty="0" smtClean="0"/>
              <a:t>is built on a picaresque </a:t>
            </a:r>
            <a:r>
              <a:rPr lang="en-US" sz="2800" dirty="0" smtClean="0"/>
              <a:t>model</a:t>
            </a:r>
          </a:p>
          <a:p>
            <a:pPr marL="571500" indent="-571500" algn="l"/>
            <a:r>
              <a:rPr lang="en-US" sz="2800" dirty="0" smtClean="0"/>
              <a:t>*(ii) The Panoramic Novel</a:t>
            </a:r>
          </a:p>
          <a:p>
            <a:pPr marL="571500" indent="-571500" algn="l"/>
            <a:r>
              <a:rPr lang="en-US" sz="2800" dirty="0" smtClean="0"/>
              <a:t>      Henry </a:t>
            </a:r>
            <a:r>
              <a:rPr lang="en-US" sz="2800" dirty="0" smtClean="0"/>
              <a:t>Fielding is the creator of Panoramic novel in English Thackeray’s </a:t>
            </a:r>
            <a:r>
              <a:rPr lang="en-US" sz="2800" i="1" dirty="0" smtClean="0"/>
              <a:t>Vanity Fair </a:t>
            </a:r>
            <a:r>
              <a:rPr lang="en-US" sz="2800" dirty="0" smtClean="0"/>
              <a:t>is also Panoramic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12039600" y="5029200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0"/>
            <a:ext cx="6400800" cy="6858000"/>
          </a:xfrm>
        </p:spPr>
        <p:txBody>
          <a:bodyPr>
            <a:normAutofit fontScale="85000" lnSpcReduction="10000"/>
          </a:bodyPr>
          <a:lstStyle/>
          <a:p>
            <a:pPr marL="571500" indent="-571500"/>
            <a:r>
              <a:rPr lang="en-US" dirty="0" smtClean="0"/>
              <a:t>*(</a:t>
            </a:r>
            <a:r>
              <a:rPr lang="en-US" dirty="0" smtClean="0"/>
              <a:t>iii) The Historical Novel</a:t>
            </a:r>
          </a:p>
          <a:p>
            <a:pPr marL="571500" indent="-571500"/>
            <a:r>
              <a:rPr lang="en-US" dirty="0" smtClean="0"/>
              <a:t>Sir Walter Scott is the creator of Historical novel. He blended into a unity fact and fancy, history and romance. </a:t>
            </a:r>
            <a:r>
              <a:rPr lang="en-US" i="1" dirty="0" smtClean="0"/>
              <a:t>Ivanhoe, Quentin </a:t>
            </a:r>
            <a:r>
              <a:rPr lang="en-US" i="1" dirty="0" err="1" smtClean="0"/>
              <a:t>Durward</a:t>
            </a:r>
            <a:r>
              <a:rPr lang="en-US" i="1" dirty="0" smtClean="0"/>
              <a:t> </a:t>
            </a:r>
            <a:r>
              <a:rPr lang="en-US" dirty="0" smtClean="0"/>
              <a:t>are famous novels of Scott. </a:t>
            </a:r>
            <a:r>
              <a:rPr lang="en-US" dirty="0" err="1" smtClean="0"/>
              <a:t>Bulwar</a:t>
            </a:r>
            <a:r>
              <a:rPr lang="en-US" dirty="0" smtClean="0"/>
              <a:t> Lytton’s </a:t>
            </a:r>
            <a:r>
              <a:rPr lang="en-US" i="1" dirty="0" smtClean="0"/>
              <a:t>The Last Days of Pompeii,</a:t>
            </a:r>
            <a:r>
              <a:rPr lang="en-US" dirty="0" smtClean="0"/>
              <a:t> Thackeray’s </a:t>
            </a:r>
            <a:r>
              <a:rPr lang="en-US" i="1" dirty="0" smtClean="0"/>
              <a:t>Henry </a:t>
            </a:r>
            <a:r>
              <a:rPr lang="en-US" i="1" dirty="0" err="1" smtClean="0"/>
              <a:t>Esmond</a:t>
            </a:r>
            <a:r>
              <a:rPr lang="en-US" dirty="0" smtClean="0"/>
              <a:t>, </a:t>
            </a:r>
            <a:r>
              <a:rPr lang="en-US" dirty="0" err="1" smtClean="0"/>
              <a:t>W.H.Anisworth’s</a:t>
            </a:r>
            <a:r>
              <a:rPr lang="en-US" dirty="0" smtClean="0"/>
              <a:t> </a:t>
            </a:r>
            <a:r>
              <a:rPr lang="en-US" i="1" dirty="0" smtClean="0"/>
              <a:t>Road-wood, The Tower of London </a:t>
            </a:r>
            <a:r>
              <a:rPr lang="en-US" dirty="0" smtClean="0"/>
              <a:t>and Charles Reade’s </a:t>
            </a:r>
            <a:r>
              <a:rPr lang="en-US" i="1" dirty="0" smtClean="0"/>
              <a:t>The Cloister and the Hearth </a:t>
            </a:r>
            <a:r>
              <a:rPr lang="en-US" dirty="0" smtClean="0"/>
              <a:t>are in historical tradition.</a:t>
            </a:r>
          </a:p>
          <a:p>
            <a:pPr marL="571500" indent="-571500"/>
            <a:r>
              <a:rPr lang="en-US" dirty="0" smtClean="0"/>
              <a:t>*(</a:t>
            </a:r>
            <a:r>
              <a:rPr lang="en-US" dirty="0" smtClean="0"/>
              <a:t>iv) The Novel of Social Reform</a:t>
            </a:r>
          </a:p>
          <a:p>
            <a:pPr marL="571500" indent="-571500"/>
            <a:r>
              <a:rPr lang="en-US" dirty="0" smtClean="0"/>
              <a:t>Charles </a:t>
            </a:r>
            <a:r>
              <a:rPr lang="en-US" dirty="0" smtClean="0"/>
              <a:t>Dickens’s name is associated with the novels of Social Reforms.. His </a:t>
            </a:r>
            <a:r>
              <a:rPr lang="en-US" i="1" dirty="0" smtClean="0"/>
              <a:t>David Copperfield, Oliver Twist and Great Expectation</a:t>
            </a:r>
            <a:r>
              <a:rPr lang="en-US" dirty="0" smtClean="0"/>
              <a:t>s are famous for the social issues they deal with.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0" y="4572000"/>
            <a:ext cx="1097282" cy="4076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5486400"/>
          </a:xfrm>
        </p:spPr>
        <p:txBody>
          <a:bodyPr>
            <a:normAutofit fontScale="92500"/>
          </a:bodyPr>
          <a:lstStyle/>
          <a:p>
            <a:pPr marL="571500" indent="-571500"/>
            <a:r>
              <a:rPr lang="en-US" dirty="0" smtClean="0"/>
              <a:t>*(</a:t>
            </a:r>
            <a:r>
              <a:rPr lang="en-US" dirty="0" smtClean="0"/>
              <a:t>v) The Regional Novel</a:t>
            </a:r>
          </a:p>
          <a:p>
            <a:pPr marL="571500" indent="-571500"/>
            <a:r>
              <a:rPr lang="en-US" dirty="0" smtClean="0"/>
              <a:t>The </a:t>
            </a:r>
            <a:r>
              <a:rPr lang="en-US" dirty="0" err="1" smtClean="0"/>
              <a:t>Brontes</a:t>
            </a:r>
            <a:r>
              <a:rPr lang="en-US" dirty="0" smtClean="0"/>
              <a:t> and Thomas Hardy are famous regional novelists in English. Hardy’s </a:t>
            </a:r>
            <a:r>
              <a:rPr lang="en-US" dirty="0" err="1" smtClean="0"/>
              <a:t>Wessex</a:t>
            </a:r>
            <a:r>
              <a:rPr lang="en-US" dirty="0" smtClean="0"/>
              <a:t> novels are I great regional novels.</a:t>
            </a:r>
          </a:p>
          <a:p>
            <a:pPr marL="571500" indent="-571500"/>
            <a:r>
              <a:rPr lang="en-US" dirty="0" smtClean="0"/>
              <a:t>*(</a:t>
            </a:r>
            <a:r>
              <a:rPr lang="en-US" dirty="0" smtClean="0"/>
              <a:t>vi) The Stream of </a:t>
            </a:r>
            <a:r>
              <a:rPr lang="en-US" dirty="0" err="1" smtClean="0"/>
              <a:t>Conciousness</a:t>
            </a:r>
            <a:r>
              <a:rPr lang="en-US" dirty="0" smtClean="0"/>
              <a:t> Novel</a:t>
            </a:r>
          </a:p>
          <a:p>
            <a:pPr marL="571500" indent="-571500"/>
            <a:r>
              <a:rPr lang="en-US" dirty="0" smtClean="0"/>
              <a:t>Henry James, James Joyce, Virginia Woolf, Dorothy Richardson are great novelists adopting stream of consciousness technique in their novels.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595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NOVEL</vt:lpstr>
      <vt:lpstr>Historical Survey</vt:lpstr>
      <vt:lpstr>Types of Novel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</dc:title>
  <dc:creator>acer</dc:creator>
  <cp:lastModifiedBy>acer</cp:lastModifiedBy>
  <cp:revision>12</cp:revision>
  <dcterms:created xsi:type="dcterms:W3CDTF">2016-01-30T22:43:56Z</dcterms:created>
  <dcterms:modified xsi:type="dcterms:W3CDTF">2016-01-31T05:28:35Z</dcterms:modified>
</cp:coreProperties>
</file>