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99" r:id="rId2"/>
    <p:sldId id="256" r:id="rId3"/>
    <p:sldId id="258"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0" y="-4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C2990-D76D-4C1E-9C0F-198C6B67D3FE}" type="datetimeFigureOut">
              <a:rPr lang="en-US" smtClean="0"/>
              <a:pPr/>
              <a:t>5/30/2019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29AC54-CBB3-45EE-9682-90C2936B4C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29AC54-CBB3-45EE-9682-90C2936B4CD8}"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0550D8-FF3A-4C25-8C09-061E83D69CB5}"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DC566-6469-4F45-9207-93D1E2AFCA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550D8-FF3A-4C25-8C09-061E83D69CB5}"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DC566-6469-4F45-9207-93D1E2AFCA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550D8-FF3A-4C25-8C09-061E83D69CB5}"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DC566-6469-4F45-9207-93D1E2AFCA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550D8-FF3A-4C25-8C09-061E83D69CB5}"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DC566-6469-4F45-9207-93D1E2AFCA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550D8-FF3A-4C25-8C09-061E83D69CB5}" type="datetimeFigureOut">
              <a:rPr lang="en-US" smtClean="0"/>
              <a:pPr/>
              <a:t>5/30/2019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DC566-6469-4F45-9207-93D1E2AFCA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0550D8-FF3A-4C25-8C09-061E83D69CB5}"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DC566-6469-4F45-9207-93D1E2AFCA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0550D8-FF3A-4C25-8C09-061E83D69CB5}" type="datetimeFigureOut">
              <a:rPr lang="en-US" smtClean="0"/>
              <a:pPr/>
              <a:t>5/30/2019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5DC566-6469-4F45-9207-93D1E2AFCA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0550D8-FF3A-4C25-8C09-061E83D69CB5}" type="datetimeFigureOut">
              <a:rPr lang="en-US" smtClean="0"/>
              <a:pPr/>
              <a:t>5/30/2019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5DC566-6469-4F45-9207-93D1E2AFCA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550D8-FF3A-4C25-8C09-061E83D69CB5}" type="datetimeFigureOut">
              <a:rPr lang="en-US" smtClean="0"/>
              <a:pPr/>
              <a:t>5/30/2019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5DC566-6469-4F45-9207-93D1E2AFCA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550D8-FF3A-4C25-8C09-061E83D69CB5}"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DC566-6469-4F45-9207-93D1E2AFCA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550D8-FF3A-4C25-8C09-061E83D69CB5}" type="datetimeFigureOut">
              <a:rPr lang="en-US" smtClean="0"/>
              <a:pPr/>
              <a:t>5/30/2019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DC566-6469-4F45-9207-93D1E2AFCA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0550D8-FF3A-4C25-8C09-061E83D69CB5}" type="datetimeFigureOut">
              <a:rPr lang="en-US" smtClean="0"/>
              <a:pPr/>
              <a:t>5/30/2019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DC566-6469-4F45-9207-93D1E2AFCA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lstStyle/>
          <a:p>
            <a:r>
              <a:rPr lang="en-US" b="1" dirty="0" smtClean="0">
                <a:latin typeface="Times New Roman" pitchFamily="18" charset="0"/>
                <a:cs typeface="Times New Roman" pitchFamily="18" charset="0"/>
              </a:rPr>
              <a:t>Literary History of English</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0" y="1752600"/>
            <a:ext cx="8763000" cy="5334000"/>
          </a:xfrm>
        </p:spPr>
        <p:txBody>
          <a:bodyPr/>
          <a:lstStyle/>
          <a:p>
            <a:r>
              <a:rPr lang="en-US" sz="3600" dirty="0" smtClean="0">
                <a:solidFill>
                  <a:schemeClr val="tx1"/>
                </a:solidFill>
                <a:latin typeface="Times New Roman" pitchFamily="18" charset="0"/>
                <a:cs typeface="Times New Roman" pitchFamily="18" charset="0"/>
              </a:rPr>
              <a:t>Central University of Jammu</a:t>
            </a: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Course: 	Foundation</a:t>
            </a:r>
          </a:p>
          <a:p>
            <a:pPr algn="l"/>
            <a:r>
              <a:rPr lang="en-US" dirty="0" smtClean="0">
                <a:solidFill>
                  <a:schemeClr val="tx1"/>
                </a:solidFill>
                <a:latin typeface="Times New Roman" pitchFamily="18" charset="0"/>
                <a:cs typeface="Times New Roman" pitchFamily="18" charset="0"/>
              </a:rPr>
              <a:t>Semester: 	I</a:t>
            </a:r>
          </a:p>
          <a:p>
            <a:pPr algn="l"/>
            <a:r>
              <a:rPr lang="en-US" dirty="0" smtClean="0">
                <a:solidFill>
                  <a:schemeClr val="tx1"/>
                </a:solidFill>
                <a:latin typeface="Times New Roman" pitchFamily="18" charset="0"/>
                <a:cs typeface="Times New Roman" pitchFamily="18" charset="0"/>
              </a:rPr>
              <a:t>Dept. of English</a:t>
            </a:r>
            <a:endParaRPr lang="en-US" dirty="0">
              <a:solidFill>
                <a:schemeClr val="tx1"/>
              </a:solidFill>
              <a:latin typeface="Times New Roman" pitchFamily="18" charset="0"/>
              <a:cs typeface="Times New Roman" pitchFamily="18" charset="0"/>
            </a:endParaRP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						Course Instructor </a:t>
            </a:r>
          </a:p>
          <a:p>
            <a:pPr algn="l"/>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					Dr </a:t>
            </a:r>
            <a:r>
              <a:rPr lang="en-US" dirty="0" err="1" smtClean="0">
                <a:solidFill>
                  <a:schemeClr val="tx1"/>
                </a:solidFill>
                <a:latin typeface="Times New Roman" pitchFamily="18" charset="0"/>
                <a:cs typeface="Times New Roman" pitchFamily="18" charset="0"/>
              </a:rPr>
              <a:t>Jeet</a:t>
            </a:r>
            <a:r>
              <a:rPr lang="en-US" dirty="0" smtClean="0">
                <a:solidFill>
                  <a:schemeClr val="tx1"/>
                </a:solidFill>
                <a:latin typeface="Times New Roman" pitchFamily="18" charset="0"/>
                <a:cs typeface="Times New Roman" pitchFamily="18" charset="0"/>
              </a:rPr>
              <a:t> Singh</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685800" y="-304800"/>
            <a:ext cx="7772400" cy="304800"/>
          </a:xfrm>
        </p:spPr>
        <p:txBody>
          <a:bodyPr>
            <a:normAutofit fontScale="90000"/>
          </a:bodyPr>
          <a:lstStyle/>
          <a:p>
            <a:endParaRPr lang="en-US" dirty="0"/>
          </a:p>
        </p:txBody>
      </p:sp>
      <p:sp>
        <p:nvSpPr>
          <p:cNvPr id="3" name="Subtitle 2"/>
          <p:cNvSpPr>
            <a:spLocks noGrp="1"/>
          </p:cNvSpPr>
          <p:nvPr>
            <p:ph type="subTitle" idx="1"/>
          </p:nvPr>
        </p:nvSpPr>
        <p:spPr>
          <a:xfrm>
            <a:off x="228600" y="0"/>
            <a:ext cx="8610600" cy="6477000"/>
          </a:xfrm>
        </p:spPr>
        <p:txBody>
          <a:bodyPr>
            <a:normAutofit fontScale="77500" lnSpcReduction="20000"/>
          </a:bodyPr>
          <a:lstStyle/>
          <a:p>
            <a:r>
              <a:rPr lang="en-US" b="1" dirty="0">
                <a:solidFill>
                  <a:schemeClr val="tx1"/>
                </a:solidFill>
                <a:latin typeface="Times New Roman" pitchFamily="18" charset="0"/>
                <a:cs typeface="Times New Roman" pitchFamily="18" charset="0"/>
              </a:rPr>
              <a:t>Sir Philip Sidney (</a:t>
            </a:r>
            <a:r>
              <a:rPr lang="en-US" b="1" dirty="0" smtClean="0">
                <a:solidFill>
                  <a:schemeClr val="tx1"/>
                </a:solidFill>
                <a:latin typeface="Times New Roman" pitchFamily="18" charset="0"/>
                <a:cs typeface="Times New Roman" pitchFamily="18" charset="0"/>
              </a:rPr>
              <a:t>1554-1586)</a:t>
            </a:r>
          </a:p>
          <a:p>
            <a:r>
              <a:rPr lang="en-US" dirty="0" smtClean="0">
                <a:solidFill>
                  <a:schemeClr val="tx1"/>
                </a:solidFill>
                <a:latin typeface="Times New Roman" pitchFamily="18" charset="0"/>
                <a:cs typeface="Times New Roman" pitchFamily="18" charset="0"/>
              </a:rPr>
              <a:t> From</a:t>
            </a:r>
            <a:r>
              <a:rPr lang="en-US" dirty="0">
                <a:solidFill>
                  <a:schemeClr val="tx1"/>
                </a:solidFill>
                <a:latin typeface="Times New Roman" pitchFamily="18" charset="0"/>
                <a:cs typeface="Times New Roman" pitchFamily="18" charset="0"/>
              </a:rPr>
              <a:t>: </a:t>
            </a:r>
            <a:r>
              <a:rPr lang="en-US" i="1" dirty="0" err="1">
                <a:solidFill>
                  <a:schemeClr val="tx1"/>
                </a:solidFill>
                <a:latin typeface="Times New Roman" pitchFamily="18" charset="0"/>
                <a:cs typeface="Times New Roman" pitchFamily="18" charset="0"/>
              </a:rPr>
              <a:t>Astrophil</a:t>
            </a:r>
            <a:r>
              <a:rPr lang="en-US" i="1" dirty="0">
                <a:solidFill>
                  <a:schemeClr val="tx1"/>
                </a:solidFill>
                <a:latin typeface="Times New Roman" pitchFamily="18" charset="0"/>
                <a:cs typeface="Times New Roman" pitchFamily="18" charset="0"/>
              </a:rPr>
              <a:t> and Stella </a:t>
            </a:r>
            <a:r>
              <a:rPr lang="en-US" dirty="0">
                <a:solidFill>
                  <a:schemeClr val="tx1"/>
                </a:solidFill>
                <a:latin typeface="Times New Roman" pitchFamily="18" charset="0"/>
                <a:cs typeface="Times New Roman" pitchFamily="18" charset="0"/>
              </a:rPr>
              <a:t>(publ. 1591</a:t>
            </a:r>
            <a:r>
              <a:rPr lang="en-US" dirty="0" smtClean="0">
                <a:solidFill>
                  <a:schemeClr val="tx1"/>
                </a:solidFill>
                <a:latin typeface="Times New Roman" pitchFamily="18" charset="0"/>
                <a:cs typeface="Times New Roman" pitchFamily="18" charset="0"/>
              </a:rPr>
              <a:t>)</a:t>
            </a:r>
          </a:p>
          <a:p>
            <a:endParaRPr lang="en-US" dirty="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A </a:t>
            </a:r>
            <a:r>
              <a:rPr lang="en-US" dirty="0">
                <a:solidFill>
                  <a:schemeClr val="tx1"/>
                </a:solidFill>
                <a:latin typeface="Times New Roman" pitchFamily="18" charset="0"/>
                <a:cs typeface="Times New Roman" pitchFamily="18" charset="0"/>
              </a:rPr>
              <a:t>strife is grown </a:t>
            </a:r>
            <a:r>
              <a:rPr lang="en-US" dirty="0" err="1">
                <a:solidFill>
                  <a:schemeClr val="tx1"/>
                </a:solidFill>
                <a:latin typeface="Times New Roman" pitchFamily="18" charset="0"/>
                <a:cs typeface="Times New Roman" pitchFamily="18" charset="0"/>
              </a:rPr>
              <a:t>betweene</a:t>
            </a:r>
            <a:r>
              <a:rPr lang="en-US" dirty="0">
                <a:solidFill>
                  <a:schemeClr val="tx1"/>
                </a:solidFill>
                <a:latin typeface="Times New Roman" pitchFamily="18" charset="0"/>
                <a:cs typeface="Times New Roman" pitchFamily="18" charset="0"/>
              </a:rPr>
              <a:t> </a:t>
            </a:r>
            <a:r>
              <a:rPr lang="en-US" i="1" dirty="0" err="1">
                <a:solidFill>
                  <a:schemeClr val="tx1"/>
                </a:solidFill>
                <a:latin typeface="Times New Roman" pitchFamily="18" charset="0"/>
                <a:cs typeface="Times New Roman" pitchFamily="18" charset="0"/>
              </a:rPr>
              <a:t>Vertue</a:t>
            </a:r>
            <a:r>
              <a:rPr lang="en-US" i="1"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and </a:t>
            </a:r>
            <a:r>
              <a:rPr lang="en-US" i="1" dirty="0">
                <a:solidFill>
                  <a:schemeClr val="tx1"/>
                </a:solidFill>
                <a:latin typeface="Times New Roman" pitchFamily="18" charset="0"/>
                <a:cs typeface="Times New Roman" pitchFamily="18" charset="0"/>
              </a:rPr>
              <a:t>Love</a:t>
            </a:r>
            <a:r>
              <a:rPr lang="en-US" dirty="0">
                <a:solidFill>
                  <a:schemeClr val="tx1"/>
                </a:solidFill>
                <a:latin typeface="Times New Roman" pitchFamily="18" charset="0"/>
                <a:cs typeface="Times New Roman" pitchFamily="18" charset="0"/>
              </a:rPr>
              <a:t>,</a:t>
            </a:r>
          </a:p>
          <a:p>
            <a:pPr algn="l"/>
            <a:r>
              <a:rPr lang="en-US" dirty="0">
                <a:solidFill>
                  <a:schemeClr val="tx1"/>
                </a:solidFill>
                <a:latin typeface="Times New Roman" pitchFamily="18" charset="0"/>
                <a:cs typeface="Times New Roman" pitchFamily="18" charset="0"/>
              </a:rPr>
              <a:t>While each pretends that </a:t>
            </a:r>
            <a:r>
              <a:rPr lang="en-US" i="1" dirty="0">
                <a:solidFill>
                  <a:schemeClr val="tx1"/>
                </a:solidFill>
                <a:latin typeface="Times New Roman" pitchFamily="18" charset="0"/>
                <a:cs typeface="Times New Roman" pitchFamily="18" charset="0"/>
              </a:rPr>
              <a:t>Stella </a:t>
            </a:r>
            <a:r>
              <a:rPr lang="en-US" dirty="0">
                <a:solidFill>
                  <a:schemeClr val="tx1"/>
                </a:solidFill>
                <a:latin typeface="Times New Roman" pitchFamily="18" charset="0"/>
                <a:cs typeface="Times New Roman" pitchFamily="18" charset="0"/>
              </a:rPr>
              <a:t>must be his: Her eyes, her lips, her all, </a:t>
            </a:r>
            <a:r>
              <a:rPr lang="en-US" dirty="0" err="1">
                <a:solidFill>
                  <a:schemeClr val="tx1"/>
                </a:solidFill>
                <a:latin typeface="Times New Roman" pitchFamily="18" charset="0"/>
                <a:cs typeface="Times New Roman" pitchFamily="18" charset="0"/>
              </a:rPr>
              <a:t>saith</a:t>
            </a:r>
            <a:r>
              <a:rPr lang="en-US" dirty="0">
                <a:solidFill>
                  <a:schemeClr val="tx1"/>
                </a:solidFill>
                <a:latin typeface="Times New Roman" pitchFamily="18" charset="0"/>
                <a:cs typeface="Times New Roman" pitchFamily="18" charset="0"/>
              </a:rPr>
              <a:t> </a:t>
            </a:r>
            <a:r>
              <a:rPr lang="en-US" i="1" dirty="0">
                <a:solidFill>
                  <a:schemeClr val="tx1"/>
                </a:solidFill>
                <a:latin typeface="Times New Roman" pitchFamily="18" charset="0"/>
                <a:cs typeface="Times New Roman" pitchFamily="18" charset="0"/>
              </a:rPr>
              <a:t>Love </a:t>
            </a:r>
            <a:r>
              <a:rPr lang="en-US" dirty="0">
                <a:solidFill>
                  <a:schemeClr val="tx1"/>
                </a:solidFill>
                <a:latin typeface="Times New Roman" pitchFamily="18" charset="0"/>
                <a:cs typeface="Times New Roman" pitchFamily="18" charset="0"/>
              </a:rPr>
              <a:t>do this;</a:t>
            </a:r>
          </a:p>
          <a:p>
            <a:pPr algn="l"/>
            <a:r>
              <a:rPr lang="en-US" dirty="0">
                <a:solidFill>
                  <a:schemeClr val="tx1"/>
                </a:solidFill>
                <a:latin typeface="Times New Roman" pitchFamily="18" charset="0"/>
                <a:cs typeface="Times New Roman" pitchFamily="18" charset="0"/>
              </a:rPr>
              <a:t>Since they do </a:t>
            </a:r>
            <a:r>
              <a:rPr lang="en-US" dirty="0" err="1">
                <a:solidFill>
                  <a:schemeClr val="tx1"/>
                </a:solidFill>
                <a:latin typeface="Times New Roman" pitchFamily="18" charset="0"/>
                <a:cs typeface="Times New Roman" pitchFamily="18" charset="0"/>
              </a:rPr>
              <a:t>weare</a:t>
            </a:r>
            <a:r>
              <a:rPr lang="en-US" dirty="0">
                <a:solidFill>
                  <a:schemeClr val="tx1"/>
                </a:solidFill>
                <a:latin typeface="Times New Roman" pitchFamily="18" charset="0"/>
                <a:cs typeface="Times New Roman" pitchFamily="18" charset="0"/>
              </a:rPr>
              <a:t> his badge, most </a:t>
            </a:r>
            <a:r>
              <a:rPr lang="en-US" dirty="0" err="1">
                <a:solidFill>
                  <a:schemeClr val="tx1"/>
                </a:solidFill>
                <a:latin typeface="Times New Roman" pitchFamily="18" charset="0"/>
                <a:cs typeface="Times New Roman" pitchFamily="18" charset="0"/>
              </a:rPr>
              <a:t>firmely</a:t>
            </a:r>
            <a:r>
              <a:rPr lang="en-US" dirty="0">
                <a:solidFill>
                  <a:schemeClr val="tx1"/>
                </a:solidFill>
                <a:latin typeface="Times New Roman" pitchFamily="18" charset="0"/>
                <a:cs typeface="Times New Roman" pitchFamily="18" charset="0"/>
              </a:rPr>
              <a:t> prove.</a:t>
            </a:r>
          </a:p>
          <a:p>
            <a:pPr algn="l"/>
            <a:r>
              <a:rPr lang="en-US" dirty="0">
                <a:solidFill>
                  <a:schemeClr val="tx1"/>
                </a:solidFill>
              </a:rPr>
              <a:t>But </a:t>
            </a:r>
            <a:r>
              <a:rPr lang="en-US" i="1" dirty="0" err="1">
                <a:solidFill>
                  <a:schemeClr val="tx1"/>
                </a:solidFill>
              </a:rPr>
              <a:t>Vertue</a:t>
            </a:r>
            <a:r>
              <a:rPr lang="en-US" i="1" dirty="0">
                <a:solidFill>
                  <a:schemeClr val="tx1"/>
                </a:solidFill>
              </a:rPr>
              <a:t> </a:t>
            </a:r>
            <a:r>
              <a:rPr lang="en-US" dirty="0">
                <a:solidFill>
                  <a:schemeClr val="tx1"/>
                </a:solidFill>
              </a:rPr>
              <a:t>thus that title doth disprove,	5</a:t>
            </a:r>
          </a:p>
          <a:p>
            <a:pPr algn="l"/>
            <a:r>
              <a:rPr lang="en-US" dirty="0">
                <a:solidFill>
                  <a:schemeClr val="tx1"/>
                </a:solidFill>
              </a:rPr>
              <a:t>That </a:t>
            </a:r>
            <a:r>
              <a:rPr lang="en-US" i="1" dirty="0">
                <a:solidFill>
                  <a:schemeClr val="tx1"/>
                </a:solidFill>
              </a:rPr>
              <a:t>Stella </a:t>
            </a:r>
            <a:r>
              <a:rPr lang="en-US" dirty="0">
                <a:solidFill>
                  <a:schemeClr val="tx1"/>
                </a:solidFill>
              </a:rPr>
              <a:t>(ô </a:t>
            </a:r>
            <a:r>
              <a:rPr lang="en-US" dirty="0" err="1">
                <a:solidFill>
                  <a:schemeClr val="tx1"/>
                </a:solidFill>
              </a:rPr>
              <a:t>deare</a:t>
            </a:r>
            <a:r>
              <a:rPr lang="en-US" dirty="0">
                <a:solidFill>
                  <a:schemeClr val="tx1"/>
                </a:solidFill>
              </a:rPr>
              <a:t> name) that </a:t>
            </a:r>
            <a:r>
              <a:rPr lang="en-US" i="1" dirty="0">
                <a:solidFill>
                  <a:schemeClr val="tx1"/>
                </a:solidFill>
              </a:rPr>
              <a:t>Stella </a:t>
            </a:r>
            <a:r>
              <a:rPr lang="en-US" dirty="0">
                <a:solidFill>
                  <a:schemeClr val="tx1"/>
                </a:solidFill>
              </a:rPr>
              <a:t>is</a:t>
            </a:r>
          </a:p>
          <a:p>
            <a:pPr algn="l"/>
            <a:r>
              <a:rPr lang="en-US" dirty="0">
                <a:solidFill>
                  <a:schemeClr val="tx1"/>
                </a:solidFill>
              </a:rPr>
              <a:t>That </a:t>
            </a:r>
            <a:r>
              <a:rPr lang="en-US" dirty="0" err="1">
                <a:solidFill>
                  <a:schemeClr val="tx1"/>
                </a:solidFill>
              </a:rPr>
              <a:t>vertuous</a:t>
            </a:r>
            <a:r>
              <a:rPr lang="en-US" dirty="0">
                <a:solidFill>
                  <a:schemeClr val="tx1"/>
                </a:solidFill>
              </a:rPr>
              <a:t> </a:t>
            </a:r>
            <a:r>
              <a:rPr lang="en-US" dirty="0" err="1">
                <a:solidFill>
                  <a:schemeClr val="tx1"/>
                </a:solidFill>
              </a:rPr>
              <a:t>soule</a:t>
            </a:r>
            <a:r>
              <a:rPr lang="en-US" dirty="0">
                <a:solidFill>
                  <a:schemeClr val="tx1"/>
                </a:solidFill>
              </a:rPr>
              <a:t>, sure </a:t>
            </a:r>
            <a:r>
              <a:rPr lang="en-US" dirty="0" err="1">
                <a:solidFill>
                  <a:schemeClr val="tx1"/>
                </a:solidFill>
              </a:rPr>
              <a:t>heire</a:t>
            </a:r>
            <a:r>
              <a:rPr lang="en-US" dirty="0">
                <a:solidFill>
                  <a:schemeClr val="tx1"/>
                </a:solidFill>
              </a:rPr>
              <a:t> of </a:t>
            </a:r>
            <a:r>
              <a:rPr lang="en-US" dirty="0" err="1">
                <a:solidFill>
                  <a:schemeClr val="tx1"/>
                </a:solidFill>
              </a:rPr>
              <a:t>heav'nly</a:t>
            </a:r>
            <a:r>
              <a:rPr lang="en-US" dirty="0">
                <a:solidFill>
                  <a:schemeClr val="tx1"/>
                </a:solidFill>
              </a:rPr>
              <a:t> </a:t>
            </a:r>
            <a:r>
              <a:rPr lang="en-US" dirty="0" err="1">
                <a:solidFill>
                  <a:schemeClr val="tx1"/>
                </a:solidFill>
              </a:rPr>
              <a:t>blisse</a:t>
            </a:r>
            <a:r>
              <a:rPr lang="en-US" dirty="0">
                <a:solidFill>
                  <a:schemeClr val="tx1"/>
                </a:solidFill>
              </a:rPr>
              <a:t>: Not this faire outside, which our hearts doth move.</a:t>
            </a:r>
          </a:p>
          <a:p>
            <a:pPr algn="l"/>
            <a:r>
              <a:rPr lang="en-US" dirty="0">
                <a:solidFill>
                  <a:schemeClr val="tx1"/>
                </a:solidFill>
              </a:rPr>
              <a:t>And therefore, though her </a:t>
            </a:r>
            <a:r>
              <a:rPr lang="en-US" dirty="0" err="1">
                <a:solidFill>
                  <a:schemeClr val="tx1"/>
                </a:solidFill>
              </a:rPr>
              <a:t>beautie</a:t>
            </a:r>
            <a:r>
              <a:rPr lang="en-US" dirty="0">
                <a:solidFill>
                  <a:schemeClr val="tx1"/>
                </a:solidFill>
              </a:rPr>
              <a:t> and her grace</a:t>
            </a:r>
          </a:p>
          <a:p>
            <a:pPr algn="l"/>
            <a:r>
              <a:rPr lang="en-US" dirty="0">
                <a:solidFill>
                  <a:schemeClr val="tx1"/>
                </a:solidFill>
              </a:rPr>
              <a:t>By </a:t>
            </a:r>
            <a:r>
              <a:rPr lang="en-US" i="1" dirty="0">
                <a:solidFill>
                  <a:schemeClr val="tx1"/>
                </a:solidFill>
              </a:rPr>
              <a:t>Love</a:t>
            </a:r>
            <a:r>
              <a:rPr lang="en-US" dirty="0">
                <a:solidFill>
                  <a:schemeClr val="tx1"/>
                </a:solidFill>
              </a:rPr>
              <a:t>'s indeed, in </a:t>
            </a:r>
            <a:r>
              <a:rPr lang="en-US" i="1" dirty="0">
                <a:solidFill>
                  <a:schemeClr val="tx1"/>
                </a:solidFill>
              </a:rPr>
              <a:t>Stella</a:t>
            </a:r>
            <a:r>
              <a:rPr lang="en-US" dirty="0">
                <a:solidFill>
                  <a:schemeClr val="tx1"/>
                </a:solidFill>
              </a:rPr>
              <a:t>'s </a:t>
            </a:r>
            <a:r>
              <a:rPr lang="en-US" dirty="0" err="1">
                <a:solidFill>
                  <a:schemeClr val="tx1"/>
                </a:solidFill>
              </a:rPr>
              <a:t>selfe</a:t>
            </a:r>
            <a:r>
              <a:rPr lang="en-US" dirty="0">
                <a:solidFill>
                  <a:schemeClr val="tx1"/>
                </a:solidFill>
              </a:rPr>
              <a:t> he may	10</a:t>
            </a:r>
          </a:p>
          <a:p>
            <a:pPr algn="l"/>
            <a:r>
              <a:rPr lang="en-US" dirty="0">
                <a:solidFill>
                  <a:schemeClr val="tx1"/>
                </a:solidFill>
              </a:rPr>
              <a:t>By no pretence </a:t>
            </a:r>
            <a:r>
              <a:rPr lang="en-US" dirty="0" err="1">
                <a:solidFill>
                  <a:schemeClr val="tx1"/>
                </a:solidFill>
              </a:rPr>
              <a:t>claime</a:t>
            </a:r>
            <a:r>
              <a:rPr lang="en-US" dirty="0">
                <a:solidFill>
                  <a:schemeClr val="tx1"/>
                </a:solidFill>
              </a:rPr>
              <a:t> any </a:t>
            </a:r>
            <a:r>
              <a:rPr lang="en-US" dirty="0" err="1">
                <a:solidFill>
                  <a:schemeClr val="tx1"/>
                </a:solidFill>
              </a:rPr>
              <a:t>maner</a:t>
            </a:r>
            <a:r>
              <a:rPr lang="en-US" dirty="0">
                <a:solidFill>
                  <a:schemeClr val="tx1"/>
                </a:solidFill>
              </a:rPr>
              <a:t> place.</a:t>
            </a:r>
          </a:p>
          <a:p>
            <a:pPr algn="l"/>
            <a:r>
              <a:rPr lang="en-US" dirty="0">
                <a:solidFill>
                  <a:schemeClr val="tx1"/>
                </a:solidFill>
              </a:rPr>
              <a:t>Well </a:t>
            </a:r>
            <a:r>
              <a:rPr lang="en-US" i="1" dirty="0">
                <a:solidFill>
                  <a:schemeClr val="tx1"/>
                </a:solidFill>
              </a:rPr>
              <a:t>Love</a:t>
            </a:r>
            <a:r>
              <a:rPr lang="en-US" dirty="0">
                <a:solidFill>
                  <a:schemeClr val="tx1"/>
                </a:solidFill>
              </a:rPr>
              <a:t>, since this </a:t>
            </a:r>
            <a:r>
              <a:rPr lang="en-US" dirty="0" err="1">
                <a:solidFill>
                  <a:schemeClr val="tx1"/>
                </a:solidFill>
              </a:rPr>
              <a:t>demurre</a:t>
            </a:r>
            <a:r>
              <a:rPr lang="en-US" dirty="0">
                <a:solidFill>
                  <a:schemeClr val="tx1"/>
                </a:solidFill>
              </a:rPr>
              <a:t> our </a:t>
            </a:r>
            <a:r>
              <a:rPr lang="en-US" dirty="0" err="1">
                <a:solidFill>
                  <a:schemeClr val="tx1"/>
                </a:solidFill>
              </a:rPr>
              <a:t>sute</a:t>
            </a:r>
            <a:r>
              <a:rPr lang="en-US" dirty="0">
                <a:solidFill>
                  <a:schemeClr val="tx1"/>
                </a:solidFill>
              </a:rPr>
              <a:t> doth stay, Let </a:t>
            </a:r>
            <a:r>
              <a:rPr lang="en-US" i="1" dirty="0" err="1">
                <a:solidFill>
                  <a:schemeClr val="tx1"/>
                </a:solidFill>
              </a:rPr>
              <a:t>Vertue</a:t>
            </a:r>
            <a:r>
              <a:rPr lang="en-US" i="1" dirty="0">
                <a:solidFill>
                  <a:schemeClr val="tx1"/>
                </a:solidFill>
              </a:rPr>
              <a:t> </a:t>
            </a:r>
            <a:r>
              <a:rPr lang="en-US" dirty="0">
                <a:solidFill>
                  <a:schemeClr val="tx1"/>
                </a:solidFill>
              </a:rPr>
              <a:t>have that </a:t>
            </a:r>
            <a:r>
              <a:rPr lang="en-US" i="1" dirty="0">
                <a:solidFill>
                  <a:schemeClr val="tx1"/>
                </a:solidFill>
              </a:rPr>
              <a:t>Stella</a:t>
            </a:r>
            <a:r>
              <a:rPr lang="en-US" dirty="0">
                <a:solidFill>
                  <a:schemeClr val="tx1"/>
                </a:solidFill>
              </a:rPr>
              <a:t>'s self; yet thus,</a:t>
            </a:r>
          </a:p>
          <a:p>
            <a:pPr algn="l"/>
            <a:r>
              <a:rPr lang="en-US" dirty="0">
                <a:solidFill>
                  <a:schemeClr val="tx1"/>
                </a:solidFill>
              </a:rPr>
              <a:t>That </a:t>
            </a:r>
            <a:r>
              <a:rPr lang="en-US" i="1" dirty="0" err="1">
                <a:solidFill>
                  <a:schemeClr val="tx1"/>
                </a:solidFill>
              </a:rPr>
              <a:t>Vertue</a:t>
            </a:r>
            <a:r>
              <a:rPr lang="en-US" i="1" dirty="0">
                <a:solidFill>
                  <a:schemeClr val="tx1"/>
                </a:solidFill>
              </a:rPr>
              <a:t> </a:t>
            </a:r>
            <a:r>
              <a:rPr lang="en-US" dirty="0">
                <a:solidFill>
                  <a:schemeClr val="tx1"/>
                </a:solidFill>
              </a:rPr>
              <a:t>but that body </a:t>
            </a:r>
            <a:r>
              <a:rPr lang="en-US" dirty="0" err="1">
                <a:solidFill>
                  <a:schemeClr val="tx1"/>
                </a:solidFill>
              </a:rPr>
              <a:t>graunt</a:t>
            </a:r>
            <a:r>
              <a:rPr lang="en-US" dirty="0">
                <a:solidFill>
                  <a:schemeClr val="tx1"/>
                </a:solidFill>
              </a:rPr>
              <a:t> to us. (Sonnet LII)</a:t>
            </a:r>
          </a:p>
          <a:p>
            <a:pPr algn="l"/>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7772400" cy="914400"/>
          </a:xfrm>
        </p:spPr>
        <p:txBody>
          <a:bodyPr>
            <a:normAutofit fontScale="90000"/>
          </a:bodyPr>
          <a:lstStyle/>
          <a:p>
            <a:r>
              <a:rPr lang="en-US" b="1" dirty="0" smtClean="0"/>
              <a:t>Sir Philip Sidney (1554-1586)</a:t>
            </a:r>
            <a:br>
              <a:rPr lang="en-US" b="1" dirty="0" smtClean="0"/>
            </a:br>
            <a:r>
              <a:rPr lang="en-US" dirty="0" smtClean="0"/>
              <a:t> </a:t>
            </a:r>
            <a:endParaRPr lang="en-US" dirty="0"/>
          </a:p>
        </p:txBody>
      </p:sp>
      <p:sp>
        <p:nvSpPr>
          <p:cNvPr id="3" name="Subtitle 2"/>
          <p:cNvSpPr>
            <a:spLocks noGrp="1"/>
          </p:cNvSpPr>
          <p:nvPr>
            <p:ph type="subTitle" idx="1"/>
          </p:nvPr>
        </p:nvSpPr>
        <p:spPr>
          <a:xfrm>
            <a:off x="0" y="457200"/>
            <a:ext cx="9144000" cy="6400800"/>
          </a:xfrm>
        </p:spPr>
        <p:txBody>
          <a:bodyPr>
            <a:normAutofit fontScale="92500" lnSpcReduction="20000"/>
          </a:bodyPr>
          <a:lstStyle/>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sz="4000" dirty="0" smtClean="0">
                <a:solidFill>
                  <a:schemeClr val="tx1"/>
                </a:solidFill>
                <a:latin typeface="Times New Roman" pitchFamily="18" charset="0"/>
                <a:cs typeface="Times New Roman" pitchFamily="18" charset="0"/>
              </a:rPr>
              <a:t>From</a:t>
            </a:r>
            <a:r>
              <a:rPr lang="en-US" sz="4000" dirty="0">
                <a:solidFill>
                  <a:schemeClr val="tx1"/>
                </a:solidFill>
                <a:latin typeface="Times New Roman" pitchFamily="18" charset="0"/>
                <a:cs typeface="Times New Roman" pitchFamily="18" charset="0"/>
              </a:rPr>
              <a:t>: </a:t>
            </a:r>
            <a:r>
              <a:rPr lang="en-US" sz="4000" i="1" dirty="0" err="1">
                <a:solidFill>
                  <a:schemeClr val="tx1"/>
                </a:solidFill>
                <a:latin typeface="Times New Roman" pitchFamily="18" charset="0"/>
                <a:cs typeface="Times New Roman" pitchFamily="18" charset="0"/>
              </a:rPr>
              <a:t>Astrophil</a:t>
            </a:r>
            <a:r>
              <a:rPr lang="en-US" sz="4000" i="1" dirty="0">
                <a:solidFill>
                  <a:schemeClr val="tx1"/>
                </a:solidFill>
                <a:latin typeface="Times New Roman" pitchFamily="18" charset="0"/>
                <a:cs typeface="Times New Roman" pitchFamily="18" charset="0"/>
              </a:rPr>
              <a:t> and Stella </a:t>
            </a:r>
            <a:r>
              <a:rPr lang="en-US" sz="4000" dirty="0">
                <a:solidFill>
                  <a:schemeClr val="tx1"/>
                </a:solidFill>
                <a:latin typeface="Times New Roman" pitchFamily="18" charset="0"/>
                <a:cs typeface="Times New Roman" pitchFamily="18" charset="0"/>
              </a:rPr>
              <a:t>(publ. 1591)</a:t>
            </a:r>
          </a:p>
          <a:p>
            <a:endParaRPr lang="en-US" dirty="0" smtClean="0">
              <a:solidFill>
                <a:schemeClr val="tx1"/>
              </a:solidFill>
              <a:latin typeface="Times New Roman" pitchFamily="18" charset="0"/>
              <a:cs typeface="Times New Roman" pitchFamily="18" charset="0"/>
            </a:endParaRPr>
          </a:p>
          <a:p>
            <a:endParaRPr lang="en-US" dirty="0">
              <a:solidFill>
                <a:schemeClr val="tx1"/>
              </a:solidFill>
              <a:latin typeface="Times New Roman" pitchFamily="18" charset="0"/>
              <a:cs typeface="Times New Roman" pitchFamily="18" charset="0"/>
            </a:endParaRPr>
          </a:p>
          <a:p>
            <a:endParaRPr lang="en-US" dirty="0" smtClean="0">
              <a:solidFill>
                <a:schemeClr val="tx1"/>
              </a:solidFill>
              <a:latin typeface="Times New Roman" pitchFamily="18" charset="0"/>
              <a:cs typeface="Times New Roman" pitchFamily="18" charset="0"/>
            </a:endParaRPr>
          </a:p>
          <a:p>
            <a:endParaRPr lang="en-US" dirty="0">
              <a:solidFill>
                <a:schemeClr val="tx1"/>
              </a:solidFill>
              <a:latin typeface="Times New Roman" pitchFamily="18" charset="0"/>
              <a:cs typeface="Times New Roman" pitchFamily="18" charset="0"/>
            </a:endParaRPr>
          </a:p>
          <a:p>
            <a:endParaRPr lang="en-US" dirty="0" smtClean="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That </a:t>
            </a:r>
            <a:r>
              <a:rPr lang="en-US" b="1" i="1" dirty="0">
                <a:solidFill>
                  <a:schemeClr val="tx1"/>
                </a:solidFill>
                <a:latin typeface="Times New Roman" pitchFamily="18" charset="0"/>
                <a:cs typeface="Times New Roman" pitchFamily="18" charset="0"/>
              </a:rPr>
              <a:t>Plato </a:t>
            </a:r>
            <a:r>
              <a:rPr lang="en-US" b="1" dirty="0">
                <a:solidFill>
                  <a:schemeClr val="tx1"/>
                </a:solidFill>
                <a:latin typeface="Times New Roman" pitchFamily="18" charset="0"/>
                <a:cs typeface="Times New Roman" pitchFamily="18" charset="0"/>
              </a:rPr>
              <a:t>I read for </a:t>
            </a:r>
            <a:r>
              <a:rPr lang="en-US" b="1" dirty="0" err="1">
                <a:solidFill>
                  <a:schemeClr val="tx1"/>
                </a:solidFill>
                <a:latin typeface="Times New Roman" pitchFamily="18" charset="0"/>
                <a:cs typeface="Times New Roman" pitchFamily="18" charset="0"/>
              </a:rPr>
              <a:t>nought</a:t>
            </a:r>
            <a:r>
              <a:rPr lang="en-US" b="1" dirty="0">
                <a:solidFill>
                  <a:schemeClr val="tx1"/>
                </a:solidFill>
                <a:latin typeface="Times New Roman" pitchFamily="18" charset="0"/>
                <a:cs typeface="Times New Roman" pitchFamily="18" charset="0"/>
              </a:rPr>
              <a:t>, but if he tame Such coltish gyres, that to my birth I owe Nobler </a:t>
            </a:r>
            <a:r>
              <a:rPr lang="en-US" b="1" dirty="0" smtClean="0">
                <a:solidFill>
                  <a:schemeClr val="tx1"/>
                </a:solidFill>
                <a:latin typeface="Times New Roman" pitchFamily="18" charset="0"/>
                <a:cs typeface="Times New Roman" pitchFamily="18" charset="0"/>
              </a:rPr>
              <a:t>desires</a:t>
            </a:r>
            <a:endParaRPr lang="en-US" b="1" dirty="0">
              <a:solidFill>
                <a:schemeClr val="tx1"/>
              </a:solidFill>
              <a:latin typeface="Times New Roman" pitchFamily="18" charset="0"/>
              <a:cs typeface="Times New Roman" pitchFamily="18" charset="0"/>
            </a:endParaRPr>
          </a:p>
          <a:p>
            <a:r>
              <a:rPr lang="en-US" dirty="0">
                <a:solidFill>
                  <a:schemeClr val="tx1"/>
                </a:solidFill>
                <a:latin typeface="Times New Roman" pitchFamily="18" charset="0"/>
                <a:cs typeface="Times New Roman" pitchFamily="18" charset="0"/>
              </a:rPr>
              <a:t>(XXI, 4f.)</a:t>
            </a:r>
          </a:p>
          <a:p>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990599"/>
          </a:xfrm>
        </p:spPr>
        <p:txBody>
          <a:bodyPr>
            <a:normAutofit fontScale="90000"/>
          </a:bodyPr>
          <a:lstStyle/>
          <a:p>
            <a:r>
              <a:rPr lang="en-US" dirty="0" smtClean="0"/>
              <a:t>Edmund Spenser (1552-1599)</a:t>
            </a:r>
            <a:br>
              <a:rPr lang="en-US" dirty="0" smtClean="0"/>
            </a:br>
            <a:r>
              <a:rPr lang="en-US" dirty="0" smtClean="0"/>
              <a:t> </a:t>
            </a:r>
            <a:endParaRPr lang="en-US" dirty="0"/>
          </a:p>
        </p:txBody>
      </p:sp>
      <p:sp>
        <p:nvSpPr>
          <p:cNvPr id="3" name="Subtitle 2"/>
          <p:cNvSpPr>
            <a:spLocks noGrp="1"/>
          </p:cNvSpPr>
          <p:nvPr>
            <p:ph type="subTitle" idx="1"/>
          </p:nvPr>
        </p:nvSpPr>
        <p:spPr>
          <a:xfrm>
            <a:off x="228600" y="1371600"/>
            <a:ext cx="8610600" cy="5105400"/>
          </a:xfrm>
        </p:spPr>
        <p:txBody>
          <a:bodyPr>
            <a:normAutofit/>
          </a:bodyPr>
          <a:lstStyle/>
          <a:p>
            <a:pPr algn="l"/>
            <a:endParaRPr lang="en-US" dirty="0">
              <a:solidFill>
                <a:schemeClr val="tx1"/>
              </a:solidFill>
            </a:endParaRPr>
          </a:p>
          <a:p>
            <a:r>
              <a:rPr lang="en-US" sz="4800" b="1" dirty="0">
                <a:solidFill>
                  <a:schemeClr val="tx1"/>
                </a:solidFill>
              </a:rPr>
              <a:t>from: </a:t>
            </a:r>
            <a:r>
              <a:rPr lang="en-US" sz="4800" b="1" i="1" dirty="0">
                <a:solidFill>
                  <a:schemeClr val="tx1"/>
                </a:solidFill>
              </a:rPr>
              <a:t>Amoretti</a:t>
            </a:r>
            <a:endParaRPr lang="en-US" sz="4800" b="1" dirty="0">
              <a:solidFill>
                <a:schemeClr val="tx1"/>
              </a:solidFill>
            </a:endParaRPr>
          </a:p>
          <a:p>
            <a:pPr algn="l"/>
            <a:r>
              <a:rPr lang="en-US" i="1" dirty="0">
                <a:solidFill>
                  <a:schemeClr val="tx1"/>
                </a:solidFill>
              </a:rPr>
              <a:t> </a:t>
            </a:r>
            <a:endParaRPr lang="en-US" dirty="0">
              <a:solidFill>
                <a:schemeClr val="tx1"/>
              </a:solidFill>
            </a:endParaRPr>
          </a:p>
          <a:p>
            <a:pPr algn="l"/>
            <a:r>
              <a:rPr lang="en-US" b="1" dirty="0">
                <a:solidFill>
                  <a:schemeClr val="tx1"/>
                </a:solidFill>
              </a:rPr>
              <a:t>The sovereign beauty which I do admire, Witness the world how worthy to be praised! The light whereof hath kindled heavenly fire</a:t>
            </a:r>
          </a:p>
          <a:p>
            <a:pPr algn="l"/>
            <a:r>
              <a:rPr lang="en-US" dirty="0">
                <a:solidFill>
                  <a:schemeClr val="tx1"/>
                </a:solidFill>
              </a:rPr>
              <a:t>In my frail spirit, by her from baseness raised … (III, 1-4)</a:t>
            </a:r>
          </a:p>
          <a:p>
            <a:pPr algn="l"/>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09599"/>
            <a:ext cx="8458200" cy="228601"/>
          </a:xfrm>
        </p:spPr>
        <p:txBody>
          <a:bodyPr>
            <a:normAutofit fontScale="90000"/>
          </a:bodyPr>
          <a:lstStyle/>
          <a:p>
            <a:r>
              <a:rPr lang="en-US" sz="3600" b="1" dirty="0" smtClean="0">
                <a:latin typeface="Times New Roman" pitchFamily="18" charset="0"/>
                <a:cs typeface="Times New Roman" pitchFamily="18" charset="0"/>
              </a:rPr>
              <a:t>William Shakespeare, "SONNET 18" </a:t>
            </a:r>
            <a:r>
              <a:rPr lang="en-US" sz="3600" dirty="0" smtClean="0">
                <a:latin typeface="Times New Roman" pitchFamily="18" charset="0"/>
                <a:cs typeface="Times New Roman" pitchFamily="18" charset="0"/>
              </a:rPr>
              <a:t>(1590s</a:t>
            </a:r>
            <a:r>
              <a:rPr lang="en-US" dirty="0" smtClean="0"/>
              <a:t>)</a:t>
            </a:r>
            <a:br>
              <a:rPr lang="en-US" dirty="0" smtClean="0"/>
            </a:br>
            <a:endParaRPr lang="en-US" dirty="0"/>
          </a:p>
        </p:txBody>
      </p:sp>
      <p:sp>
        <p:nvSpPr>
          <p:cNvPr id="3" name="Subtitle 2"/>
          <p:cNvSpPr>
            <a:spLocks noGrp="1"/>
          </p:cNvSpPr>
          <p:nvPr>
            <p:ph type="subTitle" idx="1"/>
          </p:nvPr>
        </p:nvSpPr>
        <p:spPr>
          <a:xfrm>
            <a:off x="228600" y="838200"/>
            <a:ext cx="8915400" cy="6781800"/>
          </a:xfrm>
        </p:spPr>
        <p:txBody>
          <a:bodyPr>
            <a:normAutofit/>
          </a:bodyPr>
          <a:lstStyle/>
          <a:p>
            <a:pPr algn="l"/>
            <a:r>
              <a:rPr lang="en-US" sz="2300" dirty="0" smtClean="0">
                <a:solidFill>
                  <a:schemeClr val="tx1"/>
                </a:solidFill>
                <a:latin typeface="Times New Roman" pitchFamily="18" charset="0"/>
                <a:cs typeface="Times New Roman" pitchFamily="18" charset="0"/>
              </a:rPr>
              <a:t>Shall </a:t>
            </a:r>
            <a:r>
              <a:rPr lang="en-US" sz="2300" dirty="0">
                <a:solidFill>
                  <a:schemeClr val="tx1"/>
                </a:solidFill>
                <a:latin typeface="Times New Roman" pitchFamily="18" charset="0"/>
                <a:cs typeface="Times New Roman" pitchFamily="18" charset="0"/>
              </a:rPr>
              <a:t>I compare thee to a summer's day?	</a:t>
            </a:r>
            <a:r>
              <a:rPr lang="en-US" sz="2300" dirty="0" smtClean="0">
                <a:solidFill>
                  <a:schemeClr val="tx1"/>
                </a:solidFill>
                <a:latin typeface="Times New Roman" pitchFamily="18" charset="0"/>
                <a:cs typeface="Times New Roman" pitchFamily="18" charset="0"/>
              </a:rPr>
              <a:t>	a</a:t>
            </a:r>
            <a:endParaRPr lang="en-US" sz="2300" dirty="0">
              <a:solidFill>
                <a:schemeClr val="tx1"/>
              </a:solidFill>
              <a:latin typeface="Times New Roman" pitchFamily="18" charset="0"/>
              <a:cs typeface="Times New Roman" pitchFamily="18" charset="0"/>
            </a:endParaRPr>
          </a:p>
          <a:p>
            <a:pPr algn="l"/>
            <a:r>
              <a:rPr lang="en-US" sz="2300" dirty="0">
                <a:solidFill>
                  <a:schemeClr val="tx1"/>
                </a:solidFill>
                <a:latin typeface="Times New Roman" pitchFamily="18" charset="0"/>
                <a:cs typeface="Times New Roman" pitchFamily="18" charset="0"/>
              </a:rPr>
              <a:t>Thou art more lovely and more temperate:	</a:t>
            </a:r>
            <a:r>
              <a:rPr lang="en-US" sz="2300" dirty="0" smtClean="0">
                <a:solidFill>
                  <a:schemeClr val="tx1"/>
                </a:solidFill>
                <a:latin typeface="Times New Roman" pitchFamily="18" charset="0"/>
                <a:cs typeface="Times New Roman" pitchFamily="18" charset="0"/>
              </a:rPr>
              <a:t>	b </a:t>
            </a:r>
          </a:p>
          <a:p>
            <a:pPr algn="l"/>
            <a:r>
              <a:rPr lang="en-US" sz="2300" dirty="0" smtClean="0">
                <a:solidFill>
                  <a:schemeClr val="tx1"/>
                </a:solidFill>
                <a:latin typeface="Times New Roman" pitchFamily="18" charset="0"/>
                <a:cs typeface="Times New Roman" pitchFamily="18" charset="0"/>
              </a:rPr>
              <a:t>Rough </a:t>
            </a:r>
            <a:r>
              <a:rPr lang="en-US" sz="2300" dirty="0">
                <a:solidFill>
                  <a:schemeClr val="tx1"/>
                </a:solidFill>
                <a:latin typeface="Times New Roman" pitchFamily="18" charset="0"/>
                <a:cs typeface="Times New Roman" pitchFamily="18" charset="0"/>
              </a:rPr>
              <a:t>winds do shake the darling buds of May,	a </a:t>
            </a:r>
            <a:endParaRPr lang="en-US" sz="2300" dirty="0" smtClean="0">
              <a:solidFill>
                <a:schemeClr val="tx1"/>
              </a:solidFill>
              <a:latin typeface="Times New Roman" pitchFamily="18" charset="0"/>
              <a:cs typeface="Times New Roman" pitchFamily="18" charset="0"/>
            </a:endParaRPr>
          </a:p>
          <a:p>
            <a:pPr algn="l"/>
            <a:r>
              <a:rPr lang="en-US" sz="2300" dirty="0" smtClean="0">
                <a:solidFill>
                  <a:schemeClr val="tx1"/>
                </a:solidFill>
                <a:latin typeface="Times New Roman" pitchFamily="18" charset="0"/>
                <a:cs typeface="Times New Roman" pitchFamily="18" charset="0"/>
              </a:rPr>
              <a:t>And </a:t>
            </a:r>
            <a:r>
              <a:rPr lang="en-US" sz="2300" dirty="0">
                <a:solidFill>
                  <a:schemeClr val="tx1"/>
                </a:solidFill>
                <a:latin typeface="Times New Roman" pitchFamily="18" charset="0"/>
                <a:cs typeface="Times New Roman" pitchFamily="18" charset="0"/>
              </a:rPr>
              <a:t>summer's lease hath all too short a date:	</a:t>
            </a:r>
            <a:r>
              <a:rPr lang="en-US" sz="2300" dirty="0" smtClean="0">
                <a:solidFill>
                  <a:schemeClr val="tx1"/>
                </a:solidFill>
                <a:latin typeface="Times New Roman" pitchFamily="18" charset="0"/>
                <a:cs typeface="Times New Roman" pitchFamily="18" charset="0"/>
              </a:rPr>
              <a:t>	b</a:t>
            </a:r>
            <a:endParaRPr lang="en-US" sz="2300" dirty="0">
              <a:solidFill>
                <a:schemeClr val="tx1"/>
              </a:solidFill>
              <a:latin typeface="Times New Roman" pitchFamily="18" charset="0"/>
              <a:cs typeface="Times New Roman" pitchFamily="18" charset="0"/>
            </a:endParaRPr>
          </a:p>
          <a:p>
            <a:pPr algn="l"/>
            <a:r>
              <a:rPr lang="en-US" sz="2300" dirty="0">
                <a:solidFill>
                  <a:schemeClr val="tx1"/>
                </a:solidFill>
                <a:latin typeface="Times New Roman" pitchFamily="18" charset="0"/>
                <a:cs typeface="Times New Roman" pitchFamily="18" charset="0"/>
              </a:rPr>
              <a:t>Sometime too hot the eye of heaven shines,	</a:t>
            </a:r>
            <a:r>
              <a:rPr lang="en-US" sz="2300" dirty="0" smtClean="0">
                <a:solidFill>
                  <a:schemeClr val="tx1"/>
                </a:solidFill>
                <a:latin typeface="Times New Roman" pitchFamily="18" charset="0"/>
                <a:cs typeface="Times New Roman" pitchFamily="18" charset="0"/>
              </a:rPr>
              <a:t>	c</a:t>
            </a:r>
            <a:endParaRPr lang="en-US" sz="2300" dirty="0">
              <a:solidFill>
                <a:schemeClr val="tx1"/>
              </a:solidFill>
              <a:latin typeface="Times New Roman" pitchFamily="18" charset="0"/>
              <a:cs typeface="Times New Roman" pitchFamily="18" charset="0"/>
            </a:endParaRPr>
          </a:p>
          <a:p>
            <a:pPr algn="l"/>
            <a:r>
              <a:rPr lang="en-US" sz="2300" dirty="0">
                <a:solidFill>
                  <a:schemeClr val="tx1"/>
                </a:solidFill>
                <a:latin typeface="Times New Roman" pitchFamily="18" charset="0"/>
                <a:cs typeface="Times New Roman" pitchFamily="18" charset="0"/>
              </a:rPr>
              <a:t>And often is his gold complexion </a:t>
            </a:r>
            <a:r>
              <a:rPr lang="en-US" sz="2300" dirty="0" err="1">
                <a:solidFill>
                  <a:schemeClr val="tx1"/>
                </a:solidFill>
                <a:latin typeface="Times New Roman" pitchFamily="18" charset="0"/>
                <a:cs typeface="Times New Roman" pitchFamily="18" charset="0"/>
              </a:rPr>
              <a:t>dimm'd</a:t>
            </a:r>
            <a:r>
              <a:rPr lang="en-US" sz="2300" dirty="0">
                <a:solidFill>
                  <a:schemeClr val="tx1"/>
                </a:solidFill>
                <a:latin typeface="Times New Roman" pitchFamily="18" charset="0"/>
                <a:cs typeface="Times New Roman" pitchFamily="18" charset="0"/>
              </a:rPr>
              <a:t>;	</a:t>
            </a:r>
            <a:r>
              <a:rPr lang="en-US" sz="2300" dirty="0" smtClean="0">
                <a:solidFill>
                  <a:schemeClr val="tx1"/>
                </a:solidFill>
                <a:latin typeface="Times New Roman" pitchFamily="18" charset="0"/>
                <a:cs typeface="Times New Roman" pitchFamily="18" charset="0"/>
              </a:rPr>
              <a:t>	d</a:t>
            </a:r>
            <a:endParaRPr lang="en-US" sz="2300" dirty="0">
              <a:solidFill>
                <a:schemeClr val="tx1"/>
              </a:solidFill>
              <a:latin typeface="Times New Roman" pitchFamily="18" charset="0"/>
              <a:cs typeface="Times New Roman" pitchFamily="18" charset="0"/>
            </a:endParaRPr>
          </a:p>
          <a:p>
            <a:pPr algn="l"/>
            <a:r>
              <a:rPr lang="en-US" sz="2300" dirty="0">
                <a:solidFill>
                  <a:schemeClr val="tx1"/>
                </a:solidFill>
                <a:latin typeface="Times New Roman" pitchFamily="18" charset="0"/>
                <a:cs typeface="Times New Roman" pitchFamily="18" charset="0"/>
              </a:rPr>
              <a:t>And every fair from fair sometime declines,	</a:t>
            </a:r>
            <a:r>
              <a:rPr lang="en-US" sz="2300" dirty="0" smtClean="0">
                <a:solidFill>
                  <a:schemeClr val="tx1"/>
                </a:solidFill>
                <a:latin typeface="Times New Roman" pitchFamily="18" charset="0"/>
                <a:cs typeface="Times New Roman" pitchFamily="18" charset="0"/>
              </a:rPr>
              <a:t>	c </a:t>
            </a:r>
          </a:p>
          <a:p>
            <a:pPr algn="l"/>
            <a:r>
              <a:rPr lang="en-US" sz="2300" dirty="0" smtClean="0">
                <a:solidFill>
                  <a:schemeClr val="tx1"/>
                </a:solidFill>
                <a:latin typeface="Times New Roman" pitchFamily="18" charset="0"/>
                <a:cs typeface="Times New Roman" pitchFamily="18" charset="0"/>
              </a:rPr>
              <a:t>By </a:t>
            </a:r>
            <a:r>
              <a:rPr lang="en-US" sz="2300" dirty="0">
                <a:solidFill>
                  <a:schemeClr val="tx1"/>
                </a:solidFill>
                <a:latin typeface="Times New Roman" pitchFamily="18" charset="0"/>
                <a:cs typeface="Times New Roman" pitchFamily="18" charset="0"/>
              </a:rPr>
              <a:t>chance or nature's changing course </a:t>
            </a:r>
            <a:r>
              <a:rPr lang="en-US" sz="2300" dirty="0" err="1">
                <a:solidFill>
                  <a:schemeClr val="tx1"/>
                </a:solidFill>
                <a:latin typeface="Times New Roman" pitchFamily="18" charset="0"/>
                <a:cs typeface="Times New Roman" pitchFamily="18" charset="0"/>
              </a:rPr>
              <a:t>untrimm'd</a:t>
            </a:r>
            <a:r>
              <a:rPr lang="en-US" sz="2300" dirty="0">
                <a:solidFill>
                  <a:schemeClr val="tx1"/>
                </a:solidFill>
                <a:latin typeface="Times New Roman" pitchFamily="18" charset="0"/>
                <a:cs typeface="Times New Roman" pitchFamily="18" charset="0"/>
              </a:rPr>
              <a:t>;	d</a:t>
            </a:r>
          </a:p>
          <a:p>
            <a:pPr algn="l"/>
            <a:r>
              <a:rPr lang="en-US" sz="2300" dirty="0">
                <a:solidFill>
                  <a:schemeClr val="tx1"/>
                </a:solidFill>
                <a:latin typeface="Times New Roman" pitchFamily="18" charset="0"/>
                <a:cs typeface="Times New Roman" pitchFamily="18" charset="0"/>
              </a:rPr>
              <a:t>But thy eternal summer shall not fade	</a:t>
            </a:r>
            <a:r>
              <a:rPr lang="en-US" sz="2300" dirty="0" smtClean="0">
                <a:solidFill>
                  <a:schemeClr val="tx1"/>
                </a:solidFill>
                <a:latin typeface="Times New Roman" pitchFamily="18" charset="0"/>
                <a:cs typeface="Times New Roman" pitchFamily="18" charset="0"/>
              </a:rPr>
              <a:t>		e</a:t>
            </a:r>
            <a:endParaRPr lang="en-US" sz="2300" dirty="0">
              <a:solidFill>
                <a:schemeClr val="tx1"/>
              </a:solidFill>
              <a:latin typeface="Times New Roman" pitchFamily="18" charset="0"/>
              <a:cs typeface="Times New Roman" pitchFamily="18" charset="0"/>
            </a:endParaRPr>
          </a:p>
          <a:p>
            <a:pPr algn="l"/>
            <a:r>
              <a:rPr lang="en-US" sz="2300" dirty="0">
                <a:solidFill>
                  <a:schemeClr val="tx1"/>
                </a:solidFill>
                <a:latin typeface="Times New Roman" pitchFamily="18" charset="0"/>
                <a:cs typeface="Times New Roman" pitchFamily="18" charset="0"/>
              </a:rPr>
              <a:t>Nor lose possession of that fair thou </a:t>
            </a:r>
            <a:r>
              <a:rPr lang="en-US" sz="2300" dirty="0" err="1">
                <a:solidFill>
                  <a:schemeClr val="tx1"/>
                </a:solidFill>
                <a:latin typeface="Times New Roman" pitchFamily="18" charset="0"/>
                <a:cs typeface="Times New Roman" pitchFamily="18" charset="0"/>
              </a:rPr>
              <a:t>ow'st</a:t>
            </a:r>
            <a:r>
              <a:rPr lang="en-US" sz="2300" dirty="0">
                <a:solidFill>
                  <a:schemeClr val="tx1"/>
                </a:solidFill>
                <a:latin typeface="Times New Roman" pitchFamily="18" charset="0"/>
                <a:cs typeface="Times New Roman" pitchFamily="18" charset="0"/>
              </a:rPr>
              <a:t>;	</a:t>
            </a:r>
            <a:r>
              <a:rPr lang="en-US" sz="2300" dirty="0" smtClean="0">
                <a:solidFill>
                  <a:schemeClr val="tx1"/>
                </a:solidFill>
                <a:latin typeface="Times New Roman" pitchFamily="18" charset="0"/>
                <a:cs typeface="Times New Roman" pitchFamily="18" charset="0"/>
              </a:rPr>
              <a:t>	f </a:t>
            </a:r>
          </a:p>
          <a:p>
            <a:pPr algn="l"/>
            <a:r>
              <a:rPr lang="en-US" sz="2300" dirty="0" smtClean="0">
                <a:solidFill>
                  <a:schemeClr val="tx1"/>
                </a:solidFill>
                <a:latin typeface="Times New Roman" pitchFamily="18" charset="0"/>
                <a:cs typeface="Times New Roman" pitchFamily="18" charset="0"/>
              </a:rPr>
              <a:t>Nor </a:t>
            </a:r>
            <a:r>
              <a:rPr lang="en-US" sz="2300" dirty="0">
                <a:solidFill>
                  <a:schemeClr val="tx1"/>
                </a:solidFill>
                <a:latin typeface="Times New Roman" pitchFamily="18" charset="0"/>
                <a:cs typeface="Times New Roman" pitchFamily="18" charset="0"/>
              </a:rPr>
              <a:t>shall Death brag thou </a:t>
            </a:r>
            <a:r>
              <a:rPr lang="en-US" sz="2300" dirty="0" err="1">
                <a:solidFill>
                  <a:schemeClr val="tx1"/>
                </a:solidFill>
                <a:latin typeface="Times New Roman" pitchFamily="18" charset="0"/>
                <a:cs typeface="Times New Roman" pitchFamily="18" charset="0"/>
              </a:rPr>
              <a:t>wander'st</a:t>
            </a:r>
            <a:r>
              <a:rPr lang="en-US" sz="2300" dirty="0">
                <a:solidFill>
                  <a:schemeClr val="tx1"/>
                </a:solidFill>
                <a:latin typeface="Times New Roman" pitchFamily="18" charset="0"/>
                <a:cs typeface="Times New Roman" pitchFamily="18" charset="0"/>
              </a:rPr>
              <a:t> in his shade,	e </a:t>
            </a:r>
            <a:endParaRPr lang="en-US" sz="2300" dirty="0" smtClean="0">
              <a:solidFill>
                <a:schemeClr val="tx1"/>
              </a:solidFill>
              <a:latin typeface="Times New Roman" pitchFamily="18" charset="0"/>
              <a:cs typeface="Times New Roman" pitchFamily="18" charset="0"/>
            </a:endParaRPr>
          </a:p>
          <a:p>
            <a:pPr algn="l"/>
            <a:r>
              <a:rPr lang="en-US" sz="2300" dirty="0" smtClean="0">
                <a:solidFill>
                  <a:schemeClr val="tx1"/>
                </a:solidFill>
                <a:latin typeface="Times New Roman" pitchFamily="18" charset="0"/>
                <a:cs typeface="Times New Roman" pitchFamily="18" charset="0"/>
              </a:rPr>
              <a:t>When </a:t>
            </a:r>
            <a:r>
              <a:rPr lang="en-US" sz="2300" dirty="0">
                <a:solidFill>
                  <a:schemeClr val="tx1"/>
                </a:solidFill>
                <a:latin typeface="Times New Roman" pitchFamily="18" charset="0"/>
                <a:cs typeface="Times New Roman" pitchFamily="18" charset="0"/>
              </a:rPr>
              <a:t>in eternal lines to time thou </a:t>
            </a:r>
            <a:r>
              <a:rPr lang="en-US" sz="2300" dirty="0" err="1">
                <a:solidFill>
                  <a:schemeClr val="tx1"/>
                </a:solidFill>
                <a:latin typeface="Times New Roman" pitchFamily="18" charset="0"/>
                <a:cs typeface="Times New Roman" pitchFamily="18" charset="0"/>
              </a:rPr>
              <a:t>growest</a:t>
            </a:r>
            <a:r>
              <a:rPr lang="en-US" sz="2300" dirty="0">
                <a:solidFill>
                  <a:schemeClr val="tx1"/>
                </a:solidFill>
                <a:latin typeface="Times New Roman" pitchFamily="18" charset="0"/>
                <a:cs typeface="Times New Roman" pitchFamily="18" charset="0"/>
              </a:rPr>
              <a:t>:	</a:t>
            </a:r>
            <a:r>
              <a:rPr lang="en-US" sz="2300" dirty="0" smtClean="0">
                <a:solidFill>
                  <a:schemeClr val="tx1"/>
                </a:solidFill>
                <a:latin typeface="Times New Roman" pitchFamily="18" charset="0"/>
                <a:cs typeface="Times New Roman" pitchFamily="18" charset="0"/>
              </a:rPr>
              <a:t>	f</a:t>
            </a:r>
            <a:endParaRPr lang="en-US" sz="2300" dirty="0">
              <a:solidFill>
                <a:schemeClr val="tx1"/>
              </a:solidFill>
              <a:latin typeface="Times New Roman" pitchFamily="18" charset="0"/>
              <a:cs typeface="Times New Roman" pitchFamily="18" charset="0"/>
            </a:endParaRPr>
          </a:p>
          <a:p>
            <a:pPr algn="l"/>
            <a:r>
              <a:rPr lang="en-US" sz="2300" dirty="0">
                <a:solidFill>
                  <a:schemeClr val="tx1"/>
                </a:solidFill>
                <a:latin typeface="Times New Roman" pitchFamily="18" charset="0"/>
                <a:cs typeface="Times New Roman" pitchFamily="18" charset="0"/>
              </a:rPr>
              <a:t>So long as men can breathe or eyes can see,	</a:t>
            </a:r>
            <a:r>
              <a:rPr lang="en-US" sz="2300" dirty="0" smtClean="0">
                <a:solidFill>
                  <a:schemeClr val="tx1"/>
                </a:solidFill>
                <a:latin typeface="Times New Roman" pitchFamily="18" charset="0"/>
                <a:cs typeface="Times New Roman" pitchFamily="18" charset="0"/>
              </a:rPr>
              <a:t>	g</a:t>
            </a:r>
            <a:endParaRPr lang="en-US" sz="2300" dirty="0">
              <a:solidFill>
                <a:schemeClr val="tx1"/>
              </a:solidFill>
              <a:latin typeface="Times New Roman" pitchFamily="18" charset="0"/>
              <a:cs typeface="Times New Roman" pitchFamily="18" charset="0"/>
            </a:endParaRPr>
          </a:p>
          <a:p>
            <a:pPr algn="l"/>
            <a:r>
              <a:rPr lang="en-US" sz="2300" dirty="0">
                <a:solidFill>
                  <a:schemeClr val="tx1"/>
                </a:solidFill>
                <a:latin typeface="Times New Roman" pitchFamily="18" charset="0"/>
                <a:cs typeface="Times New Roman" pitchFamily="18" charset="0"/>
              </a:rPr>
              <a:t>So long lives this, and this gives life to thee</a:t>
            </a:r>
            <a:r>
              <a:rPr lang="en-US" sz="2300" dirty="0" smtClean="0">
                <a:solidFill>
                  <a:schemeClr val="tx1"/>
                </a:solidFill>
                <a:latin typeface="Times New Roman" pitchFamily="18" charset="0"/>
                <a:cs typeface="Times New Roman" pitchFamily="18" charset="0"/>
              </a:rPr>
              <a:t>.		g</a:t>
            </a:r>
            <a:endParaRPr lang="en-US" sz="2300" dirty="0">
              <a:solidFill>
                <a:schemeClr val="tx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04800"/>
          </a:xfrm>
        </p:spPr>
        <p:txBody>
          <a:bodyPr>
            <a:normAutofit fontScale="90000"/>
          </a:bodyPr>
          <a:lstStyle/>
          <a:p>
            <a:r>
              <a:rPr lang="en-US" sz="4000" dirty="0">
                <a:latin typeface="Times New Roman" pitchFamily="18" charset="0"/>
                <a:cs typeface="Times New Roman" pitchFamily="18" charset="0"/>
              </a:rPr>
              <a:t>Elizabethan Age (1558-1603)</a:t>
            </a:r>
            <a:br>
              <a:rPr lang="en-US" sz="4000" dirty="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457200"/>
            <a:ext cx="8534400" cy="6400800"/>
          </a:xfrm>
        </p:spPr>
        <p:txBody>
          <a:bodyPr>
            <a:normAutofit fontScale="92500"/>
          </a:bodyPr>
          <a:lstStyle/>
          <a:p>
            <a:pPr lvl="0" algn="l">
              <a:buFont typeface="Arial" pitchFamily="34" charset="0"/>
              <a:buChar char="•"/>
            </a:pPr>
            <a:endParaRPr lang="en-US" dirty="0" smtClean="0">
              <a:solidFill>
                <a:schemeClr val="tx1"/>
              </a:solidFill>
            </a:endParaRPr>
          </a:p>
          <a:p>
            <a:pPr lvl="0" algn="l">
              <a:buFont typeface="Arial" pitchFamily="34" charset="0"/>
              <a:buChar char="•"/>
            </a:pPr>
            <a:r>
              <a:rPr lang="en-US" dirty="0" smtClean="0">
                <a:solidFill>
                  <a:schemeClr val="tx1"/>
                </a:solidFill>
              </a:rPr>
              <a:t>Under </a:t>
            </a:r>
            <a:r>
              <a:rPr lang="en-US" dirty="0">
                <a:solidFill>
                  <a:schemeClr val="tx1"/>
                </a:solidFill>
              </a:rPr>
              <a:t>Elizabeth I (1558-1603), England becomes the dominant power in Europe ("Spanish Armada, 1588)</a:t>
            </a:r>
            <a:endParaRPr lang="en-US" sz="1400" dirty="0">
              <a:solidFill>
                <a:schemeClr val="tx1"/>
              </a:solidFill>
            </a:endParaRPr>
          </a:p>
          <a:p>
            <a:pPr lvl="0" algn="l">
              <a:buFont typeface="Arial" pitchFamily="34" charset="0"/>
              <a:buChar char="•"/>
            </a:pPr>
            <a:r>
              <a:rPr lang="en-US" dirty="0">
                <a:solidFill>
                  <a:schemeClr val="tx1"/>
                </a:solidFill>
              </a:rPr>
              <a:t>English drama flourishes (Shakespeare, Christopher Marlowe, Ben Jonson)</a:t>
            </a:r>
            <a:endParaRPr lang="en-US" sz="1400" dirty="0">
              <a:solidFill>
                <a:schemeClr val="tx1"/>
              </a:solidFill>
            </a:endParaRPr>
          </a:p>
          <a:p>
            <a:pPr lvl="0" algn="l">
              <a:buFont typeface="Arial" pitchFamily="34" charset="0"/>
              <a:buChar char="•"/>
            </a:pPr>
            <a:r>
              <a:rPr lang="en-US" dirty="0">
                <a:solidFill>
                  <a:schemeClr val="tx1"/>
                </a:solidFill>
              </a:rPr>
              <a:t>Shakespeare (1564-1616)</a:t>
            </a:r>
            <a:endParaRPr lang="en-US" sz="1400" dirty="0">
              <a:solidFill>
                <a:schemeClr val="tx1"/>
              </a:solidFill>
            </a:endParaRPr>
          </a:p>
          <a:p>
            <a:pPr lvl="1" algn="l">
              <a:buFont typeface="Arial" pitchFamily="34" charset="0"/>
              <a:buChar char="•"/>
            </a:pPr>
            <a:r>
              <a:rPr lang="en-US" dirty="0">
                <a:solidFill>
                  <a:schemeClr val="tx1"/>
                </a:solidFill>
              </a:rPr>
              <a:t>Comedies (</a:t>
            </a:r>
            <a:r>
              <a:rPr lang="en-US" i="1" dirty="0">
                <a:solidFill>
                  <a:schemeClr val="tx1"/>
                </a:solidFill>
              </a:rPr>
              <a:t>Much Ado About Nothing</a:t>
            </a:r>
            <a:r>
              <a:rPr lang="en-US" dirty="0">
                <a:solidFill>
                  <a:schemeClr val="tx1"/>
                </a:solidFill>
              </a:rPr>
              <a:t>, </a:t>
            </a:r>
            <a:r>
              <a:rPr lang="en-US" i="1" dirty="0">
                <a:solidFill>
                  <a:schemeClr val="tx1"/>
                </a:solidFill>
              </a:rPr>
              <a:t>Midsummer Night's Dream …</a:t>
            </a:r>
            <a:r>
              <a:rPr lang="en-US" dirty="0">
                <a:solidFill>
                  <a:schemeClr val="tx1"/>
                </a:solidFill>
              </a:rPr>
              <a:t>)</a:t>
            </a:r>
            <a:endParaRPr lang="en-US" sz="1400" dirty="0">
              <a:solidFill>
                <a:schemeClr val="tx1"/>
              </a:solidFill>
            </a:endParaRPr>
          </a:p>
          <a:p>
            <a:pPr lvl="1" algn="l">
              <a:buFont typeface="Arial" pitchFamily="34" charset="0"/>
              <a:buChar char="•"/>
            </a:pPr>
            <a:r>
              <a:rPr lang="en-US" dirty="0">
                <a:solidFill>
                  <a:schemeClr val="tx1"/>
                </a:solidFill>
              </a:rPr>
              <a:t>Histories (</a:t>
            </a:r>
            <a:r>
              <a:rPr lang="en-US" i="1" dirty="0">
                <a:solidFill>
                  <a:schemeClr val="tx1"/>
                </a:solidFill>
              </a:rPr>
              <a:t>Richard III</a:t>
            </a:r>
            <a:r>
              <a:rPr lang="en-US" dirty="0">
                <a:solidFill>
                  <a:schemeClr val="tx1"/>
                </a:solidFill>
              </a:rPr>
              <a:t>, </a:t>
            </a:r>
            <a:r>
              <a:rPr lang="en-US" i="1" dirty="0">
                <a:solidFill>
                  <a:schemeClr val="tx1"/>
                </a:solidFill>
              </a:rPr>
              <a:t>Henry V …</a:t>
            </a:r>
            <a:r>
              <a:rPr lang="en-US" dirty="0">
                <a:solidFill>
                  <a:schemeClr val="tx1"/>
                </a:solidFill>
              </a:rPr>
              <a:t>)</a:t>
            </a:r>
            <a:endParaRPr lang="en-US" sz="1400" dirty="0">
              <a:solidFill>
                <a:schemeClr val="tx1"/>
              </a:solidFill>
            </a:endParaRPr>
          </a:p>
          <a:p>
            <a:pPr lvl="1" algn="l">
              <a:buFont typeface="Arial" pitchFamily="34" charset="0"/>
              <a:buChar char="•"/>
            </a:pPr>
            <a:r>
              <a:rPr lang="en-US" dirty="0">
                <a:solidFill>
                  <a:schemeClr val="tx1"/>
                </a:solidFill>
              </a:rPr>
              <a:t>Tragedies (</a:t>
            </a:r>
            <a:r>
              <a:rPr lang="en-US" i="1" dirty="0">
                <a:solidFill>
                  <a:schemeClr val="tx1"/>
                </a:solidFill>
              </a:rPr>
              <a:t>Hamlet</a:t>
            </a:r>
            <a:r>
              <a:rPr lang="en-US" dirty="0">
                <a:solidFill>
                  <a:schemeClr val="tx1"/>
                </a:solidFill>
              </a:rPr>
              <a:t>, </a:t>
            </a:r>
            <a:r>
              <a:rPr lang="en-US" i="1" dirty="0">
                <a:solidFill>
                  <a:schemeClr val="tx1"/>
                </a:solidFill>
              </a:rPr>
              <a:t>King Lear</a:t>
            </a:r>
            <a:r>
              <a:rPr lang="en-US" dirty="0">
                <a:solidFill>
                  <a:schemeClr val="tx1"/>
                </a:solidFill>
              </a:rPr>
              <a:t>, </a:t>
            </a:r>
            <a:r>
              <a:rPr lang="en-US" i="1" dirty="0">
                <a:solidFill>
                  <a:schemeClr val="tx1"/>
                </a:solidFill>
              </a:rPr>
              <a:t>Macbeth</a:t>
            </a:r>
            <a:r>
              <a:rPr lang="en-US" dirty="0">
                <a:solidFill>
                  <a:schemeClr val="tx1"/>
                </a:solidFill>
              </a:rPr>
              <a:t>, </a:t>
            </a:r>
            <a:r>
              <a:rPr lang="en-US" i="1" dirty="0">
                <a:solidFill>
                  <a:schemeClr val="tx1"/>
                </a:solidFill>
              </a:rPr>
              <a:t>Othello</a:t>
            </a:r>
            <a:r>
              <a:rPr lang="en-US" dirty="0">
                <a:solidFill>
                  <a:schemeClr val="tx1"/>
                </a:solidFill>
              </a:rPr>
              <a:t>, </a:t>
            </a:r>
            <a:r>
              <a:rPr lang="en-US" i="1" dirty="0">
                <a:solidFill>
                  <a:schemeClr val="tx1"/>
                </a:solidFill>
              </a:rPr>
              <a:t>Romeo and Juliet</a:t>
            </a:r>
            <a:r>
              <a:rPr lang="en-US" dirty="0">
                <a:solidFill>
                  <a:schemeClr val="tx1"/>
                </a:solidFill>
              </a:rPr>
              <a:t>)</a:t>
            </a:r>
            <a:endParaRPr lang="en-US" sz="1400" dirty="0">
              <a:solidFill>
                <a:schemeClr val="tx1"/>
              </a:solidFill>
            </a:endParaRPr>
          </a:p>
          <a:p>
            <a:pPr lvl="1" algn="l">
              <a:buFont typeface="Arial" pitchFamily="34" charset="0"/>
              <a:buChar char="•"/>
            </a:pPr>
            <a:r>
              <a:rPr lang="en-US" dirty="0">
                <a:solidFill>
                  <a:schemeClr val="tx1"/>
                </a:solidFill>
              </a:rPr>
              <a:t>Romances/Problem Plays (</a:t>
            </a:r>
            <a:r>
              <a:rPr lang="en-US" i="1" dirty="0">
                <a:solidFill>
                  <a:schemeClr val="tx1"/>
                </a:solidFill>
              </a:rPr>
              <a:t>Tempest, Winter's Tale </a:t>
            </a:r>
            <a:r>
              <a:rPr lang="en-US" dirty="0">
                <a:solidFill>
                  <a:schemeClr val="tx1"/>
                </a:solidFill>
              </a:rPr>
              <a:t>…)</a:t>
            </a:r>
            <a:endParaRPr lang="en-US" sz="1400" dirty="0">
              <a:solidFill>
                <a:schemeClr val="tx1"/>
              </a:solidFill>
            </a:endParaRPr>
          </a:p>
          <a:p>
            <a:pPr lvl="1" algn="l">
              <a:buFont typeface="Arial" pitchFamily="34" charset="0"/>
              <a:buChar char="•"/>
            </a:pPr>
            <a:r>
              <a:rPr lang="en-US" dirty="0">
                <a:solidFill>
                  <a:schemeClr val="tx1"/>
                </a:solidFill>
              </a:rPr>
              <a:t>Poetry: </a:t>
            </a:r>
            <a:r>
              <a:rPr lang="en-US" i="1" dirty="0">
                <a:solidFill>
                  <a:schemeClr val="tx1"/>
                </a:solidFill>
              </a:rPr>
              <a:t>Sonnets</a:t>
            </a:r>
            <a:r>
              <a:rPr lang="en-US" dirty="0">
                <a:solidFill>
                  <a:schemeClr val="tx1"/>
                </a:solidFill>
              </a:rPr>
              <a:t>, </a:t>
            </a:r>
            <a:r>
              <a:rPr lang="en-US" i="1" dirty="0">
                <a:solidFill>
                  <a:schemeClr val="tx1"/>
                </a:solidFill>
              </a:rPr>
              <a:t>Venus and Adonis </a:t>
            </a:r>
            <a:r>
              <a:rPr lang="en-US" dirty="0">
                <a:solidFill>
                  <a:schemeClr val="tx1"/>
                </a:solidFill>
              </a:rPr>
              <a:t>…</a:t>
            </a:r>
            <a:endParaRPr lang="en-US" sz="1400" dirty="0">
              <a:solidFill>
                <a:schemeClr val="tx1"/>
              </a:solidFill>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fontScale="62500" lnSpcReduction="20000"/>
          </a:bodyPr>
          <a:lstStyle/>
          <a:p>
            <a:pPr algn="l">
              <a:buFont typeface="Arial" pitchFamily="34" charset="0"/>
              <a:buChar char="•"/>
            </a:pPr>
            <a:endParaRPr lang="en-US" sz="5400" dirty="0" smtClean="0">
              <a:solidFill>
                <a:schemeClr val="tx1"/>
              </a:solidFill>
              <a:latin typeface="Times New Roman" pitchFamily="18" charset="0"/>
              <a:cs typeface="Times New Roman" pitchFamily="18" charset="0"/>
            </a:endParaRPr>
          </a:p>
          <a:p>
            <a:r>
              <a:rPr lang="en-US" sz="5400" dirty="0" smtClean="0">
                <a:solidFill>
                  <a:schemeClr val="tx1"/>
                </a:solidFill>
                <a:latin typeface="Times New Roman" pitchFamily="18" charset="0"/>
                <a:cs typeface="Times New Roman" pitchFamily="18" charset="0"/>
              </a:rPr>
              <a:t>Theatres </a:t>
            </a:r>
          </a:p>
          <a:p>
            <a:pPr>
              <a:buFont typeface="Arial" pitchFamily="34" charset="0"/>
              <a:buChar char="•"/>
            </a:pPr>
            <a:endParaRPr lang="en-US" sz="5400" dirty="0">
              <a:solidFill>
                <a:schemeClr val="tx1"/>
              </a:solidFill>
              <a:latin typeface="Times New Roman" pitchFamily="18" charset="0"/>
              <a:cs typeface="Times New Roman" pitchFamily="18" charset="0"/>
            </a:endParaRPr>
          </a:p>
          <a:p>
            <a:pPr algn="l">
              <a:buFont typeface="Arial" pitchFamily="34" charset="0"/>
              <a:buChar char="•"/>
            </a:pPr>
            <a:r>
              <a:rPr lang="en-US" sz="5400" dirty="0" smtClean="0">
                <a:solidFill>
                  <a:schemeClr val="tx1"/>
                </a:solidFill>
                <a:latin typeface="Times New Roman" pitchFamily="18" charset="0"/>
                <a:cs typeface="Times New Roman" pitchFamily="18" charset="0"/>
              </a:rPr>
              <a:t>The </a:t>
            </a:r>
            <a:r>
              <a:rPr lang="en-US" sz="5400" dirty="0">
                <a:solidFill>
                  <a:schemeClr val="tx1"/>
                </a:solidFill>
                <a:latin typeface="Times New Roman" pitchFamily="18" charset="0"/>
                <a:cs typeface="Times New Roman" pitchFamily="18" charset="0"/>
              </a:rPr>
              <a:t>Globe Theatre - Early </a:t>
            </a:r>
            <a:r>
              <a:rPr lang="en-US" sz="5400" dirty="0" smtClean="0">
                <a:solidFill>
                  <a:schemeClr val="tx1"/>
                </a:solidFill>
                <a:latin typeface="Times New Roman" pitchFamily="18" charset="0"/>
                <a:cs typeface="Times New Roman" pitchFamily="18" charset="0"/>
              </a:rPr>
              <a:t>17th-Century</a:t>
            </a:r>
          </a:p>
          <a:p>
            <a:pPr algn="l"/>
            <a:endParaRPr lang="en-US" sz="5400" dirty="0" smtClean="0">
              <a:solidFill>
                <a:schemeClr val="tx1"/>
              </a:solidFill>
              <a:latin typeface="Times New Roman" pitchFamily="18" charset="0"/>
              <a:cs typeface="Times New Roman" pitchFamily="18" charset="0"/>
            </a:endParaRPr>
          </a:p>
          <a:p>
            <a:pPr algn="l"/>
            <a:endParaRPr lang="en-US" sz="5400" dirty="0" smtClean="0">
              <a:solidFill>
                <a:schemeClr val="tx1"/>
              </a:solidFill>
              <a:latin typeface="Times New Roman" pitchFamily="18" charset="0"/>
              <a:cs typeface="Times New Roman" pitchFamily="18" charset="0"/>
            </a:endParaRPr>
          </a:p>
          <a:p>
            <a:pPr algn="l">
              <a:buFont typeface="Arial" pitchFamily="34" charset="0"/>
              <a:buChar char="•"/>
            </a:pPr>
            <a:r>
              <a:rPr lang="en-US" sz="5400" dirty="0">
                <a:solidFill>
                  <a:schemeClr val="tx1"/>
                </a:solidFill>
                <a:latin typeface="Times New Roman" pitchFamily="18" charset="0"/>
                <a:cs typeface="Times New Roman" pitchFamily="18" charset="0"/>
              </a:rPr>
              <a:t>Apron </a:t>
            </a:r>
            <a:r>
              <a:rPr lang="en-US" sz="5400" dirty="0" smtClean="0">
                <a:solidFill>
                  <a:schemeClr val="tx1"/>
                </a:solidFill>
                <a:latin typeface="Times New Roman" pitchFamily="18" charset="0"/>
                <a:cs typeface="Times New Roman" pitchFamily="18" charset="0"/>
              </a:rPr>
              <a:t>stage</a:t>
            </a:r>
          </a:p>
          <a:p>
            <a:pPr algn="l"/>
            <a:endParaRPr lang="en-US" sz="5400" dirty="0" smtClean="0">
              <a:solidFill>
                <a:schemeClr val="tx1"/>
              </a:solidFill>
              <a:latin typeface="Times New Roman" pitchFamily="18" charset="0"/>
              <a:cs typeface="Times New Roman" pitchFamily="18" charset="0"/>
            </a:endParaRPr>
          </a:p>
          <a:p>
            <a:pPr algn="l"/>
            <a:endParaRPr lang="en-US" sz="5400" dirty="0">
              <a:solidFill>
                <a:schemeClr val="tx1"/>
              </a:solidFill>
              <a:latin typeface="Times New Roman" pitchFamily="18" charset="0"/>
              <a:cs typeface="Times New Roman" pitchFamily="18" charset="0"/>
            </a:endParaRPr>
          </a:p>
          <a:p>
            <a:pPr algn="l">
              <a:buFont typeface="Arial" pitchFamily="34" charset="0"/>
              <a:buChar char="•"/>
            </a:pPr>
            <a:r>
              <a:rPr lang="en-US" sz="5400" dirty="0">
                <a:solidFill>
                  <a:schemeClr val="tx1"/>
                </a:solidFill>
                <a:latin typeface="Times New Roman" pitchFamily="18" charset="0"/>
                <a:cs typeface="Times New Roman" pitchFamily="18" charset="0"/>
              </a:rPr>
              <a:t>Stage of the reconstructed Globe</a:t>
            </a:r>
          </a:p>
          <a:p>
            <a:pPr algn="l">
              <a:buFont typeface="Arial" pitchFamily="34" charset="0"/>
              <a:buChar char="•"/>
            </a:pPr>
            <a:endParaRPr lang="en-US" sz="5400" dirty="0">
              <a:solidFill>
                <a:schemeClr val="tx1"/>
              </a:solidFill>
              <a:latin typeface="Times New Roman" pitchFamily="18" charset="0"/>
              <a:cs typeface="Times New Roman" pitchFamily="18" charset="0"/>
            </a:endParaRPr>
          </a:p>
          <a:p>
            <a:endParaRPr lang="en-US" dirty="0"/>
          </a:p>
          <a:p>
            <a:r>
              <a:rPr lang="en-US" dirty="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533399"/>
          </a:xfrm>
        </p:spPr>
        <p:txBody>
          <a:bodyPr>
            <a:normAutofit fontScale="90000"/>
          </a:bodyPr>
          <a:lstStyle/>
          <a:p>
            <a:r>
              <a:rPr lang="en-US" sz="3600" dirty="0">
                <a:latin typeface="Times New Roman" pitchFamily="18" charset="0"/>
                <a:cs typeface="Times New Roman" pitchFamily="18" charset="0"/>
              </a:rPr>
              <a:t>The 17th Century </a:t>
            </a:r>
            <a:r>
              <a:rPr lang="en-US" sz="3600" dirty="0" smtClean="0">
                <a:latin typeface="Times New Roman" pitchFamily="18" charset="0"/>
                <a:cs typeface="Times New Roman" pitchFamily="18" charset="0"/>
              </a:rPr>
              <a:t>(1603 </a:t>
            </a:r>
            <a:r>
              <a:rPr lang="en-US" sz="3600" dirty="0">
                <a:latin typeface="Times New Roman" pitchFamily="18" charset="0"/>
                <a:cs typeface="Times New Roman" pitchFamily="18" charset="0"/>
              </a:rPr>
              <a:t>– 1688)</a:t>
            </a:r>
          </a:p>
        </p:txBody>
      </p:sp>
      <p:sp>
        <p:nvSpPr>
          <p:cNvPr id="3" name="Subtitle 2"/>
          <p:cNvSpPr>
            <a:spLocks noGrp="1"/>
          </p:cNvSpPr>
          <p:nvPr>
            <p:ph type="subTitle" idx="1"/>
          </p:nvPr>
        </p:nvSpPr>
        <p:spPr>
          <a:xfrm>
            <a:off x="304800" y="609600"/>
            <a:ext cx="8458200" cy="5791200"/>
          </a:xfrm>
        </p:spPr>
        <p:txBody>
          <a:bodyPr>
            <a:normAutofit fontScale="77500" lnSpcReduction="20000"/>
          </a:bodyPr>
          <a:lstStyle/>
          <a:p>
            <a:pPr lvl="0" algn="l">
              <a:buFont typeface="Arial" pitchFamily="34" charset="0"/>
              <a:buChar char="•"/>
            </a:pPr>
            <a:r>
              <a:rPr lang="en-US" dirty="0">
                <a:solidFill>
                  <a:schemeClr val="tx1"/>
                </a:solidFill>
                <a:latin typeface="Times New Roman" pitchFamily="18" charset="0"/>
                <a:cs typeface="Times New Roman" pitchFamily="18" charset="0"/>
              </a:rPr>
              <a:t>In 1603, Queen Elizabeth </a:t>
            </a:r>
            <a:r>
              <a:rPr lang="en-US" dirty="0" smtClean="0">
                <a:solidFill>
                  <a:schemeClr val="tx1"/>
                </a:solidFill>
                <a:latin typeface="Times New Roman" pitchFamily="18" charset="0"/>
                <a:cs typeface="Times New Roman" pitchFamily="18" charset="0"/>
              </a:rPr>
              <a:t>dies: </a:t>
            </a:r>
            <a:r>
              <a:rPr lang="en-US" dirty="0">
                <a:solidFill>
                  <a:schemeClr val="tx1"/>
                </a:solidFill>
                <a:latin typeface="Times New Roman" pitchFamily="18" charset="0"/>
                <a:cs typeface="Times New Roman" pitchFamily="18" charset="0"/>
              </a:rPr>
              <a:t>end of the Tudor line</a:t>
            </a:r>
          </a:p>
          <a:p>
            <a:pPr lvl="0" algn="l">
              <a:buFont typeface="Arial" pitchFamily="34" charset="0"/>
              <a:buChar char="•"/>
            </a:pPr>
            <a:r>
              <a:rPr lang="en-US" dirty="0">
                <a:solidFill>
                  <a:schemeClr val="tx1"/>
                </a:solidFill>
                <a:latin typeface="Times New Roman" pitchFamily="18" charset="0"/>
                <a:cs typeface="Times New Roman" pitchFamily="18" charset="0"/>
              </a:rPr>
              <a:t>James of Scotland becomes James I of England</a:t>
            </a:r>
          </a:p>
          <a:p>
            <a:pPr lvl="0" algn="l">
              <a:buFont typeface="Arial" pitchFamily="34" charset="0"/>
              <a:buChar char="•"/>
            </a:pPr>
            <a:r>
              <a:rPr lang="en-US" dirty="0">
                <a:solidFill>
                  <a:schemeClr val="tx1"/>
                </a:solidFill>
                <a:latin typeface="Times New Roman" pitchFamily="18" charset="0"/>
                <a:cs typeface="Times New Roman" pitchFamily="18" charset="0"/>
              </a:rPr>
              <a:t>Charles I becomes king in 1625 and rules without Parliament from 1625- 1640</a:t>
            </a:r>
          </a:p>
          <a:p>
            <a:pPr lvl="0" algn="l">
              <a:buFont typeface="Arial" pitchFamily="34" charset="0"/>
              <a:buChar char="•"/>
            </a:pPr>
            <a:r>
              <a:rPr lang="en-US" dirty="0">
                <a:solidFill>
                  <a:schemeClr val="tx1"/>
                </a:solidFill>
                <a:latin typeface="Times New Roman" pitchFamily="18" charset="0"/>
                <a:cs typeface="Times New Roman" pitchFamily="18" charset="0"/>
              </a:rPr>
              <a:t>Civil War 1642-1646 and 1648-1652</a:t>
            </a:r>
          </a:p>
          <a:p>
            <a:pPr lvl="0" algn="l">
              <a:buFont typeface="Arial" pitchFamily="34" charset="0"/>
              <a:buChar char="•"/>
            </a:pPr>
            <a:r>
              <a:rPr lang="en-US" dirty="0">
                <a:solidFill>
                  <a:schemeClr val="tx1"/>
                </a:solidFill>
                <a:latin typeface="Times New Roman" pitchFamily="18" charset="0"/>
                <a:cs typeface="Times New Roman" pitchFamily="18" charset="0"/>
              </a:rPr>
              <a:t>Charles I executed January 30th, 1649</a:t>
            </a:r>
          </a:p>
          <a:p>
            <a:pPr lvl="0" algn="l">
              <a:buFont typeface="Arial" pitchFamily="34" charset="0"/>
              <a:buChar char="•"/>
            </a:pPr>
            <a:r>
              <a:rPr lang="en-US" dirty="0">
                <a:solidFill>
                  <a:schemeClr val="tx1"/>
                </a:solidFill>
                <a:latin typeface="Times New Roman" pitchFamily="18" charset="0"/>
                <a:cs typeface="Times New Roman" pitchFamily="18" charset="0"/>
              </a:rPr>
              <a:t>Under Oliver Cromwell, England a republic from 1649-1660 "Commonwealth")</a:t>
            </a:r>
          </a:p>
          <a:p>
            <a:pPr lvl="0" algn="l">
              <a:buFont typeface="Arial" pitchFamily="34" charset="0"/>
              <a:buChar char="•"/>
            </a:pPr>
            <a:r>
              <a:rPr lang="en-US" dirty="0">
                <a:solidFill>
                  <a:schemeClr val="tx1"/>
                </a:solidFill>
                <a:latin typeface="Times New Roman" pitchFamily="18" charset="0"/>
                <a:cs typeface="Times New Roman" pitchFamily="18" charset="0"/>
              </a:rPr>
              <a:t>1660: Restoration of monarchy with Charles II (</a:t>
            </a:r>
            <a:r>
              <a:rPr lang="en-US" dirty="0" smtClean="0">
                <a:solidFill>
                  <a:schemeClr val="tx1"/>
                </a:solidFill>
                <a:latin typeface="Times New Roman" pitchFamily="18" charset="0"/>
                <a:cs typeface="Times New Roman" pitchFamily="18" charset="0"/>
              </a:rPr>
              <a:t>s/o </a:t>
            </a:r>
            <a:r>
              <a:rPr lang="en-US" dirty="0">
                <a:solidFill>
                  <a:schemeClr val="tx1"/>
                </a:solidFill>
                <a:latin typeface="Times New Roman" pitchFamily="18" charset="0"/>
                <a:cs typeface="Times New Roman" pitchFamily="18" charset="0"/>
              </a:rPr>
              <a:t>Charles I</a:t>
            </a:r>
            <a:r>
              <a:rPr lang="en-US" dirty="0" smtClean="0">
                <a:solidFill>
                  <a:schemeClr val="tx1"/>
                </a:solidFill>
                <a:latin typeface="Times New Roman" pitchFamily="18" charset="0"/>
                <a:cs typeface="Times New Roman" pitchFamily="18" charset="0"/>
              </a:rPr>
              <a:t>)</a:t>
            </a:r>
          </a:p>
          <a:p>
            <a:pPr lvl="0" algn="l"/>
            <a:endParaRPr lang="en-US" dirty="0">
              <a:solidFill>
                <a:schemeClr val="tx1"/>
              </a:solidFill>
              <a:latin typeface="Times New Roman" pitchFamily="18" charset="0"/>
              <a:cs typeface="Times New Roman" pitchFamily="18" charset="0"/>
            </a:endParaRPr>
          </a:p>
          <a:p>
            <a:pPr lvl="0" algn="l">
              <a:buFont typeface="Arial" pitchFamily="34" charset="0"/>
              <a:buChar char="•"/>
            </a:pPr>
            <a:r>
              <a:rPr lang="en-US" dirty="0">
                <a:solidFill>
                  <a:schemeClr val="tx1"/>
                </a:solidFill>
                <a:latin typeface="Times New Roman" pitchFamily="18" charset="0"/>
                <a:cs typeface="Times New Roman" pitchFamily="18" charset="0"/>
              </a:rPr>
              <a:t>1685: Catholic James II (brother of Charles II) becomes king</a:t>
            </a:r>
          </a:p>
          <a:p>
            <a:pPr lvl="0" algn="l">
              <a:buFont typeface="Arial" pitchFamily="34" charset="0"/>
              <a:buChar char="•"/>
            </a:pPr>
            <a:r>
              <a:rPr lang="en-US" dirty="0">
                <a:solidFill>
                  <a:schemeClr val="tx1"/>
                </a:solidFill>
                <a:latin typeface="Times New Roman" pitchFamily="18" charset="0"/>
                <a:cs typeface="Times New Roman" pitchFamily="18" charset="0"/>
              </a:rPr>
              <a:t>Has to leave the country in 1688, replaced by William of Orange and Mary ("Glorious Revolution")</a:t>
            </a:r>
          </a:p>
          <a:p>
            <a:pPr lvl="0" algn="l">
              <a:buFont typeface="Arial" pitchFamily="34" charset="0"/>
              <a:buChar char="•"/>
            </a:pPr>
            <a:r>
              <a:rPr lang="en-US" dirty="0">
                <a:solidFill>
                  <a:schemeClr val="tx1"/>
                </a:solidFill>
                <a:latin typeface="Times New Roman" pitchFamily="18" charset="0"/>
                <a:cs typeface="Times New Roman" pitchFamily="18" charset="0"/>
              </a:rPr>
              <a:t>At the end of the 17th century, the English political system has roughly reached is present-day form</a:t>
            </a:r>
          </a:p>
          <a:p>
            <a:pPr algn="l">
              <a:buFont typeface="Arial" pitchFamily="34" charset="0"/>
              <a:buChar char="•"/>
            </a:pPr>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8305800" cy="76200"/>
          </a:xfrm>
        </p:spPr>
        <p:txBody>
          <a:bodyPr>
            <a:normAutofit fontScale="90000"/>
          </a:bodyPr>
          <a:lstStyle/>
          <a:p>
            <a:r>
              <a:rPr lang="en-US" sz="4000" dirty="0"/>
              <a:t>Early 17th Century: "Metaphysical Poetry"</a:t>
            </a:r>
            <a:r>
              <a:rPr lang="en-US" dirty="0"/>
              <a:t/>
            </a:r>
            <a:br>
              <a:rPr lang="en-US" dirty="0"/>
            </a:br>
            <a:endParaRPr lang="en-US" dirty="0"/>
          </a:p>
        </p:txBody>
      </p:sp>
      <p:sp>
        <p:nvSpPr>
          <p:cNvPr id="3" name="Subtitle 2"/>
          <p:cNvSpPr>
            <a:spLocks noGrp="1"/>
          </p:cNvSpPr>
          <p:nvPr>
            <p:ph type="subTitle" idx="1"/>
          </p:nvPr>
        </p:nvSpPr>
        <p:spPr>
          <a:xfrm>
            <a:off x="304800" y="1066800"/>
            <a:ext cx="8458200" cy="5791200"/>
          </a:xfrm>
        </p:spPr>
        <p:txBody>
          <a:bodyPr>
            <a:noAutofit/>
          </a:bodyPr>
          <a:lstStyle/>
          <a:p>
            <a:pPr lvl="0" algn="l">
              <a:buFont typeface="Arial" pitchFamily="34" charset="0"/>
              <a:buChar char="•"/>
            </a:pPr>
            <a:r>
              <a:rPr lang="en-US" sz="4000" dirty="0">
                <a:solidFill>
                  <a:schemeClr val="tx1"/>
                </a:solidFill>
              </a:rPr>
              <a:t>Witty, complex, paradoxical poetry, formally innovative and inventive</a:t>
            </a:r>
          </a:p>
          <a:p>
            <a:pPr lvl="0" algn="l">
              <a:buFont typeface="Arial" pitchFamily="34" charset="0"/>
              <a:buChar char="•"/>
            </a:pPr>
            <a:r>
              <a:rPr lang="en-US" sz="4000" dirty="0">
                <a:solidFill>
                  <a:schemeClr val="tx1"/>
                </a:solidFill>
              </a:rPr>
              <a:t>George Herbert (1593-1633): innovative religious poetry</a:t>
            </a:r>
          </a:p>
          <a:p>
            <a:pPr lvl="0" algn="l">
              <a:buFont typeface="Arial" pitchFamily="34" charset="0"/>
              <a:buChar char="•"/>
            </a:pPr>
            <a:r>
              <a:rPr lang="en-US" sz="4000" dirty="0">
                <a:solidFill>
                  <a:schemeClr val="tx1"/>
                </a:solidFill>
              </a:rPr>
              <a:t>John Donne (1572-1631)</a:t>
            </a:r>
          </a:p>
          <a:p>
            <a:pPr lvl="1" algn="l"/>
            <a:r>
              <a:rPr lang="en-US" sz="4000" dirty="0" smtClean="0">
                <a:solidFill>
                  <a:schemeClr val="tx1"/>
                </a:solidFill>
              </a:rPr>
              <a:t>-Early </a:t>
            </a:r>
            <a:r>
              <a:rPr lang="en-US" sz="4000" dirty="0">
                <a:solidFill>
                  <a:schemeClr val="tx1"/>
                </a:solidFill>
              </a:rPr>
              <a:t>phase: daring, inventive and witty erotic poetry</a:t>
            </a:r>
          </a:p>
          <a:p>
            <a:pPr lvl="1" algn="l"/>
            <a:r>
              <a:rPr lang="en-US" sz="4000" dirty="0" smtClean="0">
                <a:solidFill>
                  <a:schemeClr val="tx1"/>
                </a:solidFill>
              </a:rPr>
              <a:t>-Later </a:t>
            </a:r>
            <a:r>
              <a:rPr lang="en-US" sz="4000" dirty="0">
                <a:solidFill>
                  <a:schemeClr val="tx1"/>
                </a:solidFill>
              </a:rPr>
              <a:t>phase: religious poetry</a:t>
            </a:r>
          </a:p>
          <a:p>
            <a:pPr algn="l">
              <a:buFont typeface="Arial" pitchFamily="34" charset="0"/>
              <a:buChar char="•"/>
            </a:pPr>
            <a:endParaRPr lang="en-US" sz="40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80999"/>
          </a:xfrm>
        </p:spPr>
        <p:txBody>
          <a:bodyPr>
            <a:normAutofit fontScale="90000"/>
          </a:bodyPr>
          <a:lstStyle/>
          <a:p>
            <a:r>
              <a:rPr lang="en-US" b="1" dirty="0"/>
              <a:t>John Milton, (1608-1674)</a:t>
            </a:r>
            <a:br>
              <a:rPr lang="en-US" b="1" dirty="0"/>
            </a:br>
            <a:endParaRPr lang="en-US" dirty="0"/>
          </a:p>
        </p:txBody>
      </p:sp>
      <p:sp>
        <p:nvSpPr>
          <p:cNvPr id="3" name="Subtitle 2"/>
          <p:cNvSpPr>
            <a:spLocks noGrp="1"/>
          </p:cNvSpPr>
          <p:nvPr>
            <p:ph type="subTitle" idx="1"/>
          </p:nvPr>
        </p:nvSpPr>
        <p:spPr>
          <a:xfrm>
            <a:off x="228600" y="685800"/>
            <a:ext cx="8534400" cy="5715000"/>
          </a:xfrm>
        </p:spPr>
        <p:txBody>
          <a:bodyPr>
            <a:normAutofit/>
          </a:bodyPr>
          <a:lstStyle/>
          <a:p>
            <a:pPr lvl="0" algn="l">
              <a:buFont typeface="Arial" pitchFamily="34" charset="0"/>
              <a:buChar char="•"/>
            </a:pPr>
            <a:r>
              <a:rPr lang="en-US" sz="3600" b="1" dirty="0">
                <a:solidFill>
                  <a:schemeClr val="tx1"/>
                </a:solidFill>
              </a:rPr>
              <a:t>Major political writer in </a:t>
            </a:r>
            <a:r>
              <a:rPr lang="en-US" sz="3600" b="1" dirty="0" err="1">
                <a:solidFill>
                  <a:schemeClr val="tx1"/>
                </a:solidFill>
              </a:rPr>
              <a:t>favour</a:t>
            </a:r>
            <a:r>
              <a:rPr lang="en-US" sz="3600" b="1" dirty="0">
                <a:solidFill>
                  <a:schemeClr val="tx1"/>
                </a:solidFill>
              </a:rPr>
              <a:t> of the English Revolution</a:t>
            </a:r>
          </a:p>
          <a:p>
            <a:pPr lvl="0" algn="l">
              <a:buFont typeface="Arial" pitchFamily="34" charset="0"/>
              <a:buChar char="•"/>
            </a:pPr>
            <a:r>
              <a:rPr lang="en-US" sz="3600" dirty="0">
                <a:solidFill>
                  <a:schemeClr val="tx1"/>
                </a:solidFill>
              </a:rPr>
              <a:t>Defended the execution of Charles I in 1649</a:t>
            </a:r>
          </a:p>
          <a:p>
            <a:pPr lvl="0" algn="l">
              <a:buFont typeface="Arial" pitchFamily="34" charset="0"/>
              <a:buChar char="•"/>
            </a:pPr>
            <a:r>
              <a:rPr lang="en-US" sz="3600" dirty="0">
                <a:solidFill>
                  <a:schemeClr val="tx1"/>
                </a:solidFill>
              </a:rPr>
              <a:t>Briefly imprisoned after 1660</a:t>
            </a:r>
          </a:p>
          <a:p>
            <a:pPr lvl="0" algn="l">
              <a:buFont typeface="Arial" pitchFamily="34" charset="0"/>
              <a:buChar char="•"/>
            </a:pPr>
            <a:r>
              <a:rPr lang="en-US" sz="3600" dirty="0">
                <a:solidFill>
                  <a:schemeClr val="tx1"/>
                </a:solidFill>
              </a:rPr>
              <a:t>Publication of </a:t>
            </a:r>
            <a:r>
              <a:rPr lang="en-US" sz="3600" i="1" dirty="0">
                <a:solidFill>
                  <a:schemeClr val="tx1"/>
                </a:solidFill>
              </a:rPr>
              <a:t>Paradise Lost </a:t>
            </a:r>
            <a:r>
              <a:rPr lang="en-US" sz="3600" dirty="0">
                <a:solidFill>
                  <a:schemeClr val="tx1"/>
                </a:solidFill>
              </a:rPr>
              <a:t>in 1667, an epic based on the story of Adam and Eve in Paradise (Genesis 1-3)</a:t>
            </a:r>
          </a:p>
          <a:p>
            <a:pPr lvl="0" algn="l">
              <a:buFont typeface="Arial" pitchFamily="34" charset="0"/>
              <a:buChar char="•"/>
            </a:pPr>
            <a:r>
              <a:rPr lang="en-US" sz="3600" dirty="0">
                <a:solidFill>
                  <a:schemeClr val="tx1"/>
                </a:solidFill>
              </a:rPr>
              <a:t>Sometimes read as a representation of the English Revolution</a:t>
            </a:r>
          </a:p>
          <a:p>
            <a:pPr algn="l">
              <a:buFont typeface="Arial" pitchFamily="34" charset="0"/>
              <a:buChar char="•"/>
            </a:pPr>
            <a:endParaRPr lang="en-US"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52400"/>
          </a:xfrm>
        </p:spPr>
        <p:txBody>
          <a:bodyPr>
            <a:normAutofit fontScale="90000"/>
          </a:bodyPr>
          <a:lstStyle/>
          <a:p>
            <a:r>
              <a:rPr lang="en-US" dirty="0"/>
              <a:t>John Milton (1608-1674) – from: </a:t>
            </a:r>
            <a:r>
              <a:rPr lang="en-US" i="1" dirty="0"/>
              <a:t>Paradise Lost </a:t>
            </a:r>
            <a:r>
              <a:rPr lang="en-US" dirty="0"/>
              <a:t>(1667)</a:t>
            </a:r>
            <a:br>
              <a:rPr lang="en-US" dirty="0"/>
            </a:br>
            <a:endParaRPr lang="en-US" dirty="0"/>
          </a:p>
        </p:txBody>
      </p:sp>
      <p:sp>
        <p:nvSpPr>
          <p:cNvPr id="3" name="Subtitle 2"/>
          <p:cNvSpPr>
            <a:spLocks noGrp="1"/>
          </p:cNvSpPr>
          <p:nvPr>
            <p:ph type="subTitle" idx="1"/>
          </p:nvPr>
        </p:nvSpPr>
        <p:spPr>
          <a:xfrm>
            <a:off x="0" y="1371600"/>
            <a:ext cx="9144000" cy="5486400"/>
          </a:xfrm>
        </p:spPr>
        <p:txBody>
          <a:bodyPr>
            <a:normAutofit fontScale="70000" lnSpcReduction="20000"/>
          </a:bodyPr>
          <a:lstStyle/>
          <a:p>
            <a:pPr algn="l"/>
            <a:r>
              <a:rPr lang="en-US" dirty="0">
                <a:solidFill>
                  <a:schemeClr val="tx1"/>
                </a:solidFill>
                <a:latin typeface="Times New Roman" pitchFamily="18" charset="0"/>
                <a:cs typeface="Times New Roman" pitchFamily="18" charset="0"/>
              </a:rPr>
              <a:t>Of Man's first disobedience, and the fruit Of that forbidden tree whose mortal taste</a:t>
            </a:r>
          </a:p>
          <a:p>
            <a:pPr algn="l"/>
            <a:r>
              <a:rPr lang="en-US" dirty="0">
                <a:solidFill>
                  <a:schemeClr val="tx1"/>
                </a:solidFill>
                <a:latin typeface="Times New Roman" pitchFamily="18" charset="0"/>
                <a:cs typeface="Times New Roman" pitchFamily="18" charset="0"/>
              </a:rPr>
              <a:t>Brought death into the World, and all our woe,</a:t>
            </a:r>
          </a:p>
          <a:p>
            <a:pPr algn="l"/>
            <a:r>
              <a:rPr lang="en-US" dirty="0">
                <a:solidFill>
                  <a:schemeClr val="tx1"/>
                </a:solidFill>
                <a:latin typeface="Times New Roman" pitchFamily="18" charset="0"/>
                <a:cs typeface="Times New Roman" pitchFamily="18" charset="0"/>
              </a:rPr>
              <a:t>With loss of Eden, till one greater Man</a:t>
            </a:r>
          </a:p>
          <a:p>
            <a:pPr algn="l"/>
            <a:r>
              <a:rPr lang="en-US" dirty="0">
                <a:solidFill>
                  <a:schemeClr val="tx1"/>
                </a:solidFill>
                <a:latin typeface="Times New Roman" pitchFamily="18" charset="0"/>
                <a:cs typeface="Times New Roman" pitchFamily="18" charset="0"/>
              </a:rPr>
              <a:t>Restore us, and regain the blissful seat,	5</a:t>
            </a:r>
          </a:p>
          <a:p>
            <a:pPr algn="l"/>
            <a:r>
              <a:rPr lang="en-US" dirty="0">
                <a:solidFill>
                  <a:schemeClr val="tx1"/>
                </a:solidFill>
                <a:latin typeface="Times New Roman" pitchFamily="18" charset="0"/>
                <a:cs typeface="Times New Roman" pitchFamily="18" charset="0"/>
              </a:rPr>
              <a:t>Sing, Heavenly Muse, that, on the secret top Of </a:t>
            </a:r>
            <a:r>
              <a:rPr lang="en-US" dirty="0" err="1">
                <a:solidFill>
                  <a:schemeClr val="tx1"/>
                </a:solidFill>
                <a:latin typeface="Times New Roman" pitchFamily="18" charset="0"/>
                <a:cs typeface="Times New Roman" pitchFamily="18" charset="0"/>
              </a:rPr>
              <a:t>Oreb</a:t>
            </a:r>
            <a:r>
              <a:rPr lang="en-US" dirty="0">
                <a:solidFill>
                  <a:schemeClr val="tx1"/>
                </a:solidFill>
                <a:latin typeface="Times New Roman" pitchFamily="18" charset="0"/>
                <a:cs typeface="Times New Roman" pitchFamily="18" charset="0"/>
              </a:rPr>
              <a:t>, or of Sinai, didst inspire</a:t>
            </a:r>
          </a:p>
          <a:p>
            <a:pPr algn="l"/>
            <a:r>
              <a:rPr lang="en-US" dirty="0">
                <a:solidFill>
                  <a:schemeClr val="tx1"/>
                </a:solidFill>
                <a:latin typeface="Times New Roman" pitchFamily="18" charset="0"/>
                <a:cs typeface="Times New Roman" pitchFamily="18" charset="0"/>
              </a:rPr>
              <a:t>That shepherd who first taught the chosen seed In the beginning how the heavens and earth</a:t>
            </a:r>
          </a:p>
          <a:p>
            <a:pPr algn="l"/>
            <a:r>
              <a:rPr lang="en-US" dirty="0">
                <a:solidFill>
                  <a:schemeClr val="tx1"/>
                </a:solidFill>
                <a:latin typeface="Times New Roman" pitchFamily="18" charset="0"/>
                <a:cs typeface="Times New Roman" pitchFamily="18" charset="0"/>
              </a:rPr>
              <a:t>Rose out of Chaos: or, if </a:t>
            </a:r>
            <a:r>
              <a:rPr lang="en-US" dirty="0" err="1">
                <a:solidFill>
                  <a:schemeClr val="tx1"/>
                </a:solidFill>
                <a:latin typeface="Times New Roman" pitchFamily="18" charset="0"/>
                <a:cs typeface="Times New Roman" pitchFamily="18" charset="0"/>
              </a:rPr>
              <a:t>Sion</a:t>
            </a:r>
            <a:r>
              <a:rPr lang="en-US" dirty="0">
                <a:solidFill>
                  <a:schemeClr val="tx1"/>
                </a:solidFill>
                <a:latin typeface="Times New Roman" pitchFamily="18" charset="0"/>
                <a:cs typeface="Times New Roman" pitchFamily="18" charset="0"/>
              </a:rPr>
              <a:t> hill	10</a:t>
            </a:r>
          </a:p>
          <a:p>
            <a:pPr algn="l"/>
            <a:r>
              <a:rPr lang="en-US" dirty="0">
                <a:solidFill>
                  <a:schemeClr val="tx1"/>
                </a:solidFill>
                <a:latin typeface="Times New Roman" pitchFamily="18" charset="0"/>
                <a:cs typeface="Times New Roman" pitchFamily="18" charset="0"/>
              </a:rPr>
              <a:t>Delight thee more, and </a:t>
            </a:r>
            <a:r>
              <a:rPr lang="en-US" dirty="0" err="1">
                <a:solidFill>
                  <a:schemeClr val="tx1"/>
                </a:solidFill>
                <a:latin typeface="Times New Roman" pitchFamily="18" charset="0"/>
                <a:cs typeface="Times New Roman" pitchFamily="18" charset="0"/>
              </a:rPr>
              <a:t>Siloa's</a:t>
            </a:r>
            <a:r>
              <a:rPr lang="en-US" dirty="0">
                <a:solidFill>
                  <a:schemeClr val="tx1"/>
                </a:solidFill>
                <a:latin typeface="Times New Roman" pitchFamily="18" charset="0"/>
                <a:cs typeface="Times New Roman" pitchFamily="18" charset="0"/>
              </a:rPr>
              <a:t> brook that flowed Fast by the oracle of God, I thence</a:t>
            </a:r>
          </a:p>
          <a:p>
            <a:pPr algn="l"/>
            <a:r>
              <a:rPr lang="en-US" dirty="0">
                <a:solidFill>
                  <a:schemeClr val="tx1"/>
                </a:solidFill>
                <a:latin typeface="Times New Roman" pitchFamily="18" charset="0"/>
                <a:cs typeface="Times New Roman" pitchFamily="18" charset="0"/>
              </a:rPr>
              <a:t>Invoke thy aid to my adventurous song, That with no middle flight intends to soar</a:t>
            </a:r>
          </a:p>
          <a:p>
            <a:pPr algn="l"/>
            <a:r>
              <a:rPr lang="en-US" dirty="0">
                <a:solidFill>
                  <a:schemeClr val="tx1"/>
                </a:solidFill>
                <a:latin typeface="Times New Roman" pitchFamily="18" charset="0"/>
                <a:cs typeface="Times New Roman" pitchFamily="18" charset="0"/>
              </a:rPr>
              <a:t>Above </a:t>
            </a:r>
            <a:r>
              <a:rPr lang="en-US" dirty="0" err="1">
                <a:solidFill>
                  <a:schemeClr val="tx1"/>
                </a:solidFill>
                <a:latin typeface="Times New Roman" pitchFamily="18" charset="0"/>
                <a:cs typeface="Times New Roman" pitchFamily="18" charset="0"/>
              </a:rPr>
              <a:t>th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Aonian</a:t>
            </a:r>
            <a:r>
              <a:rPr lang="en-US" dirty="0">
                <a:solidFill>
                  <a:schemeClr val="tx1"/>
                </a:solidFill>
                <a:latin typeface="Times New Roman" pitchFamily="18" charset="0"/>
                <a:cs typeface="Times New Roman" pitchFamily="18" charset="0"/>
              </a:rPr>
              <a:t> mount, while it pursues	15</a:t>
            </a:r>
          </a:p>
          <a:p>
            <a:pPr algn="l"/>
            <a:r>
              <a:rPr lang="en-US" dirty="0">
                <a:solidFill>
                  <a:schemeClr val="tx1"/>
                </a:solidFill>
                <a:latin typeface="Times New Roman" pitchFamily="18" charset="0"/>
                <a:cs typeface="Times New Roman" pitchFamily="18" charset="0"/>
              </a:rPr>
              <a:t>Things </a:t>
            </a:r>
            <a:r>
              <a:rPr lang="en-US" dirty="0" err="1">
                <a:solidFill>
                  <a:schemeClr val="tx1"/>
                </a:solidFill>
                <a:latin typeface="Times New Roman" pitchFamily="18" charset="0"/>
                <a:cs typeface="Times New Roman" pitchFamily="18" charset="0"/>
              </a:rPr>
              <a:t>unattempted</a:t>
            </a:r>
            <a:r>
              <a:rPr lang="en-US" dirty="0">
                <a:solidFill>
                  <a:schemeClr val="tx1"/>
                </a:solidFill>
                <a:latin typeface="Times New Roman" pitchFamily="18" charset="0"/>
                <a:cs typeface="Times New Roman" pitchFamily="18" charset="0"/>
              </a:rPr>
              <a:t> yet in prose or rhyme. (Book I, 1-16)</a:t>
            </a:r>
          </a:p>
          <a:p>
            <a:pPr algn="l"/>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533399"/>
          </a:xfrm>
        </p:spPr>
        <p:txBody>
          <a:bodyPr>
            <a:normAutofit fontScale="90000"/>
          </a:bodyPr>
          <a:lstStyle/>
          <a:p>
            <a:r>
              <a:rPr lang="en-US" dirty="0" smtClean="0"/>
              <a:t>English Literary History</a:t>
            </a:r>
            <a:endParaRPr lang="en-US" dirty="0"/>
          </a:p>
        </p:txBody>
      </p:sp>
      <p:sp>
        <p:nvSpPr>
          <p:cNvPr id="3" name="Subtitle 2"/>
          <p:cNvSpPr>
            <a:spLocks noGrp="1"/>
          </p:cNvSpPr>
          <p:nvPr>
            <p:ph type="subTitle" idx="1"/>
          </p:nvPr>
        </p:nvSpPr>
        <p:spPr>
          <a:xfrm>
            <a:off x="304800" y="609600"/>
            <a:ext cx="8534400" cy="6019800"/>
          </a:xfrm>
        </p:spPr>
        <p:txBody>
          <a:bodyPr>
            <a:normAutofit/>
          </a:bodyPr>
          <a:lstStyle/>
          <a:p>
            <a:r>
              <a:rPr lang="en-US" sz="2400" b="1" dirty="0" smtClean="0">
                <a:solidFill>
                  <a:schemeClr val="tx1"/>
                </a:solidFill>
                <a:latin typeface="Times New Roman" pitchFamily="18" charset="0"/>
                <a:cs typeface="Times New Roman" pitchFamily="18" charset="0"/>
              </a:rPr>
              <a:t>Overview - Epochs of British Literature and Culture</a:t>
            </a:r>
          </a:p>
          <a:p>
            <a:pPr algn="l"/>
            <a:r>
              <a:rPr lang="en-US" sz="2800" b="1" dirty="0" smtClean="0">
                <a:solidFill>
                  <a:schemeClr val="tx1"/>
                </a:solidFill>
                <a:latin typeface="Times New Roman" pitchFamily="18" charset="0"/>
                <a:cs typeface="Times New Roman" pitchFamily="18" charset="0"/>
              </a:rPr>
              <a:t>Old English Literature </a:t>
            </a:r>
          </a:p>
          <a:p>
            <a:pPr algn="l"/>
            <a:r>
              <a:rPr lang="en-US" sz="2800" b="1" dirty="0" smtClean="0">
                <a:solidFill>
                  <a:schemeClr val="tx1"/>
                </a:solidFill>
                <a:latin typeface="Times New Roman" pitchFamily="18" charset="0"/>
                <a:cs typeface="Times New Roman" pitchFamily="18" charset="0"/>
              </a:rPr>
              <a:t>• Middle English Literature • </a:t>
            </a:r>
          </a:p>
          <a:p>
            <a:pPr algn="l"/>
            <a:r>
              <a:rPr lang="en-US" sz="2800" b="1" dirty="0" smtClean="0">
                <a:solidFill>
                  <a:schemeClr val="tx1"/>
                </a:solidFill>
                <a:latin typeface="Times New Roman" pitchFamily="18" charset="0"/>
                <a:cs typeface="Times New Roman" pitchFamily="18" charset="0"/>
              </a:rPr>
              <a:t>The Renaissance</a:t>
            </a:r>
          </a:p>
          <a:p>
            <a:pPr algn="l"/>
            <a:r>
              <a:rPr lang="en-US" sz="2800" b="1" dirty="0" smtClean="0">
                <a:solidFill>
                  <a:schemeClr val="tx1"/>
                </a:solidFill>
                <a:latin typeface="Times New Roman" pitchFamily="18" charset="0"/>
                <a:cs typeface="Times New Roman" pitchFamily="18" charset="0"/>
              </a:rPr>
              <a:t> • The Seventeenth-Century – The Early Seventeenth Century – English Revolution and Commonwealth Period – Restoration</a:t>
            </a:r>
          </a:p>
          <a:p>
            <a:pPr algn="l"/>
            <a:r>
              <a:rPr lang="en-US" sz="2800" b="1" dirty="0" smtClean="0">
                <a:solidFill>
                  <a:schemeClr val="tx1"/>
                </a:solidFill>
                <a:latin typeface="Times New Roman" pitchFamily="18" charset="0"/>
                <a:cs typeface="Times New Roman" pitchFamily="18" charset="0"/>
              </a:rPr>
              <a:t> • The Eighteenth-Century</a:t>
            </a:r>
          </a:p>
          <a:p>
            <a:pPr algn="l"/>
            <a:r>
              <a:rPr lang="en-US" sz="2800" b="1" dirty="0" smtClean="0">
                <a:solidFill>
                  <a:schemeClr val="tx1"/>
                </a:solidFill>
                <a:latin typeface="Times New Roman" pitchFamily="18" charset="0"/>
                <a:cs typeface="Times New Roman" pitchFamily="18" charset="0"/>
              </a:rPr>
              <a:t> • Romanticism</a:t>
            </a:r>
          </a:p>
          <a:p>
            <a:pPr algn="l"/>
            <a:r>
              <a:rPr lang="en-US" sz="2800" b="1" dirty="0" smtClean="0">
                <a:solidFill>
                  <a:schemeClr val="tx1"/>
                </a:solidFill>
                <a:latin typeface="Times New Roman" pitchFamily="18" charset="0"/>
                <a:cs typeface="Times New Roman" pitchFamily="18" charset="0"/>
              </a:rPr>
              <a:t> • Victorianism</a:t>
            </a:r>
          </a:p>
          <a:p>
            <a:pPr algn="l"/>
            <a:r>
              <a:rPr lang="en-US" sz="2800" b="1" dirty="0" smtClean="0">
                <a:solidFill>
                  <a:schemeClr val="tx1"/>
                </a:solidFill>
                <a:latin typeface="Times New Roman" pitchFamily="18" charset="0"/>
                <a:cs typeface="Times New Roman" pitchFamily="18" charset="0"/>
              </a:rPr>
              <a:t> • Modernism</a:t>
            </a:r>
          </a:p>
          <a:p>
            <a:pPr algn="l"/>
            <a:r>
              <a:rPr lang="en-US" sz="2800" b="1" dirty="0" smtClean="0">
                <a:solidFill>
                  <a:schemeClr val="tx1"/>
                </a:solidFill>
                <a:latin typeface="Times New Roman" pitchFamily="18" charset="0"/>
                <a:cs typeface="Times New Roman" pitchFamily="18" charset="0"/>
              </a:rPr>
              <a:t> • Post-1945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304800"/>
          </a:xfrm>
        </p:spPr>
        <p:txBody>
          <a:bodyPr>
            <a:noAutofit/>
          </a:bodyPr>
          <a:lstStyle/>
          <a:p>
            <a:r>
              <a:rPr lang="en-US" sz="3200" dirty="0"/>
              <a:t>18th Century – the "Augustan Age" </a:t>
            </a:r>
            <a:r>
              <a:rPr lang="en-US" sz="3200" dirty="0" smtClean="0"/>
              <a:t>(1688 </a:t>
            </a:r>
            <a:r>
              <a:rPr lang="en-US" sz="3200" dirty="0"/>
              <a:t>– 1750)</a:t>
            </a:r>
            <a:br>
              <a:rPr lang="en-US" sz="3200" dirty="0"/>
            </a:br>
            <a:r>
              <a:rPr lang="en-US" sz="3200" dirty="0"/>
              <a:t> </a:t>
            </a:r>
          </a:p>
        </p:txBody>
      </p:sp>
      <p:sp>
        <p:nvSpPr>
          <p:cNvPr id="3" name="Subtitle 2"/>
          <p:cNvSpPr>
            <a:spLocks noGrp="1"/>
          </p:cNvSpPr>
          <p:nvPr>
            <p:ph type="subTitle" idx="1"/>
          </p:nvPr>
        </p:nvSpPr>
        <p:spPr>
          <a:xfrm>
            <a:off x="0" y="685800"/>
            <a:ext cx="9144000" cy="6172200"/>
          </a:xfrm>
        </p:spPr>
        <p:txBody>
          <a:bodyPr>
            <a:normAutofit fontScale="92500" lnSpcReduction="20000"/>
          </a:bodyPr>
          <a:lstStyle/>
          <a:p>
            <a:pPr lvl="0" algn="l">
              <a:buFont typeface="Arial" pitchFamily="34" charset="0"/>
              <a:buChar char="•"/>
            </a:pPr>
            <a:r>
              <a:rPr lang="en-US" dirty="0">
                <a:solidFill>
                  <a:schemeClr val="tx1"/>
                </a:solidFill>
              </a:rPr>
              <a:t>"Augustan Age", named after emperor Augustus (63 BC-14 AD), during whose reign Roman literature flourished with writers such as Virgil, Horace and Ovid</a:t>
            </a:r>
            <a:endParaRPr lang="en-US" sz="1600" dirty="0">
              <a:solidFill>
                <a:schemeClr val="tx1"/>
              </a:solidFill>
            </a:endParaRPr>
          </a:p>
          <a:p>
            <a:pPr lvl="0" algn="l">
              <a:buFont typeface="Arial" pitchFamily="34" charset="0"/>
              <a:buChar char="•"/>
            </a:pPr>
            <a:r>
              <a:rPr lang="en-US" dirty="0">
                <a:solidFill>
                  <a:schemeClr val="tx1"/>
                </a:solidFill>
              </a:rPr>
              <a:t>English literature between ~ 1688-1750 frequently goes back to literary ideas and ideals of this period</a:t>
            </a:r>
            <a:endParaRPr lang="en-US" sz="1600" dirty="0">
              <a:solidFill>
                <a:schemeClr val="tx1"/>
              </a:solidFill>
            </a:endParaRPr>
          </a:p>
          <a:p>
            <a:pPr lvl="0" algn="l">
              <a:buFont typeface="Arial" pitchFamily="34" charset="0"/>
              <a:buChar char="•"/>
            </a:pPr>
            <a:r>
              <a:rPr lang="en-US" dirty="0">
                <a:solidFill>
                  <a:schemeClr val="tx1"/>
                </a:solidFill>
              </a:rPr>
              <a:t>The major authorities are Aristotle and Horace</a:t>
            </a:r>
            <a:endParaRPr lang="en-US" sz="1600" dirty="0">
              <a:solidFill>
                <a:schemeClr val="tx1"/>
              </a:solidFill>
            </a:endParaRPr>
          </a:p>
          <a:p>
            <a:pPr lvl="0" algn="l">
              <a:buFont typeface="Arial" pitchFamily="34" charset="0"/>
              <a:buChar char="•"/>
            </a:pPr>
            <a:r>
              <a:rPr lang="en-US" dirty="0">
                <a:solidFill>
                  <a:schemeClr val="tx1"/>
                </a:solidFill>
              </a:rPr>
              <a:t>Major writers are John Dryden, Alexander Pope, Jonathan Swift</a:t>
            </a:r>
            <a:endParaRPr lang="en-US" sz="1600" dirty="0">
              <a:solidFill>
                <a:schemeClr val="tx1"/>
              </a:solidFill>
            </a:endParaRPr>
          </a:p>
          <a:p>
            <a:pPr lvl="0" algn="l">
              <a:buFont typeface="Arial" pitchFamily="34" charset="0"/>
              <a:buChar char="•"/>
            </a:pPr>
            <a:r>
              <a:rPr lang="en-US" dirty="0">
                <a:solidFill>
                  <a:schemeClr val="tx1"/>
                </a:solidFill>
              </a:rPr>
              <a:t>The key poetic idea is “</a:t>
            </a:r>
            <a:r>
              <a:rPr lang="en-US" dirty="0" smtClean="0">
                <a:solidFill>
                  <a:schemeClr val="tx1"/>
                </a:solidFill>
              </a:rPr>
              <a:t>Mimesis”: </a:t>
            </a:r>
            <a:r>
              <a:rPr lang="en-US" dirty="0">
                <a:solidFill>
                  <a:schemeClr val="tx1"/>
                </a:solidFill>
              </a:rPr>
              <a:t>imitation of nature rather than autonomous expression is to be the key aim of poetry</a:t>
            </a:r>
            <a:endParaRPr lang="en-US" sz="1600" dirty="0">
              <a:solidFill>
                <a:schemeClr val="tx1"/>
              </a:solidFill>
            </a:endParaRPr>
          </a:p>
          <a:p>
            <a:pPr lvl="0" algn="l">
              <a:buFont typeface="Arial" pitchFamily="34" charset="0"/>
              <a:buChar char="•"/>
            </a:pPr>
            <a:r>
              <a:rPr lang="en-US" dirty="0">
                <a:solidFill>
                  <a:schemeClr val="tx1"/>
                </a:solidFill>
              </a:rPr>
              <a:t>Heroic couplet as the key poetic form:</a:t>
            </a:r>
            <a:endParaRPr lang="en-US" sz="1600" dirty="0">
              <a:solidFill>
                <a:schemeClr val="tx1"/>
              </a:solidFill>
            </a:endParaRPr>
          </a:p>
          <a:p>
            <a:pPr lvl="1" algn="l">
              <a:buFont typeface="Arial" pitchFamily="34" charset="0"/>
              <a:buChar char="•"/>
            </a:pPr>
            <a:r>
              <a:rPr lang="en-US" dirty="0">
                <a:solidFill>
                  <a:schemeClr val="tx1"/>
                </a:solidFill>
              </a:rPr>
              <a:t>Iambic pentameter</a:t>
            </a:r>
            <a:endParaRPr lang="en-US" sz="1400" dirty="0">
              <a:solidFill>
                <a:schemeClr val="tx1"/>
              </a:solidFill>
            </a:endParaRPr>
          </a:p>
          <a:p>
            <a:pPr lvl="1" algn="l">
              <a:buFont typeface="Arial" pitchFamily="34" charset="0"/>
              <a:buChar char="•"/>
            </a:pPr>
            <a:r>
              <a:rPr lang="en-US" dirty="0" err="1">
                <a:solidFill>
                  <a:schemeClr val="tx1"/>
                </a:solidFill>
              </a:rPr>
              <a:t>aa</a:t>
            </a:r>
            <a:r>
              <a:rPr lang="en-US" dirty="0">
                <a:solidFill>
                  <a:schemeClr val="tx1"/>
                </a:solidFill>
              </a:rPr>
              <a:t> bb cc </a:t>
            </a:r>
            <a:r>
              <a:rPr lang="en-US" dirty="0" err="1">
                <a:solidFill>
                  <a:schemeClr val="tx1"/>
                </a:solidFill>
              </a:rPr>
              <a:t>dd</a:t>
            </a:r>
            <a:endParaRPr lang="en-US" sz="1400" dirty="0">
              <a:solidFill>
                <a:schemeClr val="tx1"/>
              </a:solidFill>
            </a:endParaRPr>
          </a:p>
          <a:p>
            <a:pPr algn="l">
              <a:buFont typeface="Arial" pitchFamily="34" charset="0"/>
              <a:buChar char="•"/>
            </a:pPr>
            <a:endParaRPr lang="en-US"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8915400" cy="228601"/>
          </a:xfrm>
        </p:spPr>
        <p:txBody>
          <a:bodyPr>
            <a:noAutofit/>
          </a:bodyPr>
          <a:lstStyle/>
          <a:p>
            <a:r>
              <a:rPr lang="en-US" sz="2400" b="1" dirty="0">
                <a:latin typeface="Times New Roman" pitchFamily="18" charset="0"/>
                <a:cs typeface="Times New Roman" pitchFamily="18" charset="0"/>
              </a:rPr>
              <a:t>Jonathan Swift (</a:t>
            </a:r>
            <a:r>
              <a:rPr lang="en-US" sz="2400" b="1" dirty="0" smtClean="0">
                <a:latin typeface="Times New Roman" pitchFamily="18" charset="0"/>
                <a:cs typeface="Times New Roman" pitchFamily="18" charset="0"/>
              </a:rPr>
              <a:t>1667-1745) </a:t>
            </a: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Description of the Morning (1709)</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609600"/>
            <a:ext cx="8534400" cy="6248400"/>
          </a:xfrm>
        </p:spPr>
        <p:txBody>
          <a:bodyPr>
            <a:normAutofit fontScale="85000" lnSpcReduction="10000"/>
          </a:bodyPr>
          <a:lstStyle/>
          <a:p>
            <a:pPr algn="l"/>
            <a:r>
              <a:rPr lang="en-US" dirty="0">
                <a:solidFill>
                  <a:schemeClr val="tx1"/>
                </a:solidFill>
              </a:rPr>
              <a:t>Now hardly here and there a hackney-coach Appearing, </a:t>
            </a:r>
            <a:r>
              <a:rPr lang="en-US" dirty="0" err="1">
                <a:solidFill>
                  <a:schemeClr val="tx1"/>
                </a:solidFill>
              </a:rPr>
              <a:t>show'd</a:t>
            </a:r>
            <a:r>
              <a:rPr lang="en-US" dirty="0">
                <a:solidFill>
                  <a:schemeClr val="tx1"/>
                </a:solidFill>
              </a:rPr>
              <a:t> the ruddy morn's approach. Now Betty from her master's bed had flown, And softly stole to discompose her own.</a:t>
            </a:r>
          </a:p>
          <a:p>
            <a:pPr algn="l"/>
            <a:r>
              <a:rPr lang="en-US" dirty="0">
                <a:solidFill>
                  <a:schemeClr val="tx1"/>
                </a:solidFill>
              </a:rPr>
              <a:t>The slip-shod 'prentice from his master's door	</a:t>
            </a:r>
            <a:r>
              <a:rPr lang="en-US" dirty="0" smtClean="0">
                <a:solidFill>
                  <a:schemeClr val="tx1"/>
                </a:solidFill>
              </a:rPr>
              <a:t>    5</a:t>
            </a:r>
            <a:endParaRPr lang="en-US" dirty="0">
              <a:solidFill>
                <a:schemeClr val="tx1"/>
              </a:solidFill>
            </a:endParaRPr>
          </a:p>
          <a:p>
            <a:pPr algn="l"/>
            <a:r>
              <a:rPr lang="en-US" dirty="0">
                <a:solidFill>
                  <a:schemeClr val="tx1"/>
                </a:solidFill>
              </a:rPr>
              <a:t>Had </a:t>
            </a:r>
            <a:r>
              <a:rPr lang="en-US" dirty="0" err="1">
                <a:solidFill>
                  <a:schemeClr val="tx1"/>
                </a:solidFill>
              </a:rPr>
              <a:t>par'd</a:t>
            </a:r>
            <a:r>
              <a:rPr lang="en-US" dirty="0">
                <a:solidFill>
                  <a:schemeClr val="tx1"/>
                </a:solidFill>
              </a:rPr>
              <a:t> the dirt, and sprinkled round the floor. Now Moll had </a:t>
            </a:r>
            <a:r>
              <a:rPr lang="en-US" dirty="0" err="1">
                <a:solidFill>
                  <a:schemeClr val="tx1"/>
                </a:solidFill>
              </a:rPr>
              <a:t>whirl'd</a:t>
            </a:r>
            <a:r>
              <a:rPr lang="en-US" dirty="0">
                <a:solidFill>
                  <a:schemeClr val="tx1"/>
                </a:solidFill>
              </a:rPr>
              <a:t> her mop with </a:t>
            </a:r>
            <a:r>
              <a:rPr lang="en-US" dirty="0" err="1">
                <a:solidFill>
                  <a:schemeClr val="tx1"/>
                </a:solidFill>
              </a:rPr>
              <a:t>dext'rous</a:t>
            </a:r>
            <a:r>
              <a:rPr lang="en-US" dirty="0">
                <a:solidFill>
                  <a:schemeClr val="tx1"/>
                </a:solidFill>
              </a:rPr>
              <a:t> airs, </a:t>
            </a:r>
            <a:r>
              <a:rPr lang="en-US" dirty="0" err="1">
                <a:solidFill>
                  <a:schemeClr val="tx1"/>
                </a:solidFill>
              </a:rPr>
              <a:t>Prepar'd</a:t>
            </a:r>
            <a:r>
              <a:rPr lang="en-US" dirty="0">
                <a:solidFill>
                  <a:schemeClr val="tx1"/>
                </a:solidFill>
              </a:rPr>
              <a:t> to scrub the entry and the stairs.</a:t>
            </a:r>
          </a:p>
          <a:p>
            <a:pPr algn="l"/>
            <a:r>
              <a:rPr lang="en-US" dirty="0">
                <a:solidFill>
                  <a:schemeClr val="tx1"/>
                </a:solidFill>
              </a:rPr>
              <a:t>The youth with </a:t>
            </a:r>
            <a:r>
              <a:rPr lang="en-US" dirty="0" err="1">
                <a:solidFill>
                  <a:schemeClr val="tx1"/>
                </a:solidFill>
              </a:rPr>
              <a:t>broomy</a:t>
            </a:r>
            <a:r>
              <a:rPr lang="en-US" dirty="0">
                <a:solidFill>
                  <a:schemeClr val="tx1"/>
                </a:solidFill>
              </a:rPr>
              <a:t> stumps began to trace</a:t>
            </a:r>
          </a:p>
          <a:p>
            <a:pPr algn="l"/>
            <a:r>
              <a:rPr lang="en-US" dirty="0">
                <a:solidFill>
                  <a:schemeClr val="tx1"/>
                </a:solidFill>
              </a:rPr>
              <a:t>The kennel-edge, where wheels had worn the </a:t>
            </a:r>
            <a:r>
              <a:rPr lang="en-US" dirty="0" smtClean="0">
                <a:solidFill>
                  <a:schemeClr val="tx1"/>
                </a:solidFill>
              </a:rPr>
              <a:t>place.   10</a:t>
            </a:r>
            <a:endParaRPr lang="en-US" dirty="0">
              <a:solidFill>
                <a:schemeClr val="tx1"/>
              </a:solidFill>
            </a:endParaRPr>
          </a:p>
          <a:p>
            <a:pPr algn="l"/>
            <a:r>
              <a:rPr lang="en-US" dirty="0">
                <a:solidFill>
                  <a:schemeClr val="tx1"/>
                </a:solidFill>
              </a:rPr>
              <a:t>The small-coal man was heard with cadence deep; Till </a:t>
            </a:r>
            <a:r>
              <a:rPr lang="en-US" dirty="0" err="1">
                <a:solidFill>
                  <a:schemeClr val="tx1"/>
                </a:solidFill>
              </a:rPr>
              <a:t>drown'd</a:t>
            </a:r>
            <a:r>
              <a:rPr lang="en-US" dirty="0">
                <a:solidFill>
                  <a:schemeClr val="tx1"/>
                </a:solidFill>
              </a:rPr>
              <a:t> in shriller notes of "chimney-sweep." Duns at his lordship's gate began to meet;</a:t>
            </a:r>
          </a:p>
          <a:p>
            <a:pPr algn="l"/>
            <a:r>
              <a:rPr lang="en-US" dirty="0">
                <a:solidFill>
                  <a:schemeClr val="tx1"/>
                </a:solidFill>
              </a:rPr>
              <a:t>And </a:t>
            </a:r>
            <a:r>
              <a:rPr lang="en-US" dirty="0" err="1">
                <a:solidFill>
                  <a:schemeClr val="tx1"/>
                </a:solidFill>
              </a:rPr>
              <a:t>brickdust</a:t>
            </a:r>
            <a:r>
              <a:rPr lang="en-US" dirty="0">
                <a:solidFill>
                  <a:schemeClr val="tx1"/>
                </a:solidFill>
              </a:rPr>
              <a:t> Moll had </a:t>
            </a:r>
            <a:r>
              <a:rPr lang="en-US" dirty="0" err="1">
                <a:solidFill>
                  <a:schemeClr val="tx1"/>
                </a:solidFill>
              </a:rPr>
              <a:t>scream'd</a:t>
            </a:r>
            <a:r>
              <a:rPr lang="en-US" dirty="0">
                <a:solidFill>
                  <a:schemeClr val="tx1"/>
                </a:solidFill>
              </a:rPr>
              <a:t> through half a street.</a:t>
            </a:r>
          </a:p>
          <a:p>
            <a:pPr algn="l"/>
            <a:r>
              <a:rPr lang="en-US" dirty="0">
                <a:solidFill>
                  <a:schemeClr val="tx1"/>
                </a:solidFill>
              </a:rPr>
              <a:t>The turnkey now his flock returning sees,	</a:t>
            </a:r>
            <a:r>
              <a:rPr lang="en-US" dirty="0" smtClean="0">
                <a:solidFill>
                  <a:schemeClr val="tx1"/>
                </a:solidFill>
              </a:rPr>
              <a:t>               15</a:t>
            </a:r>
            <a:endParaRPr lang="en-US"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1"/>
            <a:ext cx="9144000" cy="380999"/>
          </a:xfrm>
        </p:spPr>
        <p:txBody>
          <a:bodyPr>
            <a:normAutofit fontScale="90000"/>
          </a:bodyPr>
          <a:lstStyle/>
          <a:p>
            <a:r>
              <a:rPr lang="en-US" sz="4000" b="1" dirty="0">
                <a:latin typeface="Times New Roman" pitchFamily="18" charset="0"/>
                <a:cs typeface="Times New Roman" pitchFamily="18" charset="0"/>
              </a:rPr>
              <a:t>18th Century – the "Rise of the Novel"</a:t>
            </a:r>
            <a:br>
              <a:rPr lang="en-US" sz="4000" b="1" dirty="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0" y="685800"/>
            <a:ext cx="9144000" cy="6172200"/>
          </a:xfrm>
        </p:spPr>
        <p:txBody>
          <a:bodyPr>
            <a:normAutofit/>
          </a:bodyPr>
          <a:lstStyle/>
          <a:p>
            <a:pPr lvl="0" algn="l">
              <a:buFont typeface="Arial" pitchFamily="34" charset="0"/>
              <a:buChar char="•"/>
            </a:pPr>
            <a:r>
              <a:rPr lang="en-US" b="1" dirty="0">
                <a:solidFill>
                  <a:schemeClr val="tx1"/>
                </a:solidFill>
              </a:rPr>
              <a:t>In the 18th century, the novel becomes the dominant literary form</a:t>
            </a:r>
          </a:p>
          <a:p>
            <a:pPr lvl="0" algn="l">
              <a:buFont typeface="Arial" pitchFamily="34" charset="0"/>
              <a:buChar char="•"/>
            </a:pPr>
            <a:r>
              <a:rPr lang="en-US" dirty="0">
                <a:solidFill>
                  <a:schemeClr val="tx1"/>
                </a:solidFill>
              </a:rPr>
              <a:t>Forerunners:</a:t>
            </a:r>
            <a:endParaRPr lang="en-US" sz="1400" dirty="0">
              <a:solidFill>
                <a:schemeClr val="tx1"/>
              </a:solidFill>
            </a:endParaRPr>
          </a:p>
          <a:p>
            <a:pPr lvl="1" algn="l">
              <a:buFont typeface="Arial" pitchFamily="34" charset="0"/>
              <a:buChar char="•"/>
            </a:pPr>
            <a:r>
              <a:rPr lang="en-US" dirty="0">
                <a:solidFill>
                  <a:schemeClr val="tx1"/>
                </a:solidFill>
              </a:rPr>
              <a:t>the epic (narrative poetry),</a:t>
            </a:r>
            <a:endParaRPr lang="en-US" sz="1200" dirty="0">
              <a:solidFill>
                <a:schemeClr val="tx1"/>
              </a:solidFill>
            </a:endParaRPr>
          </a:p>
          <a:p>
            <a:pPr lvl="1" algn="l">
              <a:buFont typeface="Arial" pitchFamily="34" charset="0"/>
              <a:buChar char="•"/>
            </a:pPr>
            <a:r>
              <a:rPr lang="en-US" dirty="0">
                <a:solidFill>
                  <a:schemeClr val="tx1"/>
                </a:solidFill>
              </a:rPr>
              <a:t>Bunyan: </a:t>
            </a:r>
            <a:r>
              <a:rPr lang="en-US" i="1" dirty="0">
                <a:solidFill>
                  <a:schemeClr val="tx1"/>
                </a:solidFill>
              </a:rPr>
              <a:t>The Pilgrim's Progress </a:t>
            </a:r>
            <a:r>
              <a:rPr lang="en-US" dirty="0">
                <a:solidFill>
                  <a:schemeClr val="tx1"/>
                </a:solidFill>
              </a:rPr>
              <a:t>(1678)</a:t>
            </a:r>
            <a:endParaRPr lang="en-US" sz="1200" dirty="0">
              <a:solidFill>
                <a:schemeClr val="tx1"/>
              </a:solidFill>
            </a:endParaRPr>
          </a:p>
          <a:p>
            <a:pPr lvl="0" algn="l">
              <a:buFont typeface="Arial" pitchFamily="34" charset="0"/>
              <a:buChar char="•"/>
            </a:pPr>
            <a:r>
              <a:rPr lang="en-US" dirty="0">
                <a:solidFill>
                  <a:schemeClr val="tx1"/>
                </a:solidFill>
              </a:rPr>
              <a:t>Daniel Defoe, </a:t>
            </a:r>
            <a:r>
              <a:rPr lang="en-US" i="1" dirty="0">
                <a:solidFill>
                  <a:schemeClr val="tx1"/>
                </a:solidFill>
              </a:rPr>
              <a:t>Robinson Crusoe </a:t>
            </a:r>
            <a:r>
              <a:rPr lang="en-US" dirty="0">
                <a:solidFill>
                  <a:schemeClr val="tx1"/>
                </a:solidFill>
              </a:rPr>
              <a:t>(1719)</a:t>
            </a:r>
            <a:endParaRPr lang="en-US" sz="1400" dirty="0">
              <a:solidFill>
                <a:schemeClr val="tx1"/>
              </a:solidFill>
            </a:endParaRPr>
          </a:p>
          <a:p>
            <a:pPr lvl="0" algn="l">
              <a:buFont typeface="Arial" pitchFamily="34" charset="0"/>
              <a:buChar char="•"/>
            </a:pPr>
            <a:r>
              <a:rPr lang="en-US" b="1" dirty="0">
                <a:solidFill>
                  <a:schemeClr val="tx1"/>
                </a:solidFill>
              </a:rPr>
              <a:t>Samuel Richardson, </a:t>
            </a:r>
            <a:r>
              <a:rPr lang="en-US" b="1" i="1" dirty="0">
                <a:solidFill>
                  <a:schemeClr val="tx1"/>
                </a:solidFill>
              </a:rPr>
              <a:t>Pamela </a:t>
            </a:r>
            <a:r>
              <a:rPr lang="en-US" b="1" dirty="0">
                <a:solidFill>
                  <a:schemeClr val="tx1"/>
                </a:solidFill>
              </a:rPr>
              <a:t>(1740), an epistolary novel (novel in letters)</a:t>
            </a:r>
          </a:p>
          <a:p>
            <a:pPr lvl="0" algn="l">
              <a:buFont typeface="Arial" pitchFamily="34" charset="0"/>
              <a:buChar char="•"/>
            </a:pPr>
            <a:r>
              <a:rPr lang="en-US" dirty="0">
                <a:solidFill>
                  <a:schemeClr val="tx1"/>
                </a:solidFill>
              </a:rPr>
              <a:t>Henry Fielding, </a:t>
            </a:r>
            <a:r>
              <a:rPr lang="en-US" i="1" dirty="0">
                <a:solidFill>
                  <a:schemeClr val="tx1"/>
                </a:solidFill>
              </a:rPr>
              <a:t>Tom Jones </a:t>
            </a:r>
            <a:r>
              <a:rPr lang="en-US" dirty="0">
                <a:solidFill>
                  <a:schemeClr val="tx1"/>
                </a:solidFill>
              </a:rPr>
              <a:t>(1749)</a:t>
            </a:r>
            <a:endParaRPr lang="en-US" sz="1400" dirty="0">
              <a:solidFill>
                <a:schemeClr val="tx1"/>
              </a:solidFill>
            </a:endParaRPr>
          </a:p>
          <a:p>
            <a:pPr lvl="0" algn="l">
              <a:buFont typeface="Arial" pitchFamily="34" charset="0"/>
              <a:buChar char="•"/>
            </a:pPr>
            <a:r>
              <a:rPr lang="en-US" b="1" dirty="0">
                <a:solidFill>
                  <a:schemeClr val="tx1"/>
                </a:solidFill>
              </a:rPr>
              <a:t>Laurence Sterne, </a:t>
            </a:r>
            <a:r>
              <a:rPr lang="en-US" b="1" i="1" dirty="0" err="1">
                <a:solidFill>
                  <a:schemeClr val="tx1"/>
                </a:solidFill>
              </a:rPr>
              <a:t>Tristram</a:t>
            </a:r>
            <a:r>
              <a:rPr lang="en-US" b="1" i="1" dirty="0">
                <a:solidFill>
                  <a:schemeClr val="tx1"/>
                </a:solidFill>
              </a:rPr>
              <a:t> </a:t>
            </a:r>
            <a:r>
              <a:rPr lang="en-US" b="1" i="1" dirty="0" err="1">
                <a:solidFill>
                  <a:schemeClr val="tx1"/>
                </a:solidFill>
              </a:rPr>
              <a:t>Shandy</a:t>
            </a:r>
            <a:r>
              <a:rPr lang="en-US" b="1" i="1" dirty="0">
                <a:solidFill>
                  <a:schemeClr val="tx1"/>
                </a:solidFill>
              </a:rPr>
              <a:t> </a:t>
            </a:r>
            <a:r>
              <a:rPr lang="en-US" b="1" dirty="0">
                <a:solidFill>
                  <a:schemeClr val="tx1"/>
                </a:solidFill>
              </a:rPr>
              <a:t>(1759-1767, nine volumes), already a parody of the novel form</a:t>
            </a:r>
          </a:p>
          <a:p>
            <a:pPr algn="l">
              <a:buFont typeface="Arial" pitchFamily="34" charset="0"/>
              <a:buChar char="•"/>
            </a:pPr>
            <a:endParaRPr lang="en-US"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52400"/>
          </a:xfrm>
        </p:spPr>
        <p:txBody>
          <a:bodyPr>
            <a:normAutofit fontScale="90000"/>
          </a:bodyPr>
          <a:lstStyle/>
          <a:p>
            <a:r>
              <a:rPr lang="en-US" dirty="0"/>
              <a:t>Romanticism </a:t>
            </a:r>
            <a:r>
              <a:rPr lang="en-US" dirty="0" smtClean="0"/>
              <a:t>(1790-1830</a:t>
            </a:r>
            <a:r>
              <a:rPr lang="en-US" dirty="0"/>
              <a:t>)</a:t>
            </a:r>
            <a:br>
              <a:rPr lang="en-US" dirty="0"/>
            </a:br>
            <a:endParaRPr lang="en-US" dirty="0"/>
          </a:p>
        </p:txBody>
      </p:sp>
      <p:sp>
        <p:nvSpPr>
          <p:cNvPr id="3" name="Subtitle 2"/>
          <p:cNvSpPr>
            <a:spLocks noGrp="1"/>
          </p:cNvSpPr>
          <p:nvPr>
            <p:ph type="subTitle" idx="1"/>
          </p:nvPr>
        </p:nvSpPr>
        <p:spPr>
          <a:xfrm>
            <a:off x="0" y="685800"/>
            <a:ext cx="9144000" cy="6172200"/>
          </a:xfrm>
        </p:spPr>
        <p:txBody>
          <a:bodyPr>
            <a:noAutofit/>
          </a:bodyPr>
          <a:lstStyle/>
          <a:p>
            <a:pPr lvl="0" algn="l">
              <a:buFont typeface="Arial" pitchFamily="34" charset="0"/>
              <a:buChar char="•"/>
            </a:pPr>
            <a:r>
              <a:rPr lang="en-US" sz="2800" dirty="0">
                <a:solidFill>
                  <a:schemeClr val="tx1"/>
                </a:solidFill>
              </a:rPr>
              <a:t>Major shift in aesthetics in the 1780s and 1790s</a:t>
            </a:r>
          </a:p>
          <a:p>
            <a:pPr lvl="0" algn="l">
              <a:buFont typeface="Arial" pitchFamily="34" charset="0"/>
              <a:buChar char="•"/>
            </a:pPr>
            <a:r>
              <a:rPr lang="en-US" sz="2800" dirty="0">
                <a:solidFill>
                  <a:schemeClr val="tx1"/>
                </a:solidFill>
              </a:rPr>
              <a:t>M.H. Abrams, </a:t>
            </a:r>
            <a:r>
              <a:rPr lang="en-US" sz="2800" i="1" dirty="0">
                <a:solidFill>
                  <a:schemeClr val="tx1"/>
                </a:solidFill>
              </a:rPr>
              <a:t>The Mirror and the Lamp </a:t>
            </a:r>
            <a:r>
              <a:rPr lang="en-US" sz="2800" dirty="0">
                <a:solidFill>
                  <a:schemeClr val="tx1"/>
                </a:solidFill>
              </a:rPr>
              <a:t>(1953):</a:t>
            </a:r>
          </a:p>
          <a:p>
            <a:pPr lvl="1" algn="l"/>
            <a:r>
              <a:rPr lang="en-US" b="1" dirty="0" smtClean="0">
                <a:solidFill>
                  <a:schemeClr val="tx1"/>
                </a:solidFill>
              </a:rPr>
              <a:t>-Classicist </a:t>
            </a:r>
            <a:r>
              <a:rPr lang="en-US" b="1" dirty="0">
                <a:solidFill>
                  <a:schemeClr val="tx1"/>
                </a:solidFill>
              </a:rPr>
              <a:t>aesthetics: poetry is a mere MIRROR of nature</a:t>
            </a:r>
          </a:p>
          <a:p>
            <a:pPr lvl="1" algn="l"/>
            <a:r>
              <a:rPr lang="en-US" dirty="0" smtClean="0">
                <a:solidFill>
                  <a:schemeClr val="tx1"/>
                </a:solidFill>
              </a:rPr>
              <a:t>-Romantic </a:t>
            </a:r>
            <a:r>
              <a:rPr lang="en-US" dirty="0">
                <a:solidFill>
                  <a:schemeClr val="tx1"/>
                </a:solidFill>
              </a:rPr>
              <a:t>aesthetics: poetry as an autonomous creation, an expression of self; poetry as a LAMP rather than a mere MIRRROR</a:t>
            </a:r>
          </a:p>
          <a:p>
            <a:pPr lvl="0" algn="l">
              <a:buFont typeface="Arial" pitchFamily="34" charset="0"/>
              <a:buChar char="•"/>
            </a:pPr>
            <a:r>
              <a:rPr lang="en-US" sz="2800" dirty="0">
                <a:solidFill>
                  <a:schemeClr val="tx1"/>
                </a:solidFill>
              </a:rPr>
              <a:t>William Wordsworth in 1800: "Poetry is the spontaneous overflow of powerful feelings … recollected in tranquility" ("Preface to the </a:t>
            </a:r>
            <a:r>
              <a:rPr lang="en-US" sz="2800" i="1" dirty="0">
                <a:solidFill>
                  <a:schemeClr val="tx1"/>
                </a:solidFill>
              </a:rPr>
              <a:t>Lyrical Ballads</a:t>
            </a:r>
            <a:r>
              <a:rPr lang="en-US" sz="2800" dirty="0" smtClean="0">
                <a:solidFill>
                  <a:schemeClr val="tx1"/>
                </a:solidFill>
              </a:rPr>
              <a:t>")</a:t>
            </a:r>
            <a:endParaRPr lang="en-US" sz="2800" dirty="0">
              <a:solidFill>
                <a:schemeClr val="tx1"/>
              </a:solidFill>
            </a:endParaRPr>
          </a:p>
          <a:p>
            <a:pPr lvl="0" algn="l">
              <a:buFont typeface="Arial" pitchFamily="34" charset="0"/>
              <a:buChar char="•"/>
            </a:pPr>
            <a:r>
              <a:rPr lang="en-US" sz="2800" dirty="0">
                <a:solidFill>
                  <a:schemeClr val="tx1"/>
                </a:solidFill>
              </a:rPr>
              <a:t>Key words: nature, heart/mind/soul, imagination, </a:t>
            </a:r>
            <a:r>
              <a:rPr lang="en-US" sz="2800" dirty="0" smtClean="0">
                <a:solidFill>
                  <a:schemeClr val="tx1"/>
                </a:solidFill>
              </a:rPr>
              <a:t>feeling</a:t>
            </a:r>
          </a:p>
          <a:p>
            <a:pPr lvl="0" algn="l">
              <a:buFont typeface="Arial" pitchFamily="34" charset="0"/>
              <a:buChar char="•"/>
            </a:pPr>
            <a:r>
              <a:rPr lang="en-US" sz="2800" dirty="0" smtClean="0">
                <a:solidFill>
                  <a:schemeClr val="tx1"/>
                </a:solidFill>
              </a:rPr>
              <a:t>Wordsworth's </a:t>
            </a:r>
            <a:r>
              <a:rPr lang="en-US" sz="2800" i="1" dirty="0">
                <a:solidFill>
                  <a:schemeClr val="tx1"/>
                </a:solidFill>
              </a:rPr>
              <a:t>The Prelude</a:t>
            </a:r>
            <a:r>
              <a:rPr lang="en-US" sz="2800" dirty="0">
                <a:solidFill>
                  <a:schemeClr val="tx1"/>
                </a:solidFill>
              </a:rPr>
              <a:t>, </a:t>
            </a:r>
            <a:r>
              <a:rPr lang="en-US" sz="2800" dirty="0" smtClean="0">
                <a:solidFill>
                  <a:schemeClr val="tx1"/>
                </a:solidFill>
              </a:rPr>
              <a:t> </a:t>
            </a:r>
            <a:r>
              <a:rPr lang="en-US" sz="2800" dirty="0">
                <a:solidFill>
                  <a:schemeClr val="tx1"/>
                </a:solidFill>
              </a:rPr>
              <a:t>10 000 lines of </a:t>
            </a:r>
            <a:r>
              <a:rPr lang="en-US" sz="2800" dirty="0" smtClean="0">
                <a:solidFill>
                  <a:schemeClr val="tx1"/>
                </a:solidFill>
              </a:rPr>
              <a:t>poetic autobiography </a:t>
            </a:r>
            <a:r>
              <a:rPr lang="en-US" sz="2800" dirty="0">
                <a:solidFill>
                  <a:schemeClr val="tx1"/>
                </a:solidFill>
              </a:rPr>
              <a:t>and self-stylization, unthinkable in the 18th century</a:t>
            </a:r>
          </a:p>
          <a:p>
            <a:pPr algn="l">
              <a:buFont typeface="Arial" pitchFamily="34" charset="0"/>
              <a:buChar char="•"/>
            </a:pPr>
            <a:endParaRPr lang="en-US" sz="2400"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76200"/>
          </a:xfrm>
        </p:spPr>
        <p:txBody>
          <a:bodyPr>
            <a:normAutofit fontScale="90000"/>
          </a:bodyPr>
          <a:lstStyle/>
          <a:p>
            <a:r>
              <a:rPr lang="en-US" dirty="0"/>
              <a:t>Romanticism </a:t>
            </a:r>
            <a:r>
              <a:rPr lang="en-US" dirty="0" smtClean="0"/>
              <a:t>(1790-1830</a:t>
            </a:r>
            <a:r>
              <a:rPr lang="en-US" dirty="0"/>
              <a:t>)</a:t>
            </a:r>
            <a:br>
              <a:rPr lang="en-US" dirty="0"/>
            </a:br>
            <a:endParaRPr lang="en-US" dirty="0"/>
          </a:p>
        </p:txBody>
      </p:sp>
      <p:sp>
        <p:nvSpPr>
          <p:cNvPr id="3" name="Subtitle 2"/>
          <p:cNvSpPr>
            <a:spLocks noGrp="1"/>
          </p:cNvSpPr>
          <p:nvPr>
            <p:ph type="subTitle" idx="1"/>
          </p:nvPr>
        </p:nvSpPr>
        <p:spPr>
          <a:xfrm>
            <a:off x="0" y="381000"/>
            <a:ext cx="9144000" cy="6477000"/>
          </a:xfrm>
        </p:spPr>
        <p:txBody>
          <a:bodyPr>
            <a:noAutofit/>
          </a:bodyPr>
          <a:lstStyle/>
          <a:p>
            <a:pPr lvl="0" algn="l">
              <a:buFont typeface="Arial" pitchFamily="34" charset="0"/>
              <a:buChar char="•"/>
            </a:pPr>
            <a:r>
              <a:rPr lang="en-US" sz="2400" dirty="0">
                <a:solidFill>
                  <a:schemeClr val="tx1"/>
                </a:solidFill>
              </a:rPr>
              <a:t>Politically dominated by the French Revolution (since 1789) and its consequences (Napoleon and the Napoleonic wars)</a:t>
            </a:r>
          </a:p>
          <a:p>
            <a:pPr lvl="0" algn="l">
              <a:buFont typeface="Arial" pitchFamily="34" charset="0"/>
              <a:buChar char="•"/>
            </a:pPr>
            <a:r>
              <a:rPr lang="en-US" sz="2400" dirty="0">
                <a:solidFill>
                  <a:schemeClr val="tx1"/>
                </a:solidFill>
              </a:rPr>
              <a:t>The "Big Six" of Romantic Poetry:</a:t>
            </a:r>
          </a:p>
          <a:p>
            <a:pPr lvl="1"/>
            <a:r>
              <a:rPr lang="en-US" sz="2400" b="1" dirty="0">
                <a:solidFill>
                  <a:schemeClr val="tx1"/>
                </a:solidFill>
              </a:rPr>
              <a:t>First generation Romantics:</a:t>
            </a:r>
          </a:p>
          <a:p>
            <a:pPr lvl="2" algn="l"/>
            <a:r>
              <a:rPr lang="en-US" dirty="0" smtClean="0">
                <a:solidFill>
                  <a:schemeClr val="tx1"/>
                </a:solidFill>
              </a:rPr>
              <a:t>-Blake </a:t>
            </a:r>
            <a:r>
              <a:rPr lang="en-US" dirty="0">
                <a:solidFill>
                  <a:schemeClr val="tx1"/>
                </a:solidFill>
              </a:rPr>
              <a:t>(1757-1827),</a:t>
            </a:r>
          </a:p>
          <a:p>
            <a:pPr lvl="2" algn="l"/>
            <a:r>
              <a:rPr lang="en-US" dirty="0" smtClean="0">
                <a:solidFill>
                  <a:schemeClr val="tx1"/>
                </a:solidFill>
              </a:rPr>
              <a:t>-Wordsworth </a:t>
            </a:r>
            <a:r>
              <a:rPr lang="en-US" dirty="0">
                <a:solidFill>
                  <a:schemeClr val="tx1"/>
                </a:solidFill>
              </a:rPr>
              <a:t>(1770-1850)</a:t>
            </a:r>
          </a:p>
          <a:p>
            <a:pPr lvl="2" algn="l"/>
            <a:r>
              <a:rPr lang="en-US" dirty="0" smtClean="0">
                <a:solidFill>
                  <a:schemeClr val="tx1"/>
                </a:solidFill>
              </a:rPr>
              <a:t>-Samuel </a:t>
            </a:r>
            <a:r>
              <a:rPr lang="en-US" dirty="0">
                <a:solidFill>
                  <a:schemeClr val="tx1"/>
                </a:solidFill>
              </a:rPr>
              <a:t>Taylor </a:t>
            </a:r>
            <a:r>
              <a:rPr lang="en-US" dirty="0" err="1">
                <a:solidFill>
                  <a:schemeClr val="tx1"/>
                </a:solidFill>
              </a:rPr>
              <a:t>Colderidge</a:t>
            </a:r>
            <a:r>
              <a:rPr lang="en-US" dirty="0">
                <a:solidFill>
                  <a:schemeClr val="tx1"/>
                </a:solidFill>
              </a:rPr>
              <a:t> (1772-1834)</a:t>
            </a:r>
          </a:p>
          <a:p>
            <a:pPr lvl="1"/>
            <a:r>
              <a:rPr lang="en-US" sz="2400" b="1" dirty="0">
                <a:solidFill>
                  <a:schemeClr val="tx1"/>
                </a:solidFill>
              </a:rPr>
              <a:t>Second generation Romantics:</a:t>
            </a:r>
          </a:p>
          <a:p>
            <a:pPr lvl="2" algn="l"/>
            <a:r>
              <a:rPr lang="en-US" dirty="0" smtClean="0">
                <a:solidFill>
                  <a:schemeClr val="tx1"/>
                </a:solidFill>
              </a:rPr>
              <a:t>-Lord </a:t>
            </a:r>
            <a:r>
              <a:rPr lang="en-US" dirty="0">
                <a:solidFill>
                  <a:schemeClr val="tx1"/>
                </a:solidFill>
              </a:rPr>
              <a:t>Byron (1788-1824)</a:t>
            </a:r>
          </a:p>
          <a:p>
            <a:pPr lvl="2" algn="l"/>
            <a:r>
              <a:rPr lang="en-US" dirty="0" smtClean="0">
                <a:solidFill>
                  <a:schemeClr val="tx1"/>
                </a:solidFill>
              </a:rPr>
              <a:t>-Percy </a:t>
            </a:r>
            <a:r>
              <a:rPr lang="en-US" dirty="0" err="1">
                <a:solidFill>
                  <a:schemeClr val="tx1"/>
                </a:solidFill>
              </a:rPr>
              <a:t>Bysshe</a:t>
            </a:r>
            <a:r>
              <a:rPr lang="en-US" dirty="0">
                <a:solidFill>
                  <a:schemeClr val="tx1"/>
                </a:solidFill>
              </a:rPr>
              <a:t> Shelley (1792-1822)</a:t>
            </a:r>
          </a:p>
          <a:p>
            <a:pPr lvl="2" algn="l"/>
            <a:r>
              <a:rPr lang="en-US" dirty="0" smtClean="0">
                <a:solidFill>
                  <a:schemeClr val="tx1"/>
                </a:solidFill>
              </a:rPr>
              <a:t>-John </a:t>
            </a:r>
            <a:r>
              <a:rPr lang="en-US" dirty="0">
                <a:solidFill>
                  <a:schemeClr val="tx1"/>
                </a:solidFill>
              </a:rPr>
              <a:t>Keats (1795-1821)</a:t>
            </a:r>
          </a:p>
          <a:p>
            <a:pPr lvl="0" algn="l">
              <a:buFont typeface="Arial" pitchFamily="34" charset="0"/>
              <a:buChar char="•"/>
            </a:pPr>
            <a:r>
              <a:rPr lang="en-US" sz="2400" dirty="0">
                <a:solidFill>
                  <a:schemeClr val="tx1"/>
                </a:solidFill>
              </a:rPr>
              <a:t>Major novelists:</a:t>
            </a:r>
          </a:p>
          <a:p>
            <a:pPr lvl="1" algn="l"/>
            <a:r>
              <a:rPr lang="en-US" sz="2400" dirty="0" smtClean="0">
                <a:solidFill>
                  <a:schemeClr val="tx1"/>
                </a:solidFill>
              </a:rPr>
              <a:t>-Jane </a:t>
            </a:r>
            <a:r>
              <a:rPr lang="en-US" sz="2400" dirty="0">
                <a:solidFill>
                  <a:schemeClr val="tx1"/>
                </a:solidFill>
              </a:rPr>
              <a:t>Austen, </a:t>
            </a:r>
            <a:r>
              <a:rPr lang="en-US" sz="2400" i="1" dirty="0">
                <a:solidFill>
                  <a:schemeClr val="tx1"/>
                </a:solidFill>
              </a:rPr>
              <a:t>Pride and Prejudice </a:t>
            </a:r>
            <a:r>
              <a:rPr lang="en-US" sz="2400" dirty="0">
                <a:solidFill>
                  <a:schemeClr val="tx1"/>
                </a:solidFill>
              </a:rPr>
              <a:t>(1813)</a:t>
            </a:r>
          </a:p>
          <a:p>
            <a:pPr lvl="1" algn="l"/>
            <a:r>
              <a:rPr lang="en-US" sz="2400" dirty="0" smtClean="0">
                <a:solidFill>
                  <a:schemeClr val="tx1"/>
                </a:solidFill>
              </a:rPr>
              <a:t>-Mary </a:t>
            </a:r>
            <a:r>
              <a:rPr lang="en-US" sz="2400" dirty="0">
                <a:solidFill>
                  <a:schemeClr val="tx1"/>
                </a:solidFill>
              </a:rPr>
              <a:t>Shelley, </a:t>
            </a:r>
            <a:r>
              <a:rPr lang="en-US" sz="2400" i="1" dirty="0">
                <a:solidFill>
                  <a:schemeClr val="tx1"/>
                </a:solidFill>
              </a:rPr>
              <a:t>Frankenstein </a:t>
            </a:r>
            <a:r>
              <a:rPr lang="en-US" sz="2400" dirty="0">
                <a:solidFill>
                  <a:schemeClr val="tx1"/>
                </a:solidFill>
              </a:rPr>
              <a:t>(1818)</a:t>
            </a:r>
          </a:p>
          <a:p>
            <a:pPr lvl="1" algn="l"/>
            <a:r>
              <a:rPr lang="en-US" sz="2400" dirty="0" smtClean="0">
                <a:solidFill>
                  <a:schemeClr val="tx1"/>
                </a:solidFill>
              </a:rPr>
              <a:t>-Sir </a:t>
            </a:r>
            <a:r>
              <a:rPr lang="en-US" sz="2400" dirty="0">
                <a:solidFill>
                  <a:schemeClr val="tx1"/>
                </a:solidFill>
              </a:rPr>
              <a:t>Walter Scott, </a:t>
            </a:r>
            <a:r>
              <a:rPr lang="en-US" sz="2400" i="1" dirty="0">
                <a:solidFill>
                  <a:schemeClr val="tx1"/>
                </a:solidFill>
              </a:rPr>
              <a:t>Waverley </a:t>
            </a:r>
            <a:r>
              <a:rPr lang="en-US" sz="2400" dirty="0">
                <a:solidFill>
                  <a:schemeClr val="tx1"/>
                </a:solidFill>
              </a:rPr>
              <a:t>(1814), </a:t>
            </a:r>
            <a:r>
              <a:rPr lang="en-US" sz="2400" i="1" dirty="0">
                <a:solidFill>
                  <a:schemeClr val="tx1"/>
                </a:solidFill>
              </a:rPr>
              <a:t>Ivanhoe </a:t>
            </a:r>
            <a:r>
              <a:rPr lang="en-US" sz="2400" dirty="0">
                <a:solidFill>
                  <a:schemeClr val="tx1"/>
                </a:solidFill>
              </a:rPr>
              <a:t>(1819)</a:t>
            </a:r>
          </a:p>
          <a:p>
            <a:pPr algn="l">
              <a:buFont typeface="Arial" pitchFamily="34" charset="0"/>
              <a:buChar char="•"/>
            </a:pPr>
            <a:endParaRPr lang="en-US" sz="2400"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43000"/>
            <a:ext cx="8229600" cy="304800"/>
          </a:xfrm>
        </p:spPr>
        <p:txBody>
          <a:bodyPr>
            <a:normAutofit fontScale="90000"/>
          </a:bodyPr>
          <a:lstStyle/>
          <a:p>
            <a:r>
              <a:rPr lang="en-US" b="1" dirty="0"/>
              <a:t>William </a:t>
            </a:r>
            <a:r>
              <a:rPr lang="en-US" b="1" dirty="0" smtClean="0"/>
              <a:t>Wordsworth </a:t>
            </a:r>
            <a:r>
              <a:rPr lang="en-US" b="1" dirty="0"/>
              <a:t>(1770-1850) "I wandered lonely as a cloud" (1804)</a:t>
            </a:r>
            <a:br>
              <a:rPr lang="en-US" b="1" dirty="0"/>
            </a:br>
            <a:endParaRPr lang="en-US" dirty="0"/>
          </a:p>
        </p:txBody>
      </p:sp>
      <p:sp>
        <p:nvSpPr>
          <p:cNvPr id="3" name="Subtitle 2"/>
          <p:cNvSpPr>
            <a:spLocks noGrp="1"/>
          </p:cNvSpPr>
          <p:nvPr>
            <p:ph type="subTitle" idx="1"/>
          </p:nvPr>
        </p:nvSpPr>
        <p:spPr>
          <a:xfrm>
            <a:off x="0" y="1676400"/>
            <a:ext cx="9144000" cy="4953000"/>
          </a:xfrm>
        </p:spPr>
        <p:txBody>
          <a:bodyPr numCol="2">
            <a:normAutofit fontScale="70000" lnSpcReduction="20000"/>
          </a:bodyPr>
          <a:lstStyle/>
          <a:p>
            <a:pPr algn="l"/>
            <a:r>
              <a:rPr lang="en-US" dirty="0">
                <a:solidFill>
                  <a:schemeClr val="tx1"/>
                </a:solidFill>
              </a:rPr>
              <a:t>I wandered lonely as a cloud</a:t>
            </a:r>
          </a:p>
          <a:p>
            <a:pPr algn="l"/>
            <a:r>
              <a:rPr lang="en-US" dirty="0">
                <a:solidFill>
                  <a:schemeClr val="tx1"/>
                </a:solidFill>
              </a:rPr>
              <a:t>That floats on high o'er vales and hills, When all at once I saw a crowd,</a:t>
            </a:r>
          </a:p>
          <a:p>
            <a:pPr algn="l"/>
            <a:r>
              <a:rPr lang="en-US" dirty="0">
                <a:solidFill>
                  <a:schemeClr val="tx1"/>
                </a:solidFill>
              </a:rPr>
              <a:t>A host, of golden daffodils; Beside the lake, beneath the trees,</a:t>
            </a:r>
          </a:p>
          <a:p>
            <a:pPr algn="l"/>
            <a:r>
              <a:rPr lang="en-US" dirty="0">
                <a:solidFill>
                  <a:schemeClr val="tx1"/>
                </a:solidFill>
              </a:rPr>
              <a:t>Fluttering and dancing in the breeze.</a:t>
            </a:r>
          </a:p>
          <a:p>
            <a:pPr algn="l"/>
            <a:r>
              <a:rPr lang="en-US" dirty="0">
                <a:solidFill>
                  <a:schemeClr val="tx1"/>
                </a:solidFill>
              </a:rPr>
              <a:t> </a:t>
            </a:r>
          </a:p>
          <a:p>
            <a:pPr algn="l"/>
            <a:r>
              <a:rPr lang="en-US" dirty="0">
                <a:solidFill>
                  <a:schemeClr val="tx1"/>
                </a:solidFill>
              </a:rPr>
              <a:t>Continuous as the stars that shine And twinkle on the milky way, They stretched in never-ending line Along the margin of a bay:</a:t>
            </a:r>
          </a:p>
          <a:p>
            <a:pPr algn="l"/>
            <a:r>
              <a:rPr lang="en-US" dirty="0">
                <a:solidFill>
                  <a:schemeClr val="tx1"/>
                </a:solidFill>
              </a:rPr>
              <a:t>Ten thousand saw I at a glance, Tossing their heads in sprightly dance.</a:t>
            </a:r>
          </a:p>
          <a:p>
            <a:pPr algn="l"/>
            <a:r>
              <a:rPr lang="en-US" dirty="0">
                <a:solidFill>
                  <a:schemeClr val="tx1"/>
                </a:solidFill>
              </a:rPr>
              <a:t/>
            </a:r>
            <a:br>
              <a:rPr lang="en-US" dirty="0">
                <a:solidFill>
                  <a:schemeClr val="tx1"/>
                </a:solidFill>
              </a:rPr>
            </a:br>
            <a:r>
              <a:rPr lang="en-US" dirty="0">
                <a:solidFill>
                  <a:schemeClr val="tx1"/>
                </a:solidFill>
              </a:rPr>
              <a:t>The waves beside them danced; but they Out-did the sparkling waves in glee:</a:t>
            </a:r>
          </a:p>
          <a:p>
            <a:pPr algn="l"/>
            <a:r>
              <a:rPr lang="en-US" dirty="0">
                <a:solidFill>
                  <a:schemeClr val="tx1"/>
                </a:solidFill>
              </a:rPr>
              <a:t>A poet could not but be gay, In such a jocund company:</a:t>
            </a:r>
          </a:p>
          <a:p>
            <a:pPr algn="l"/>
            <a:r>
              <a:rPr lang="en-US" dirty="0">
                <a:solidFill>
                  <a:schemeClr val="tx1"/>
                </a:solidFill>
              </a:rPr>
              <a:t>I gazed--and gazed--but little thought What wealth the show to me had brought:</a:t>
            </a:r>
          </a:p>
          <a:p>
            <a:pPr algn="l"/>
            <a:r>
              <a:rPr lang="en-US" dirty="0">
                <a:solidFill>
                  <a:schemeClr val="tx1"/>
                </a:solidFill>
              </a:rPr>
              <a:t> </a:t>
            </a:r>
          </a:p>
          <a:p>
            <a:pPr algn="l"/>
            <a:r>
              <a:rPr lang="en-US" dirty="0">
                <a:solidFill>
                  <a:schemeClr val="tx1"/>
                </a:solidFill>
              </a:rPr>
              <a:t>For oft, when on my couch I lie In vacant or in pensive mood, They flash upon that inward eye Which is the bliss of solitude;</a:t>
            </a:r>
          </a:p>
          <a:p>
            <a:pPr algn="l"/>
            <a:r>
              <a:rPr lang="en-US" dirty="0">
                <a:solidFill>
                  <a:schemeClr val="tx1"/>
                </a:solidFill>
              </a:rPr>
              <a:t>And then my heart with pleasure fills, And dances with the daffodils.</a:t>
            </a:r>
          </a:p>
          <a:p>
            <a:pPr algn="l"/>
            <a:endParaRPr lang="en-US"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76200"/>
          </a:xfrm>
        </p:spPr>
        <p:txBody>
          <a:bodyPr>
            <a:normAutofit fontScale="90000"/>
          </a:bodyPr>
          <a:lstStyle/>
          <a:p>
            <a:r>
              <a:rPr lang="en-US" dirty="0" smtClean="0"/>
              <a:t>William Wordsworth, </a:t>
            </a:r>
            <a:r>
              <a:rPr lang="en-US" i="1" dirty="0" smtClean="0"/>
              <a:t>The Prelude</a:t>
            </a:r>
            <a:r>
              <a:rPr lang="en-US" dirty="0" smtClean="0"/>
              <a:t/>
            </a:r>
            <a:br>
              <a:rPr lang="en-US" dirty="0" smtClean="0"/>
            </a:br>
            <a:endParaRPr lang="en-US" dirty="0"/>
          </a:p>
        </p:txBody>
      </p:sp>
      <p:sp>
        <p:nvSpPr>
          <p:cNvPr id="3" name="Subtitle 2"/>
          <p:cNvSpPr>
            <a:spLocks noGrp="1"/>
          </p:cNvSpPr>
          <p:nvPr>
            <p:ph type="subTitle" idx="1"/>
          </p:nvPr>
        </p:nvSpPr>
        <p:spPr>
          <a:xfrm>
            <a:off x="228600" y="990600"/>
            <a:ext cx="8686800" cy="5867400"/>
          </a:xfrm>
        </p:spPr>
        <p:txBody>
          <a:bodyPr>
            <a:normAutofit fontScale="70000" lnSpcReduction="20000"/>
          </a:bodyPr>
          <a:lstStyle/>
          <a:p>
            <a:pPr algn="l"/>
            <a:r>
              <a:rPr lang="en-US" dirty="0" smtClean="0">
                <a:solidFill>
                  <a:schemeClr val="tx1"/>
                </a:solidFill>
                <a:latin typeface="Times New Roman" pitchFamily="18" charset="0"/>
                <a:cs typeface="Times New Roman" pitchFamily="18" charset="0"/>
              </a:rPr>
              <a:t>My </a:t>
            </a:r>
            <a:r>
              <a:rPr lang="en-US" dirty="0">
                <a:solidFill>
                  <a:schemeClr val="tx1"/>
                </a:solidFill>
                <a:latin typeface="Times New Roman" pitchFamily="18" charset="0"/>
                <a:cs typeface="Times New Roman" pitchFamily="18" charset="0"/>
              </a:rPr>
              <a:t>seventeenth year was come; I, at this time, Saw blessings spread around me like a sea … From Nature and her overflowing soul,</a:t>
            </a:r>
          </a:p>
          <a:p>
            <a:pPr algn="l"/>
            <a:r>
              <a:rPr lang="en-US" dirty="0">
                <a:solidFill>
                  <a:schemeClr val="tx1"/>
                </a:solidFill>
                <a:latin typeface="Times New Roman" pitchFamily="18" charset="0"/>
                <a:cs typeface="Times New Roman" pitchFamily="18" charset="0"/>
              </a:rPr>
              <a:t>I had received so much that all my thoughts</a:t>
            </a:r>
          </a:p>
          <a:p>
            <a:pPr algn="l"/>
            <a:r>
              <a:rPr lang="en-US" dirty="0">
                <a:solidFill>
                  <a:schemeClr val="tx1"/>
                </a:solidFill>
                <a:latin typeface="Times New Roman" pitchFamily="18" charset="0"/>
                <a:cs typeface="Times New Roman" pitchFamily="18" charset="0"/>
              </a:rPr>
              <a:t>Were steeped in feeling …	(II, 405ff.)</a:t>
            </a:r>
          </a:p>
          <a:p>
            <a:pPr algn="l"/>
            <a:r>
              <a:rPr lang="en-US" dirty="0">
                <a:solidFill>
                  <a:schemeClr val="tx1"/>
                </a:solidFill>
                <a:latin typeface="Times New Roman" pitchFamily="18" charset="0"/>
                <a:cs typeface="Times New Roman" pitchFamily="18" charset="0"/>
              </a:rPr>
              <a:t> </a:t>
            </a:r>
          </a:p>
          <a:p>
            <a:pPr algn="l"/>
            <a:r>
              <a:rPr lang="en-US" dirty="0">
                <a:solidFill>
                  <a:schemeClr val="tx1"/>
                </a:solidFill>
                <a:latin typeface="Times New Roman" pitchFamily="18" charset="0"/>
                <a:cs typeface="Times New Roman" pitchFamily="18" charset="0"/>
              </a:rPr>
              <a:t>[I was]</a:t>
            </a:r>
          </a:p>
          <a:p>
            <a:pPr algn="l"/>
            <a:r>
              <a:rPr lang="en-US" dirty="0">
                <a:solidFill>
                  <a:schemeClr val="tx1"/>
                </a:solidFill>
                <a:latin typeface="Times New Roman" pitchFamily="18" charset="0"/>
                <a:cs typeface="Times New Roman" pitchFamily="18" charset="0"/>
              </a:rPr>
              <a:t>Contented when with bliss ineffable</a:t>
            </a:r>
          </a:p>
          <a:p>
            <a:pPr algn="l"/>
            <a:r>
              <a:rPr lang="en-US" dirty="0">
                <a:solidFill>
                  <a:schemeClr val="tx1"/>
                </a:solidFill>
                <a:latin typeface="Times New Roman" pitchFamily="18" charset="0"/>
                <a:cs typeface="Times New Roman" pitchFamily="18" charset="0"/>
              </a:rPr>
              <a:t>I felt the sentiment of being spread …</a:t>
            </a:r>
          </a:p>
          <a:p>
            <a:pPr algn="l"/>
            <a:r>
              <a:rPr lang="en-US" dirty="0">
                <a:solidFill>
                  <a:schemeClr val="tx1"/>
                </a:solidFill>
                <a:latin typeface="Times New Roman" pitchFamily="18" charset="0"/>
                <a:cs typeface="Times New Roman" pitchFamily="18" charset="0"/>
              </a:rPr>
              <a:t>O'er all that … lost beyond the reach of thought And human knowledge, to the human eye</a:t>
            </a:r>
          </a:p>
          <a:p>
            <a:pPr algn="l"/>
            <a:r>
              <a:rPr lang="en-US" dirty="0">
                <a:solidFill>
                  <a:schemeClr val="tx1"/>
                </a:solidFill>
                <a:latin typeface="Times New Roman" pitchFamily="18" charset="0"/>
                <a:cs typeface="Times New Roman" pitchFamily="18" charset="0"/>
              </a:rPr>
              <a:t>Invisible, yet </a:t>
            </a:r>
            <a:r>
              <a:rPr lang="en-US" dirty="0" err="1">
                <a:solidFill>
                  <a:schemeClr val="tx1"/>
                </a:solidFill>
                <a:latin typeface="Times New Roman" pitchFamily="18" charset="0"/>
                <a:cs typeface="Times New Roman" pitchFamily="18" charset="0"/>
              </a:rPr>
              <a:t>liveth</a:t>
            </a:r>
            <a:r>
              <a:rPr lang="en-US" dirty="0">
                <a:solidFill>
                  <a:schemeClr val="tx1"/>
                </a:solidFill>
                <a:latin typeface="Times New Roman" pitchFamily="18" charset="0"/>
                <a:cs typeface="Times New Roman" pitchFamily="18" charset="0"/>
              </a:rPr>
              <a:t> to the heart …	(II, 418ff.)</a:t>
            </a:r>
          </a:p>
          <a:p>
            <a:pPr algn="l"/>
            <a:r>
              <a:rPr lang="en-US" dirty="0">
                <a:solidFill>
                  <a:schemeClr val="tx1"/>
                </a:solidFill>
                <a:latin typeface="Times New Roman" pitchFamily="18" charset="0"/>
                <a:cs typeface="Times New Roman" pitchFamily="18" charset="0"/>
              </a:rPr>
              <a:t> </a:t>
            </a:r>
          </a:p>
          <a:p>
            <a:pPr algn="l"/>
            <a:r>
              <a:rPr lang="en-US" dirty="0">
                <a:solidFill>
                  <a:schemeClr val="tx1"/>
                </a:solidFill>
                <a:latin typeface="Times New Roman" pitchFamily="18" charset="0"/>
                <a:cs typeface="Times New Roman" pitchFamily="18" charset="0"/>
              </a:rPr>
              <a:t>… Wonder not</a:t>
            </a:r>
          </a:p>
          <a:p>
            <a:pPr algn="l"/>
            <a:r>
              <a:rPr lang="en-US" dirty="0">
                <a:solidFill>
                  <a:schemeClr val="tx1"/>
                </a:solidFill>
                <a:latin typeface="Times New Roman" pitchFamily="18" charset="0"/>
                <a:cs typeface="Times New Roman" pitchFamily="18" charset="0"/>
              </a:rPr>
              <a:t>If such my transports were, for in all things I saw one life, and felt that it was joy;</a:t>
            </a:r>
          </a:p>
          <a:p>
            <a:pPr algn="l"/>
            <a:r>
              <a:rPr lang="en-US" dirty="0">
                <a:solidFill>
                  <a:schemeClr val="tx1"/>
                </a:solidFill>
                <a:latin typeface="Times New Roman" pitchFamily="18" charset="0"/>
                <a:cs typeface="Times New Roman" pitchFamily="18" charset="0"/>
              </a:rPr>
              <a:t>One song they sang, and it was audible– Most audible then when the fleshly ear …</a:t>
            </a:r>
          </a:p>
          <a:p>
            <a:pPr algn="l"/>
            <a:r>
              <a:rPr lang="en-US" dirty="0">
                <a:solidFill>
                  <a:schemeClr val="tx1"/>
                </a:solidFill>
                <a:latin typeface="Times New Roman" pitchFamily="18" charset="0"/>
                <a:cs typeface="Times New Roman" pitchFamily="18" charset="0"/>
              </a:rPr>
              <a:t>Forgot its functions and slept undisturbed.	(II, 428ff.)</a:t>
            </a:r>
          </a:p>
          <a:p>
            <a:pPr algn="l"/>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52400"/>
          </a:xfrm>
        </p:spPr>
        <p:txBody>
          <a:bodyPr>
            <a:normAutofit fontScale="90000"/>
          </a:bodyPr>
          <a:lstStyle/>
          <a:p>
            <a:r>
              <a:rPr lang="en-US" dirty="0"/>
              <a:t>Victorianism (1830 – 1901)</a:t>
            </a:r>
            <a:br>
              <a:rPr lang="en-US" dirty="0"/>
            </a:br>
            <a:r>
              <a:rPr lang="en-US" dirty="0"/>
              <a:t> </a:t>
            </a:r>
            <a:br>
              <a:rPr lang="en-US" dirty="0"/>
            </a:br>
            <a:endParaRPr lang="en-US" dirty="0"/>
          </a:p>
        </p:txBody>
      </p:sp>
      <p:sp>
        <p:nvSpPr>
          <p:cNvPr id="3" name="Subtitle 2"/>
          <p:cNvSpPr>
            <a:spLocks noGrp="1"/>
          </p:cNvSpPr>
          <p:nvPr>
            <p:ph type="subTitle" idx="1"/>
          </p:nvPr>
        </p:nvSpPr>
        <p:spPr>
          <a:xfrm>
            <a:off x="228600" y="990600"/>
            <a:ext cx="8382000" cy="5562600"/>
          </a:xfrm>
        </p:spPr>
        <p:txBody>
          <a:bodyPr>
            <a:noAutofit/>
          </a:bodyPr>
          <a:lstStyle/>
          <a:p>
            <a:pPr lvl="0" algn="l">
              <a:buFont typeface="Arial" pitchFamily="34" charset="0"/>
              <a:buChar char="•"/>
            </a:pPr>
            <a:r>
              <a:rPr lang="en-US" dirty="0">
                <a:solidFill>
                  <a:schemeClr val="tx1"/>
                </a:solidFill>
              </a:rPr>
              <a:t>Queen Victoria (queen from 1837-1901)</a:t>
            </a:r>
          </a:p>
          <a:p>
            <a:pPr lvl="0" algn="l">
              <a:buFont typeface="Arial" pitchFamily="34" charset="0"/>
              <a:buChar char="•"/>
            </a:pPr>
            <a:r>
              <a:rPr lang="en-US" dirty="0">
                <a:solidFill>
                  <a:schemeClr val="tx1"/>
                </a:solidFill>
              </a:rPr>
              <a:t>Rapid </a:t>
            </a:r>
            <a:r>
              <a:rPr lang="en-US" dirty="0" smtClean="0">
                <a:solidFill>
                  <a:schemeClr val="tx1"/>
                </a:solidFill>
              </a:rPr>
              <a:t>industrialization </a:t>
            </a:r>
            <a:r>
              <a:rPr lang="en-US" dirty="0">
                <a:solidFill>
                  <a:schemeClr val="tx1"/>
                </a:solidFill>
              </a:rPr>
              <a:t>and technological progress</a:t>
            </a:r>
          </a:p>
          <a:p>
            <a:pPr lvl="0" algn="l">
              <a:buFont typeface="Arial" pitchFamily="34" charset="0"/>
              <a:buChar char="•"/>
            </a:pPr>
            <a:r>
              <a:rPr lang="en-US" dirty="0">
                <a:solidFill>
                  <a:schemeClr val="tx1"/>
                </a:solidFill>
              </a:rPr>
              <a:t>Urbanization and development of urban </a:t>
            </a:r>
            <a:r>
              <a:rPr lang="en-US" dirty="0" smtClean="0">
                <a:solidFill>
                  <a:schemeClr val="tx1"/>
                </a:solidFill>
              </a:rPr>
              <a:t>proletariat</a:t>
            </a:r>
            <a:endParaRPr lang="en-US" dirty="0">
              <a:solidFill>
                <a:schemeClr val="tx1"/>
              </a:solidFill>
            </a:endParaRPr>
          </a:p>
          <a:p>
            <a:pPr lvl="0" algn="l">
              <a:buFont typeface="Arial" pitchFamily="34" charset="0"/>
              <a:buChar char="•"/>
            </a:pPr>
            <a:r>
              <a:rPr lang="en-US" dirty="0">
                <a:solidFill>
                  <a:schemeClr val="tx1"/>
                </a:solidFill>
              </a:rPr>
              <a:t>Reform Bills of 1832, 1867, 1884/85</a:t>
            </a:r>
          </a:p>
          <a:p>
            <a:pPr lvl="0" algn="l">
              <a:buFont typeface="Arial" pitchFamily="34" charset="0"/>
              <a:buChar char="•"/>
            </a:pPr>
            <a:r>
              <a:rPr lang="en-US" dirty="0">
                <a:solidFill>
                  <a:schemeClr val="tx1"/>
                </a:solidFill>
              </a:rPr>
              <a:t>Imperialism and the British Empire</a:t>
            </a:r>
          </a:p>
          <a:p>
            <a:pPr lvl="0" algn="l">
              <a:buFont typeface="Arial" pitchFamily="34" charset="0"/>
              <a:buChar char="•"/>
            </a:pPr>
            <a:r>
              <a:rPr lang="en-US" dirty="0">
                <a:solidFill>
                  <a:schemeClr val="tx1"/>
                </a:solidFill>
              </a:rPr>
              <a:t>"dramatic monologue" (Browning, Tennyson)</a:t>
            </a:r>
          </a:p>
          <a:p>
            <a:pPr lvl="0" algn="l">
              <a:buFont typeface="Arial" pitchFamily="34" charset="0"/>
              <a:buChar char="•"/>
            </a:pPr>
            <a:r>
              <a:rPr lang="en-US" dirty="0">
                <a:solidFill>
                  <a:schemeClr val="tx1"/>
                </a:solidFill>
              </a:rPr>
              <a:t>Poetry as a "socially useful" form (Matthew Arnold)</a:t>
            </a:r>
          </a:p>
          <a:p>
            <a:pPr algn="l">
              <a:buFont typeface="Arial" pitchFamily="34" charset="0"/>
              <a:buChar char="•"/>
            </a:pPr>
            <a:endParaRPr lang="en-US"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52399"/>
          </a:xfrm>
        </p:spPr>
        <p:txBody>
          <a:bodyPr>
            <a:normAutofit fontScale="90000"/>
          </a:bodyPr>
          <a:lstStyle/>
          <a:p>
            <a:r>
              <a:rPr lang="en-US" dirty="0"/>
              <a:t>Victorianism (1830 – 1901)</a:t>
            </a:r>
            <a:br>
              <a:rPr lang="en-US" dirty="0"/>
            </a:br>
            <a:r>
              <a:rPr lang="en-US" dirty="0"/>
              <a:t> </a:t>
            </a:r>
            <a:br>
              <a:rPr lang="en-US" dirty="0"/>
            </a:br>
            <a:endParaRPr lang="en-US" dirty="0"/>
          </a:p>
        </p:txBody>
      </p:sp>
      <p:sp>
        <p:nvSpPr>
          <p:cNvPr id="3" name="Subtitle 2"/>
          <p:cNvSpPr>
            <a:spLocks noGrp="1"/>
          </p:cNvSpPr>
          <p:nvPr>
            <p:ph type="subTitle" idx="1"/>
          </p:nvPr>
        </p:nvSpPr>
        <p:spPr>
          <a:xfrm>
            <a:off x="0" y="685800"/>
            <a:ext cx="8915400" cy="6172200"/>
          </a:xfrm>
        </p:spPr>
        <p:txBody>
          <a:bodyPr>
            <a:noAutofit/>
          </a:bodyPr>
          <a:lstStyle/>
          <a:p>
            <a:pPr lvl="0" algn="l"/>
            <a:r>
              <a:rPr lang="en-US" dirty="0">
                <a:solidFill>
                  <a:schemeClr val="tx1"/>
                </a:solidFill>
              </a:rPr>
              <a:t>The "social problem novel" (Dickens, Elizabeth Gaskell)</a:t>
            </a:r>
          </a:p>
          <a:p>
            <a:pPr lvl="1" algn="l"/>
            <a:r>
              <a:rPr lang="en-US" sz="3200" dirty="0" smtClean="0">
                <a:solidFill>
                  <a:schemeClr val="tx1"/>
                </a:solidFill>
              </a:rPr>
              <a:t>-Charles </a:t>
            </a:r>
            <a:r>
              <a:rPr lang="en-US" sz="3200" dirty="0">
                <a:solidFill>
                  <a:schemeClr val="tx1"/>
                </a:solidFill>
              </a:rPr>
              <a:t>Dickens: </a:t>
            </a:r>
            <a:r>
              <a:rPr lang="en-US" sz="3200" i="1" dirty="0">
                <a:solidFill>
                  <a:schemeClr val="tx1"/>
                </a:solidFill>
              </a:rPr>
              <a:t>Oliver Twist</a:t>
            </a:r>
            <a:r>
              <a:rPr lang="en-US" sz="3200" dirty="0">
                <a:solidFill>
                  <a:schemeClr val="tx1"/>
                </a:solidFill>
              </a:rPr>
              <a:t>, </a:t>
            </a:r>
            <a:r>
              <a:rPr lang="en-US" sz="3200" i="1" dirty="0">
                <a:solidFill>
                  <a:schemeClr val="tx1"/>
                </a:solidFill>
              </a:rPr>
              <a:t>David Copperfield, </a:t>
            </a:r>
            <a:r>
              <a:rPr lang="en-US" sz="3200" i="1" dirty="0" smtClean="0">
                <a:solidFill>
                  <a:schemeClr val="tx1"/>
                </a:solidFill>
              </a:rPr>
              <a:t>--Hard </a:t>
            </a:r>
            <a:r>
              <a:rPr lang="en-US" sz="3200" i="1" dirty="0">
                <a:solidFill>
                  <a:schemeClr val="tx1"/>
                </a:solidFill>
              </a:rPr>
              <a:t>Times</a:t>
            </a:r>
            <a:endParaRPr lang="en-US" sz="3200" dirty="0">
              <a:solidFill>
                <a:schemeClr val="tx1"/>
              </a:solidFill>
            </a:endParaRPr>
          </a:p>
          <a:p>
            <a:pPr lvl="1" algn="l"/>
            <a:r>
              <a:rPr lang="en-US" sz="3200" dirty="0" smtClean="0">
                <a:solidFill>
                  <a:schemeClr val="tx1"/>
                </a:solidFill>
              </a:rPr>
              <a:t>-Elizabeth </a:t>
            </a:r>
            <a:r>
              <a:rPr lang="en-US" sz="3200" dirty="0">
                <a:solidFill>
                  <a:schemeClr val="tx1"/>
                </a:solidFill>
              </a:rPr>
              <a:t>Gaskell, </a:t>
            </a:r>
            <a:r>
              <a:rPr lang="en-US" sz="3200" i="1" dirty="0">
                <a:solidFill>
                  <a:schemeClr val="tx1"/>
                </a:solidFill>
              </a:rPr>
              <a:t>Mary Barton</a:t>
            </a:r>
            <a:endParaRPr lang="en-US" sz="3200" dirty="0">
              <a:solidFill>
                <a:schemeClr val="tx1"/>
              </a:solidFill>
            </a:endParaRPr>
          </a:p>
          <a:p>
            <a:pPr lvl="1" algn="l"/>
            <a:r>
              <a:rPr lang="en-US" sz="3200" dirty="0">
                <a:solidFill>
                  <a:schemeClr val="tx1"/>
                </a:solidFill>
              </a:rPr>
              <a:t>Benjamin Disraeli, </a:t>
            </a:r>
            <a:r>
              <a:rPr lang="en-US" sz="3200" i="1" dirty="0">
                <a:solidFill>
                  <a:schemeClr val="tx1"/>
                </a:solidFill>
              </a:rPr>
              <a:t>Sybil, or: The Two Nations</a:t>
            </a:r>
            <a:endParaRPr lang="en-US" sz="3200" dirty="0">
              <a:solidFill>
                <a:schemeClr val="tx1"/>
              </a:solidFill>
            </a:endParaRPr>
          </a:p>
          <a:p>
            <a:pPr lvl="0" algn="l"/>
            <a:r>
              <a:rPr lang="en-US" b="1" dirty="0">
                <a:solidFill>
                  <a:schemeClr val="tx1"/>
                </a:solidFill>
              </a:rPr>
              <a:t>The </a:t>
            </a:r>
            <a:r>
              <a:rPr lang="en-US" b="1" dirty="0" err="1">
                <a:solidFill>
                  <a:schemeClr val="tx1"/>
                </a:solidFill>
              </a:rPr>
              <a:t>Brontë</a:t>
            </a:r>
            <a:r>
              <a:rPr lang="en-US" b="1" dirty="0">
                <a:solidFill>
                  <a:schemeClr val="tx1"/>
                </a:solidFill>
              </a:rPr>
              <a:t> sisters</a:t>
            </a:r>
          </a:p>
          <a:p>
            <a:pPr lvl="1" algn="l"/>
            <a:r>
              <a:rPr lang="en-US" sz="3200" dirty="0" smtClean="0">
                <a:solidFill>
                  <a:schemeClr val="tx1"/>
                </a:solidFill>
              </a:rPr>
              <a:t>-Charlotte </a:t>
            </a:r>
            <a:r>
              <a:rPr lang="en-US" sz="3200" dirty="0" err="1">
                <a:solidFill>
                  <a:schemeClr val="tx1"/>
                </a:solidFill>
              </a:rPr>
              <a:t>Brontë</a:t>
            </a:r>
            <a:r>
              <a:rPr lang="en-US" sz="3200" dirty="0">
                <a:solidFill>
                  <a:schemeClr val="tx1"/>
                </a:solidFill>
              </a:rPr>
              <a:t>, </a:t>
            </a:r>
            <a:r>
              <a:rPr lang="en-US" sz="3200" i="1" dirty="0">
                <a:solidFill>
                  <a:schemeClr val="tx1"/>
                </a:solidFill>
              </a:rPr>
              <a:t>Jane Eyre </a:t>
            </a:r>
            <a:r>
              <a:rPr lang="en-US" sz="3200" dirty="0">
                <a:solidFill>
                  <a:schemeClr val="tx1"/>
                </a:solidFill>
              </a:rPr>
              <a:t>(1847)</a:t>
            </a:r>
          </a:p>
          <a:p>
            <a:pPr lvl="1" algn="l"/>
            <a:r>
              <a:rPr lang="en-US" sz="3200" dirty="0" smtClean="0">
                <a:solidFill>
                  <a:schemeClr val="tx1"/>
                </a:solidFill>
              </a:rPr>
              <a:t>-Emily </a:t>
            </a:r>
            <a:r>
              <a:rPr lang="en-US" sz="3200" dirty="0" err="1">
                <a:solidFill>
                  <a:schemeClr val="tx1"/>
                </a:solidFill>
              </a:rPr>
              <a:t>Brontë</a:t>
            </a:r>
            <a:r>
              <a:rPr lang="en-US" sz="3200" dirty="0">
                <a:solidFill>
                  <a:schemeClr val="tx1"/>
                </a:solidFill>
              </a:rPr>
              <a:t>, </a:t>
            </a:r>
            <a:r>
              <a:rPr lang="en-US" sz="3200" i="1" dirty="0">
                <a:solidFill>
                  <a:schemeClr val="tx1"/>
                </a:solidFill>
              </a:rPr>
              <a:t>Wuthering Heights </a:t>
            </a:r>
            <a:r>
              <a:rPr lang="en-US" sz="3200" dirty="0">
                <a:solidFill>
                  <a:schemeClr val="tx1"/>
                </a:solidFill>
              </a:rPr>
              <a:t>(1847)</a:t>
            </a:r>
          </a:p>
          <a:p>
            <a:pPr lvl="1" algn="l"/>
            <a:r>
              <a:rPr lang="en-US" sz="3200" dirty="0" smtClean="0">
                <a:solidFill>
                  <a:schemeClr val="tx1"/>
                </a:solidFill>
              </a:rPr>
              <a:t>-Anne </a:t>
            </a:r>
            <a:r>
              <a:rPr lang="en-US" sz="3200" dirty="0" err="1">
                <a:solidFill>
                  <a:schemeClr val="tx1"/>
                </a:solidFill>
              </a:rPr>
              <a:t>Brontë</a:t>
            </a:r>
            <a:r>
              <a:rPr lang="en-US" sz="3200" dirty="0">
                <a:solidFill>
                  <a:schemeClr val="tx1"/>
                </a:solidFill>
              </a:rPr>
              <a:t>, </a:t>
            </a:r>
            <a:r>
              <a:rPr lang="en-US" sz="3200" i="1" dirty="0">
                <a:solidFill>
                  <a:schemeClr val="tx1"/>
                </a:solidFill>
              </a:rPr>
              <a:t>Agnes Grey </a:t>
            </a:r>
            <a:r>
              <a:rPr lang="en-US" sz="3200" dirty="0">
                <a:solidFill>
                  <a:schemeClr val="tx1"/>
                </a:solidFill>
              </a:rPr>
              <a:t>(1847)</a:t>
            </a:r>
          </a:p>
          <a:p>
            <a:pPr algn="l"/>
            <a:endParaRPr lang="en-US"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457199"/>
          </a:xfrm>
        </p:spPr>
        <p:txBody>
          <a:bodyPr>
            <a:normAutofit fontScale="90000"/>
          </a:bodyPr>
          <a:lstStyle/>
          <a:p>
            <a:r>
              <a:rPr lang="en-US" b="1" dirty="0"/>
              <a:t>Matthew Arnold (1822-1888)</a:t>
            </a:r>
            <a:br>
              <a:rPr lang="en-US" b="1" dirty="0"/>
            </a:br>
            <a:endParaRPr lang="en-US" dirty="0"/>
          </a:p>
        </p:txBody>
      </p:sp>
      <p:sp>
        <p:nvSpPr>
          <p:cNvPr id="3" name="Subtitle 2"/>
          <p:cNvSpPr>
            <a:spLocks noGrp="1"/>
          </p:cNvSpPr>
          <p:nvPr>
            <p:ph type="subTitle" idx="1"/>
          </p:nvPr>
        </p:nvSpPr>
        <p:spPr>
          <a:xfrm>
            <a:off x="0" y="685800"/>
            <a:ext cx="8915400" cy="6172200"/>
          </a:xfrm>
        </p:spPr>
        <p:txBody>
          <a:bodyPr>
            <a:noAutofit/>
          </a:bodyPr>
          <a:lstStyle/>
          <a:p>
            <a:pPr algn="l"/>
            <a:r>
              <a:rPr lang="en-US" sz="2400" dirty="0" err="1" smtClean="0">
                <a:solidFill>
                  <a:schemeClr val="tx1"/>
                </a:solidFill>
              </a:rPr>
              <a:t>'Twas</a:t>
            </a:r>
            <a:r>
              <a:rPr lang="en-US" sz="2400" dirty="0" smtClean="0">
                <a:solidFill>
                  <a:schemeClr val="tx1"/>
                </a:solidFill>
              </a:rPr>
              <a:t> </a:t>
            </a:r>
            <a:r>
              <a:rPr lang="en-US" sz="2400" dirty="0">
                <a:solidFill>
                  <a:schemeClr val="tx1"/>
                </a:solidFill>
              </a:rPr>
              <a:t>August, and the fierce sun overhead	</a:t>
            </a:r>
            <a:r>
              <a:rPr lang="en-US" sz="2400" dirty="0" smtClean="0">
                <a:solidFill>
                  <a:schemeClr val="tx1"/>
                </a:solidFill>
              </a:rPr>
              <a:t>		a</a:t>
            </a:r>
            <a:endParaRPr lang="en-US" sz="2400" dirty="0">
              <a:solidFill>
                <a:schemeClr val="tx1"/>
              </a:solidFill>
            </a:endParaRPr>
          </a:p>
          <a:p>
            <a:pPr algn="l"/>
            <a:r>
              <a:rPr lang="en-US" sz="2400" dirty="0">
                <a:solidFill>
                  <a:schemeClr val="tx1"/>
                </a:solidFill>
              </a:rPr>
              <a:t>Smote on the squalid streets of </a:t>
            </a:r>
            <a:r>
              <a:rPr lang="en-US" sz="2400" dirty="0" err="1">
                <a:solidFill>
                  <a:schemeClr val="tx1"/>
                </a:solidFill>
              </a:rPr>
              <a:t>Bethnal</a:t>
            </a:r>
            <a:r>
              <a:rPr lang="en-US" sz="2400" dirty="0">
                <a:solidFill>
                  <a:schemeClr val="tx1"/>
                </a:solidFill>
              </a:rPr>
              <a:t> Green,	</a:t>
            </a:r>
            <a:r>
              <a:rPr lang="en-US" sz="2400" dirty="0" smtClean="0">
                <a:solidFill>
                  <a:schemeClr val="tx1"/>
                </a:solidFill>
              </a:rPr>
              <a:t>	b</a:t>
            </a:r>
            <a:endParaRPr lang="en-US" sz="2400" dirty="0">
              <a:solidFill>
                <a:schemeClr val="tx1"/>
              </a:solidFill>
            </a:endParaRPr>
          </a:p>
          <a:p>
            <a:pPr algn="l"/>
            <a:r>
              <a:rPr lang="en-US" sz="2400" dirty="0">
                <a:solidFill>
                  <a:schemeClr val="tx1"/>
                </a:solidFill>
              </a:rPr>
              <a:t>And the pale weaver through his windows seen	</a:t>
            </a:r>
            <a:r>
              <a:rPr lang="en-US" sz="2400" dirty="0" smtClean="0">
                <a:solidFill>
                  <a:schemeClr val="tx1"/>
                </a:solidFill>
              </a:rPr>
              <a:t>	b</a:t>
            </a:r>
            <a:endParaRPr lang="en-US" sz="2400" dirty="0">
              <a:solidFill>
                <a:schemeClr val="tx1"/>
              </a:solidFill>
            </a:endParaRPr>
          </a:p>
          <a:p>
            <a:pPr algn="l"/>
            <a:r>
              <a:rPr lang="en-US" sz="2400" dirty="0">
                <a:solidFill>
                  <a:schemeClr val="tx1"/>
                </a:solidFill>
              </a:rPr>
              <a:t>In </a:t>
            </a:r>
            <a:r>
              <a:rPr lang="en-US" sz="2400" dirty="0" err="1">
                <a:solidFill>
                  <a:schemeClr val="tx1"/>
                </a:solidFill>
              </a:rPr>
              <a:t>Spitalfields</a:t>
            </a:r>
            <a:r>
              <a:rPr lang="en-US" sz="2400" dirty="0">
                <a:solidFill>
                  <a:schemeClr val="tx1"/>
                </a:solidFill>
              </a:rPr>
              <a:t>, looking thrice dispirited;	</a:t>
            </a:r>
            <a:r>
              <a:rPr lang="en-US" sz="2400" dirty="0" smtClean="0">
                <a:solidFill>
                  <a:schemeClr val="tx1"/>
                </a:solidFill>
              </a:rPr>
              <a:t>		a</a:t>
            </a:r>
            <a:endParaRPr lang="en-US" sz="2400" dirty="0">
              <a:solidFill>
                <a:schemeClr val="tx1"/>
              </a:solidFill>
            </a:endParaRPr>
          </a:p>
          <a:p>
            <a:pPr algn="l"/>
            <a:r>
              <a:rPr lang="en-US" sz="2400" dirty="0">
                <a:solidFill>
                  <a:schemeClr val="tx1"/>
                </a:solidFill>
              </a:rPr>
              <a:t>I met a preacher there I knew, and said</a:t>
            </a:r>
            <a:r>
              <a:rPr lang="en-US" sz="2400" dirty="0" smtClean="0">
                <a:solidFill>
                  <a:schemeClr val="tx1"/>
                </a:solidFill>
              </a:rPr>
              <a:t>:	</a:t>
            </a:r>
            <a:r>
              <a:rPr lang="en-US" sz="2400" dirty="0">
                <a:solidFill>
                  <a:schemeClr val="tx1"/>
                </a:solidFill>
              </a:rPr>
              <a:t>	</a:t>
            </a:r>
            <a:r>
              <a:rPr lang="en-US" sz="2400" dirty="0" smtClean="0">
                <a:solidFill>
                  <a:schemeClr val="tx1"/>
                </a:solidFill>
              </a:rPr>
              <a:t>	a</a:t>
            </a:r>
            <a:endParaRPr lang="en-US" sz="2400" dirty="0">
              <a:solidFill>
                <a:schemeClr val="tx1"/>
              </a:solidFill>
            </a:endParaRPr>
          </a:p>
          <a:p>
            <a:pPr algn="l"/>
            <a:r>
              <a:rPr lang="en-US" sz="2400" dirty="0">
                <a:solidFill>
                  <a:schemeClr val="tx1"/>
                </a:solidFill>
              </a:rPr>
              <a:t>"Ill and </a:t>
            </a:r>
            <a:r>
              <a:rPr lang="en-US" sz="2400" dirty="0" err="1">
                <a:solidFill>
                  <a:schemeClr val="tx1"/>
                </a:solidFill>
              </a:rPr>
              <a:t>o'erworked</a:t>
            </a:r>
            <a:r>
              <a:rPr lang="en-US" sz="2400" dirty="0">
                <a:solidFill>
                  <a:schemeClr val="tx1"/>
                </a:solidFill>
              </a:rPr>
              <a:t>, how fare you in this scene?"	</a:t>
            </a:r>
            <a:r>
              <a:rPr lang="en-US" sz="2400" dirty="0" smtClean="0">
                <a:solidFill>
                  <a:schemeClr val="tx1"/>
                </a:solidFill>
              </a:rPr>
              <a:t>	b</a:t>
            </a:r>
            <a:endParaRPr lang="en-US" sz="2400" dirty="0">
              <a:solidFill>
                <a:schemeClr val="tx1"/>
              </a:solidFill>
            </a:endParaRPr>
          </a:p>
          <a:p>
            <a:pPr algn="l"/>
            <a:r>
              <a:rPr lang="en-US" sz="2400" dirty="0">
                <a:solidFill>
                  <a:schemeClr val="tx1"/>
                </a:solidFill>
              </a:rPr>
              <a:t>"Bravely," said he; "for I of late have been	</a:t>
            </a:r>
            <a:r>
              <a:rPr lang="en-US" sz="2400" dirty="0" smtClean="0">
                <a:solidFill>
                  <a:schemeClr val="tx1"/>
                </a:solidFill>
              </a:rPr>
              <a:t>		b </a:t>
            </a:r>
          </a:p>
          <a:p>
            <a:pPr algn="l"/>
            <a:r>
              <a:rPr lang="en-US" sz="2400" dirty="0" smtClean="0">
                <a:solidFill>
                  <a:schemeClr val="tx1"/>
                </a:solidFill>
              </a:rPr>
              <a:t>Much </a:t>
            </a:r>
            <a:r>
              <a:rPr lang="en-US" sz="2400" dirty="0">
                <a:solidFill>
                  <a:schemeClr val="tx1"/>
                </a:solidFill>
              </a:rPr>
              <a:t>cheered with thoughts of Christ, </a:t>
            </a:r>
            <a:r>
              <a:rPr lang="en-US" sz="2400" i="1" dirty="0">
                <a:solidFill>
                  <a:schemeClr val="tx1"/>
                </a:solidFill>
              </a:rPr>
              <a:t>the living bread.</a:t>
            </a:r>
            <a:r>
              <a:rPr lang="en-US" sz="2400" dirty="0">
                <a:solidFill>
                  <a:schemeClr val="tx1"/>
                </a:solidFill>
              </a:rPr>
              <a:t>"	a</a:t>
            </a:r>
          </a:p>
          <a:p>
            <a:pPr algn="l"/>
            <a:r>
              <a:rPr lang="en-US" sz="2400" dirty="0">
                <a:solidFill>
                  <a:schemeClr val="tx1"/>
                </a:solidFill>
              </a:rPr>
              <a:t>O human soul! as long as thou canst so	</a:t>
            </a:r>
            <a:r>
              <a:rPr lang="en-US" sz="2400" dirty="0" smtClean="0">
                <a:solidFill>
                  <a:schemeClr val="tx1"/>
                </a:solidFill>
              </a:rPr>
              <a:t>		c</a:t>
            </a:r>
            <a:endParaRPr lang="en-US" sz="2400" dirty="0">
              <a:solidFill>
                <a:schemeClr val="tx1"/>
              </a:solidFill>
            </a:endParaRPr>
          </a:p>
          <a:p>
            <a:pPr algn="l"/>
            <a:r>
              <a:rPr lang="en-US" sz="2400" dirty="0">
                <a:solidFill>
                  <a:schemeClr val="tx1"/>
                </a:solidFill>
              </a:rPr>
              <a:t>Set up a mark of everlasting light,	</a:t>
            </a:r>
            <a:r>
              <a:rPr lang="en-US" sz="2400" dirty="0" smtClean="0">
                <a:solidFill>
                  <a:schemeClr val="tx1"/>
                </a:solidFill>
              </a:rPr>
              <a:t>			d</a:t>
            </a:r>
            <a:endParaRPr lang="en-US" sz="2400" dirty="0">
              <a:solidFill>
                <a:schemeClr val="tx1"/>
              </a:solidFill>
            </a:endParaRPr>
          </a:p>
          <a:p>
            <a:pPr algn="l"/>
            <a:r>
              <a:rPr lang="en-US" sz="2400" dirty="0">
                <a:solidFill>
                  <a:schemeClr val="tx1"/>
                </a:solidFill>
              </a:rPr>
              <a:t>Above the howling senses' ebb and flow,	</a:t>
            </a:r>
            <a:r>
              <a:rPr lang="en-US" sz="2400" dirty="0" smtClean="0">
                <a:solidFill>
                  <a:schemeClr val="tx1"/>
                </a:solidFill>
              </a:rPr>
              <a:t>		c</a:t>
            </a:r>
            <a:endParaRPr lang="en-US" sz="2400" dirty="0">
              <a:solidFill>
                <a:schemeClr val="tx1"/>
              </a:solidFill>
            </a:endParaRPr>
          </a:p>
          <a:p>
            <a:pPr algn="l"/>
            <a:r>
              <a:rPr lang="en-US" sz="2400" dirty="0">
                <a:solidFill>
                  <a:schemeClr val="tx1"/>
                </a:solidFill>
              </a:rPr>
              <a:t>To cheer thee and to right thee if thou roam,	</a:t>
            </a:r>
            <a:r>
              <a:rPr lang="en-US" sz="2400" dirty="0" smtClean="0">
                <a:solidFill>
                  <a:schemeClr val="tx1"/>
                </a:solidFill>
              </a:rPr>
              <a:t>	e</a:t>
            </a:r>
            <a:endParaRPr lang="en-US" sz="2400" dirty="0">
              <a:solidFill>
                <a:schemeClr val="tx1"/>
              </a:solidFill>
            </a:endParaRPr>
          </a:p>
          <a:p>
            <a:pPr algn="l"/>
            <a:r>
              <a:rPr lang="en-US" sz="2400" dirty="0">
                <a:solidFill>
                  <a:schemeClr val="tx1"/>
                </a:solidFill>
              </a:rPr>
              <a:t>Not with lost toil thou </a:t>
            </a:r>
            <a:r>
              <a:rPr lang="en-US" sz="2400" dirty="0" err="1">
                <a:solidFill>
                  <a:schemeClr val="tx1"/>
                </a:solidFill>
              </a:rPr>
              <a:t>labourest</a:t>
            </a:r>
            <a:r>
              <a:rPr lang="en-US" sz="2400" dirty="0">
                <a:solidFill>
                  <a:schemeClr val="tx1"/>
                </a:solidFill>
              </a:rPr>
              <a:t> through the night!	</a:t>
            </a:r>
            <a:r>
              <a:rPr lang="en-US" sz="2400" dirty="0" smtClean="0">
                <a:solidFill>
                  <a:schemeClr val="tx1"/>
                </a:solidFill>
              </a:rPr>
              <a:t>	d </a:t>
            </a:r>
          </a:p>
          <a:p>
            <a:pPr algn="l"/>
            <a:r>
              <a:rPr lang="en-US" sz="2400" dirty="0" smtClean="0">
                <a:solidFill>
                  <a:schemeClr val="tx1"/>
                </a:solidFill>
              </a:rPr>
              <a:t>Thou </a:t>
            </a:r>
            <a:r>
              <a:rPr lang="en-US" sz="2400" dirty="0" err="1">
                <a:solidFill>
                  <a:schemeClr val="tx1"/>
                </a:solidFill>
              </a:rPr>
              <a:t>mak'st</a:t>
            </a:r>
            <a:r>
              <a:rPr lang="en-US" sz="2400" dirty="0">
                <a:solidFill>
                  <a:schemeClr val="tx1"/>
                </a:solidFill>
              </a:rPr>
              <a:t> the heaven thou </a:t>
            </a:r>
            <a:r>
              <a:rPr lang="en-US" sz="2400" dirty="0" err="1">
                <a:solidFill>
                  <a:schemeClr val="tx1"/>
                </a:solidFill>
              </a:rPr>
              <a:t>hop'st</a:t>
            </a:r>
            <a:r>
              <a:rPr lang="en-US" sz="2400" dirty="0">
                <a:solidFill>
                  <a:schemeClr val="tx1"/>
                </a:solidFill>
              </a:rPr>
              <a:t> indeed thy home.	</a:t>
            </a:r>
            <a:r>
              <a:rPr lang="en-US" sz="2400" dirty="0" smtClean="0">
                <a:solidFill>
                  <a:schemeClr val="tx1"/>
                </a:solidFill>
              </a:rPr>
              <a:t>e</a:t>
            </a:r>
            <a:endParaRPr lang="en-US" sz="2400" dirty="0">
              <a:solidFill>
                <a:schemeClr val="tx1"/>
              </a:solidFill>
            </a:endParaRPr>
          </a:p>
          <a:p>
            <a:pPr algn="l"/>
            <a:r>
              <a:rPr lang="en-US" sz="2400" dirty="0">
                <a:solidFill>
                  <a:schemeClr val="tx1"/>
                </a:solidFill>
              </a:rPr>
              <a:t/>
            </a:r>
            <a:br>
              <a:rPr lang="en-US" sz="2400" dirty="0">
                <a:solidFill>
                  <a:schemeClr val="tx1"/>
                </a:solidFill>
              </a:rPr>
            </a:br>
            <a:endParaRPr lang="en-US" sz="24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endParaRPr lang="en-US" sz="3200" dirty="0"/>
          </a:p>
        </p:txBody>
      </p:sp>
      <p:pic>
        <p:nvPicPr>
          <p:cNvPr id="4" name="Content Placeholder 3" descr="1231-03.jpg"/>
          <p:cNvPicPr>
            <a:picLocks noGrp="1" noChangeAspect="1"/>
          </p:cNvPicPr>
          <p:nvPr>
            <p:ph idx="1"/>
          </p:nvPr>
        </p:nvPicPr>
        <p:blipFill>
          <a:blip r:embed="rId2"/>
          <a:stretch>
            <a:fillRect/>
          </a:stretch>
        </p:blipFill>
        <p:spPr>
          <a:xfrm>
            <a:off x="-533400" y="0"/>
            <a:ext cx="10439400" cy="7086600"/>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9144000" cy="228600"/>
          </a:xfrm>
        </p:spPr>
        <p:txBody>
          <a:bodyPr>
            <a:normAutofit fontScale="90000"/>
          </a:bodyPr>
          <a:lstStyle/>
          <a:p>
            <a:r>
              <a:rPr lang="en-US" sz="3100" dirty="0"/>
              <a:t>Modernism (1901 - </a:t>
            </a:r>
            <a:r>
              <a:rPr lang="en-US" sz="3100" dirty="0" smtClean="0"/>
              <a:t>1945) Major </a:t>
            </a:r>
            <a:r>
              <a:rPr lang="en-US" sz="3100" dirty="0"/>
              <a:t>intellectual </a:t>
            </a:r>
            <a:r>
              <a:rPr lang="en-US" sz="3100" dirty="0" smtClean="0"/>
              <a:t>influences</a:t>
            </a:r>
            <a:r>
              <a:rPr lang="en-US" dirty="0"/>
              <a:t/>
            </a:r>
            <a:br>
              <a:rPr lang="en-US" dirty="0"/>
            </a:br>
            <a:endParaRPr lang="en-US" dirty="0"/>
          </a:p>
        </p:txBody>
      </p:sp>
      <p:sp>
        <p:nvSpPr>
          <p:cNvPr id="3" name="Subtitle 2"/>
          <p:cNvSpPr>
            <a:spLocks noGrp="1"/>
          </p:cNvSpPr>
          <p:nvPr>
            <p:ph type="subTitle" idx="1"/>
          </p:nvPr>
        </p:nvSpPr>
        <p:spPr>
          <a:xfrm>
            <a:off x="0" y="609600"/>
            <a:ext cx="9144000" cy="6248400"/>
          </a:xfrm>
        </p:spPr>
        <p:txBody>
          <a:bodyPr>
            <a:noAutofit/>
          </a:bodyPr>
          <a:lstStyle/>
          <a:p>
            <a:pPr lvl="0" algn="l"/>
            <a:r>
              <a:rPr lang="en-US" sz="2200" dirty="0">
                <a:solidFill>
                  <a:schemeClr val="tx1"/>
                </a:solidFill>
                <a:latin typeface="Times New Roman" pitchFamily="18" charset="0"/>
                <a:cs typeface="Times New Roman" pitchFamily="18" charset="0"/>
              </a:rPr>
              <a:t>Sigmund Freud/psychoanalysis</a:t>
            </a:r>
          </a:p>
          <a:p>
            <a:pPr lvl="1" algn="l"/>
            <a:r>
              <a:rPr lang="en-US" sz="2200" dirty="0">
                <a:solidFill>
                  <a:schemeClr val="tx1"/>
                </a:solidFill>
                <a:latin typeface="Times New Roman" pitchFamily="18" charset="0"/>
                <a:cs typeface="Times New Roman" pitchFamily="18" charset="0"/>
              </a:rPr>
              <a:t>power of the unconscious</a:t>
            </a:r>
          </a:p>
          <a:p>
            <a:pPr lvl="1" algn="l"/>
            <a:r>
              <a:rPr lang="en-US" sz="2200" dirty="0">
                <a:solidFill>
                  <a:schemeClr val="tx1"/>
                </a:solidFill>
                <a:latin typeface="Times New Roman" pitchFamily="18" charset="0"/>
                <a:cs typeface="Times New Roman" pitchFamily="18" charset="0"/>
              </a:rPr>
              <a:t>human autonomy becomes problematic</a:t>
            </a:r>
          </a:p>
          <a:p>
            <a:pPr lvl="0" algn="l"/>
            <a:r>
              <a:rPr lang="en-US" sz="2200" b="1" dirty="0">
                <a:solidFill>
                  <a:schemeClr val="tx1"/>
                </a:solidFill>
                <a:latin typeface="Times New Roman" pitchFamily="18" charset="0"/>
                <a:cs typeface="Times New Roman" pitchFamily="18" charset="0"/>
              </a:rPr>
              <a:t>Modern physics:</a:t>
            </a:r>
          </a:p>
          <a:p>
            <a:pPr lvl="1" algn="l"/>
            <a:r>
              <a:rPr lang="en-US" sz="2200" dirty="0">
                <a:solidFill>
                  <a:schemeClr val="tx1"/>
                </a:solidFill>
                <a:latin typeface="Times New Roman" pitchFamily="18" charset="0"/>
                <a:cs typeface="Times New Roman" pitchFamily="18" charset="0"/>
              </a:rPr>
              <a:t>Einstein (theory of relativity),</a:t>
            </a:r>
          </a:p>
          <a:p>
            <a:pPr lvl="1" algn="l"/>
            <a:r>
              <a:rPr lang="en-US" sz="2200" dirty="0">
                <a:solidFill>
                  <a:schemeClr val="tx1"/>
                </a:solidFill>
                <a:latin typeface="Times New Roman" pitchFamily="18" charset="0"/>
                <a:cs typeface="Times New Roman" pitchFamily="18" charset="0"/>
              </a:rPr>
              <a:t>Heisenberg (quantum physics; "uncertainty principle")</a:t>
            </a:r>
          </a:p>
          <a:p>
            <a:pPr lvl="1" algn="l"/>
            <a:r>
              <a:rPr lang="en-US" sz="2200" dirty="0">
                <a:solidFill>
                  <a:schemeClr val="tx1"/>
                </a:solidFill>
                <a:latin typeface="Times New Roman" pitchFamily="18" charset="0"/>
                <a:cs typeface="Times New Roman" pitchFamily="18" charset="0"/>
              </a:rPr>
              <a:t>objectivity becomes problematic</a:t>
            </a:r>
          </a:p>
          <a:p>
            <a:pPr lvl="0" algn="l"/>
            <a:r>
              <a:rPr lang="en-US" sz="2200" b="1" dirty="0">
                <a:solidFill>
                  <a:schemeClr val="tx1"/>
                </a:solidFill>
                <a:latin typeface="Times New Roman" pitchFamily="18" charset="0"/>
                <a:cs typeface="Times New Roman" pitchFamily="18" charset="0"/>
              </a:rPr>
              <a:t>de Saussure/modern linguistics</a:t>
            </a:r>
          </a:p>
          <a:p>
            <a:pPr lvl="1" algn="l"/>
            <a:r>
              <a:rPr lang="en-US" sz="2200" dirty="0">
                <a:solidFill>
                  <a:schemeClr val="tx1"/>
                </a:solidFill>
                <a:latin typeface="Times New Roman" pitchFamily="18" charset="0"/>
                <a:cs typeface="Times New Roman" pitchFamily="18" charset="0"/>
              </a:rPr>
              <a:t>language is arbitrary</a:t>
            </a:r>
          </a:p>
          <a:p>
            <a:pPr lvl="1" algn="l"/>
            <a:r>
              <a:rPr lang="en-US" sz="2200" dirty="0">
                <a:solidFill>
                  <a:schemeClr val="tx1"/>
                </a:solidFill>
                <a:latin typeface="Times New Roman" pitchFamily="18" charset="0"/>
                <a:cs typeface="Times New Roman" pitchFamily="18" charset="0"/>
              </a:rPr>
              <a:t>language cannot "reflect" reality but shapes the perception of reality</a:t>
            </a:r>
          </a:p>
          <a:p>
            <a:pPr lvl="1" algn="l"/>
            <a:r>
              <a:rPr lang="en-US" sz="2200" dirty="0">
                <a:solidFill>
                  <a:schemeClr val="tx1"/>
                </a:solidFill>
                <a:latin typeface="Times New Roman" pitchFamily="18" charset="0"/>
                <a:cs typeface="Times New Roman" pitchFamily="18" charset="0"/>
              </a:rPr>
              <a:t>Reality becomes "unknowable"</a:t>
            </a:r>
          </a:p>
          <a:p>
            <a:pPr lvl="1" algn="l"/>
            <a:r>
              <a:rPr lang="en-US" sz="2200" dirty="0">
                <a:solidFill>
                  <a:schemeClr val="tx1"/>
                </a:solidFill>
                <a:latin typeface="Times New Roman" pitchFamily="18" charset="0"/>
                <a:cs typeface="Times New Roman" pitchFamily="18" charset="0"/>
              </a:rPr>
              <a:t>language and representation become problematic</a:t>
            </a:r>
          </a:p>
          <a:p>
            <a:pPr algn="l"/>
            <a:r>
              <a:rPr lang="en-US" sz="2200" dirty="0">
                <a:solidFill>
                  <a:schemeClr val="tx1"/>
                </a:solidFill>
                <a:latin typeface="Times New Roman" pitchFamily="18" charset="0"/>
                <a:cs typeface="Times New Roman" pitchFamily="18" charset="0"/>
              </a:rPr>
              <a:t> </a:t>
            </a:r>
          </a:p>
          <a:p>
            <a:pPr algn="l"/>
            <a:r>
              <a:rPr lang="en-US" sz="2200" b="1" dirty="0">
                <a:solidFill>
                  <a:schemeClr val="tx1"/>
                </a:solidFill>
                <a:latin typeface="Times New Roman" pitchFamily="18" charset="0"/>
                <a:cs typeface="Times New Roman" pitchFamily="18" charset="0"/>
              </a:rPr>
              <a:t>"objective" representation becomes problematic; there can be no privileged perspective</a:t>
            </a:r>
          </a:p>
          <a:p>
            <a:pPr algn="l"/>
            <a:endParaRPr lang="en-US" sz="2200" dirty="0">
              <a:solidFill>
                <a:schemeClr val="tx1"/>
              </a:solidFill>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8839200" cy="1066799"/>
          </a:xfrm>
        </p:spPr>
        <p:txBody>
          <a:bodyPr>
            <a:noAutofit/>
          </a:bodyPr>
          <a:lstStyle/>
          <a:p>
            <a:r>
              <a:rPr lang="en-US" sz="2800" b="1" dirty="0" smtClean="0"/>
              <a:t>Modernism (1901 – 1945) Developments in literature</a:t>
            </a:r>
            <a:endParaRPr lang="en-US" sz="2800" b="1" dirty="0"/>
          </a:p>
        </p:txBody>
      </p:sp>
      <p:sp>
        <p:nvSpPr>
          <p:cNvPr id="3" name="Subtitle 2"/>
          <p:cNvSpPr>
            <a:spLocks noGrp="1"/>
          </p:cNvSpPr>
          <p:nvPr>
            <p:ph type="subTitle" idx="1"/>
          </p:nvPr>
        </p:nvSpPr>
        <p:spPr>
          <a:xfrm>
            <a:off x="0" y="762000"/>
            <a:ext cx="8915400" cy="6096000"/>
          </a:xfrm>
        </p:spPr>
        <p:txBody>
          <a:bodyPr>
            <a:normAutofit fontScale="92500" lnSpcReduction="10000"/>
          </a:bodyPr>
          <a:lstStyle/>
          <a:p>
            <a:pPr algn="l"/>
            <a:r>
              <a:rPr lang="en-US" dirty="0">
                <a:solidFill>
                  <a:schemeClr val="tx1"/>
                </a:solidFill>
              </a:rPr>
              <a:t> </a:t>
            </a:r>
            <a:endParaRPr lang="en-US" dirty="0" smtClean="0">
              <a:solidFill>
                <a:schemeClr val="tx1"/>
              </a:solidFill>
              <a:latin typeface="Times New Roman" pitchFamily="18" charset="0"/>
              <a:cs typeface="Times New Roman" pitchFamily="18" charset="0"/>
            </a:endParaRPr>
          </a:p>
          <a:p>
            <a:pPr algn="l">
              <a:lnSpc>
                <a:spcPct val="150000"/>
              </a:lnSpc>
              <a:buFont typeface="Arial" pitchFamily="34" charset="0"/>
              <a:buChar char="•"/>
            </a:pPr>
            <a:r>
              <a:rPr lang="en-US" dirty="0" smtClean="0">
                <a:solidFill>
                  <a:schemeClr val="tx1"/>
                </a:solidFill>
              </a:rPr>
              <a:t>If </a:t>
            </a:r>
            <a:r>
              <a:rPr lang="en-US" dirty="0">
                <a:solidFill>
                  <a:schemeClr val="tx1"/>
                </a:solidFill>
              </a:rPr>
              <a:t>objectivity is no longer possible, an omniscient narrator is no longer appropriate either</a:t>
            </a:r>
          </a:p>
          <a:p>
            <a:pPr lvl="0" algn="l">
              <a:lnSpc>
                <a:spcPct val="150000"/>
              </a:lnSpc>
              <a:buFont typeface="Arial" pitchFamily="34" charset="0"/>
              <a:buChar char="•"/>
            </a:pPr>
            <a:r>
              <a:rPr lang="en-US" dirty="0">
                <a:solidFill>
                  <a:schemeClr val="tx1"/>
                </a:solidFill>
              </a:rPr>
              <a:t>Perspective and subjectivity become central</a:t>
            </a:r>
          </a:p>
          <a:p>
            <a:pPr lvl="0" algn="l">
              <a:lnSpc>
                <a:spcPct val="150000"/>
              </a:lnSpc>
              <a:buFont typeface="Arial" pitchFamily="34" charset="0"/>
              <a:buChar char="•"/>
            </a:pPr>
            <a:r>
              <a:rPr lang="en-US" dirty="0">
                <a:solidFill>
                  <a:schemeClr val="tx1"/>
                </a:solidFill>
              </a:rPr>
              <a:t>Figural narrative perspective, interior monologue and stream of consciousness are central narrative </a:t>
            </a:r>
            <a:r>
              <a:rPr lang="en-US" dirty="0" smtClean="0">
                <a:solidFill>
                  <a:schemeClr val="tx1"/>
                </a:solidFill>
              </a:rPr>
              <a:t>techniques</a:t>
            </a:r>
            <a:endParaRPr lang="en-US" dirty="0">
              <a:solidFill>
                <a:schemeClr val="tx1"/>
              </a:solidFill>
            </a:endParaRPr>
          </a:p>
          <a:p>
            <a:pPr lvl="0" algn="l">
              <a:lnSpc>
                <a:spcPct val="150000"/>
              </a:lnSpc>
              <a:buFont typeface="Arial" pitchFamily="34" charset="0"/>
              <a:buChar char="•"/>
            </a:pPr>
            <a:r>
              <a:rPr lang="en-US" dirty="0">
                <a:solidFill>
                  <a:schemeClr val="tx1"/>
                </a:solidFill>
              </a:rPr>
              <a:t>Radically "psychological" novels (James Joyce, Virginia Woolf)</a:t>
            </a:r>
          </a:p>
          <a:p>
            <a:pPr algn="l">
              <a:buFont typeface="Arial" pitchFamily="34" charset="0"/>
              <a:buChar char="•"/>
            </a:pPr>
            <a:endParaRPr lang="en-US"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09600"/>
            <a:ext cx="9144000" cy="228600"/>
          </a:xfrm>
        </p:spPr>
        <p:txBody>
          <a:bodyPr>
            <a:normAutofit fontScale="90000"/>
          </a:bodyPr>
          <a:lstStyle/>
          <a:p>
            <a:r>
              <a:rPr lang="en-US" sz="3600" dirty="0" smtClean="0"/>
              <a:t>An omniscient "authorial" narrator Henry Fielding, </a:t>
            </a:r>
            <a:r>
              <a:rPr lang="en-US" sz="3600" i="1" dirty="0" smtClean="0"/>
              <a:t>History of Tom Jones, A Foundling </a:t>
            </a:r>
            <a:r>
              <a:rPr lang="en-US" sz="3600" dirty="0" smtClean="0"/>
              <a:t>(1749)</a:t>
            </a:r>
            <a:r>
              <a:rPr lang="en-US" dirty="0" smtClean="0"/>
              <a:t/>
            </a:r>
            <a:br>
              <a:rPr lang="en-US" dirty="0" smtClean="0"/>
            </a:br>
            <a:endParaRPr lang="en-US" dirty="0"/>
          </a:p>
        </p:txBody>
      </p:sp>
      <p:sp>
        <p:nvSpPr>
          <p:cNvPr id="3" name="Subtitle 2"/>
          <p:cNvSpPr>
            <a:spLocks noGrp="1"/>
          </p:cNvSpPr>
          <p:nvPr>
            <p:ph type="subTitle" idx="1"/>
          </p:nvPr>
        </p:nvSpPr>
        <p:spPr>
          <a:xfrm>
            <a:off x="0" y="914400"/>
            <a:ext cx="9144000" cy="5943600"/>
          </a:xfrm>
        </p:spPr>
        <p:txBody>
          <a:bodyPr>
            <a:normAutofit fontScale="92500" lnSpcReduction="20000"/>
          </a:bodyPr>
          <a:lstStyle/>
          <a:p>
            <a:r>
              <a:rPr lang="en-US" dirty="0"/>
              <a:t> </a:t>
            </a:r>
          </a:p>
          <a:p>
            <a:pPr algn="just"/>
            <a:r>
              <a:rPr lang="en-US" dirty="0" smtClean="0">
                <a:solidFill>
                  <a:schemeClr val="tx1"/>
                </a:solidFill>
                <a:latin typeface="Times New Roman" pitchFamily="18" charset="0"/>
                <a:cs typeface="Times New Roman" pitchFamily="18" charset="0"/>
              </a:rPr>
              <a:t>My </a:t>
            </a:r>
            <a:r>
              <a:rPr lang="en-US" dirty="0">
                <a:solidFill>
                  <a:schemeClr val="tx1"/>
                </a:solidFill>
                <a:latin typeface="Times New Roman" pitchFamily="18" charset="0"/>
                <a:cs typeface="Times New Roman" pitchFamily="18" charset="0"/>
              </a:rPr>
              <a:t>reader then is not to be surprised, if, in the course of this work, he shall find some chapters very short, and others altogether as long; some that contain only the time of a single day, and others that comprise years; in a word, if my history sometimes seems to stand still, and sometimes to fly. For all which I shall not </a:t>
            </a:r>
            <a:r>
              <a:rPr lang="en-US" dirty="0" smtClean="0">
                <a:solidFill>
                  <a:schemeClr val="tx1"/>
                </a:solidFill>
                <a:latin typeface="Times New Roman" pitchFamily="18" charset="0"/>
                <a:cs typeface="Times New Roman" pitchFamily="18" charset="0"/>
              </a:rPr>
              <a:t>took </a:t>
            </a:r>
            <a:r>
              <a:rPr lang="en-US" dirty="0">
                <a:solidFill>
                  <a:schemeClr val="tx1"/>
                </a:solidFill>
                <a:latin typeface="Times New Roman" pitchFamily="18" charset="0"/>
                <a:cs typeface="Times New Roman" pitchFamily="18" charset="0"/>
              </a:rPr>
              <a:t>on myself as accountable to any court of critical jurisdiction whatever: for as I am, in reality, the founder of a new province of writing, so I am at liberty to make what laws I please therein. And these laws, my readers, whom I consider as my subjects, are bound to believe in and to obey …</a:t>
            </a:r>
          </a:p>
          <a:p>
            <a:pPr algn="just"/>
            <a:r>
              <a:rPr lang="en-US" dirty="0">
                <a:solidFill>
                  <a:schemeClr val="tx1"/>
                </a:solidFill>
                <a:latin typeface="Times New Roman" pitchFamily="18" charset="0"/>
                <a:cs typeface="Times New Roman" pitchFamily="18" charset="0"/>
              </a:rPr>
              <a:t> </a:t>
            </a:r>
          </a:p>
          <a:p>
            <a:pPr algn="l"/>
            <a:r>
              <a:rPr lang="en-US" dirty="0">
                <a:solidFill>
                  <a:schemeClr val="tx1"/>
                </a:solidFill>
              </a:rPr>
              <a:t>(from: Book II, chapter I)</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9144000" cy="381000"/>
          </a:xfrm>
        </p:spPr>
        <p:txBody>
          <a:bodyPr>
            <a:normAutofit fontScale="90000"/>
          </a:bodyPr>
          <a:lstStyle/>
          <a:p>
            <a:r>
              <a:rPr lang="en-US" sz="3600" b="1" dirty="0" smtClean="0">
                <a:solidFill>
                  <a:schemeClr val="tx1"/>
                </a:solidFill>
              </a:rPr>
              <a:t>Radical subjectivity: the stream of consciousness from: James Joyce, </a:t>
            </a:r>
            <a:r>
              <a:rPr lang="en-US" sz="3600" b="1" i="1" dirty="0" smtClean="0">
                <a:solidFill>
                  <a:schemeClr val="tx1"/>
                </a:solidFill>
              </a:rPr>
              <a:t>Ulysses </a:t>
            </a:r>
            <a:r>
              <a:rPr lang="en-US" sz="3600" b="1" dirty="0" smtClean="0">
                <a:solidFill>
                  <a:schemeClr val="tx1"/>
                </a:solidFill>
              </a:rPr>
              <a:t>(1922)</a:t>
            </a:r>
            <a:r>
              <a:rPr lang="en-US" dirty="0" smtClean="0">
                <a:solidFill>
                  <a:schemeClr val="tx1"/>
                </a:solidFill>
              </a:rPr>
              <a:t/>
            </a:r>
            <a:br>
              <a:rPr lang="en-US" dirty="0" smtClean="0">
                <a:solidFill>
                  <a:schemeClr val="tx1"/>
                </a:solidFill>
              </a:rPr>
            </a:br>
            <a:endParaRPr lang="en-US" dirty="0"/>
          </a:p>
        </p:txBody>
      </p:sp>
      <p:sp>
        <p:nvSpPr>
          <p:cNvPr id="3" name="Subtitle 2"/>
          <p:cNvSpPr>
            <a:spLocks noGrp="1"/>
          </p:cNvSpPr>
          <p:nvPr>
            <p:ph type="subTitle" idx="1"/>
          </p:nvPr>
        </p:nvSpPr>
        <p:spPr>
          <a:xfrm>
            <a:off x="0" y="914400"/>
            <a:ext cx="9144000" cy="5943600"/>
          </a:xfrm>
        </p:spPr>
        <p:txBody>
          <a:bodyPr>
            <a:normAutofit fontScale="85000" lnSpcReduction="20000"/>
          </a:bodyPr>
          <a:lstStyle/>
          <a:p>
            <a:pPr algn="l"/>
            <a:r>
              <a:rPr lang="en-US" sz="3300" dirty="0">
                <a:solidFill>
                  <a:schemeClr val="tx1"/>
                </a:solidFill>
              </a:rPr>
              <a:t>… I can feel his mouth O Lord I must stretch myself I wished he was here or somebody to let myself go with and come again like that I feel all fire inside me or if I could dream it … I was coming for about 5 minutes with my legs round him I had to hug him after O Lord I wanted to shout out all sorts of things fuck or shit or     anything     at     all     …     O     Lord     I     can’t     wait  till Monday </a:t>
            </a:r>
            <a:r>
              <a:rPr lang="en-US" sz="3300" dirty="0" err="1">
                <a:solidFill>
                  <a:schemeClr val="tx1"/>
                </a:solidFill>
              </a:rPr>
              <a:t>frceeeeeeeefronnnng</a:t>
            </a:r>
            <a:r>
              <a:rPr lang="en-US" sz="3300" dirty="0">
                <a:solidFill>
                  <a:schemeClr val="tx1"/>
                </a:solidFill>
              </a:rPr>
              <a:t> train somewhere whistling the strength those engines have in them like big giants … I better not make  an  </a:t>
            </a:r>
            <a:r>
              <a:rPr lang="en-US" sz="3300" dirty="0" err="1">
                <a:solidFill>
                  <a:schemeClr val="tx1"/>
                </a:solidFill>
              </a:rPr>
              <a:t>alnight</a:t>
            </a:r>
            <a:r>
              <a:rPr lang="en-US" sz="3300" dirty="0">
                <a:solidFill>
                  <a:schemeClr val="tx1"/>
                </a:solidFill>
              </a:rPr>
              <a:t>  sitting  on  this  affair  they  ought  to  </a:t>
            </a:r>
            <a:r>
              <a:rPr lang="en-US" sz="3300" dirty="0" smtClean="0">
                <a:solidFill>
                  <a:schemeClr val="tx1"/>
                </a:solidFill>
              </a:rPr>
              <a:t>make chambers </a:t>
            </a:r>
            <a:r>
              <a:rPr lang="en-US" sz="3300" dirty="0">
                <a:solidFill>
                  <a:schemeClr val="tx1"/>
                </a:solidFill>
              </a:rPr>
              <a:t>a natural size so that a woman could sit on it properly he  kneels  down  to  do  it  I  suppose  there  isn’t  in  all creation another man with the habits he has look at the way </a:t>
            </a:r>
            <a:r>
              <a:rPr lang="en-US" sz="3300" dirty="0" err="1">
                <a:solidFill>
                  <a:schemeClr val="tx1"/>
                </a:solidFill>
              </a:rPr>
              <a:t>hes</a:t>
            </a:r>
            <a:r>
              <a:rPr lang="en-US" sz="3300" dirty="0">
                <a:solidFill>
                  <a:schemeClr val="tx1"/>
                </a:solidFill>
              </a:rPr>
              <a:t> sleeping at the foot of the bed … I suppose he used to sleep at the foot of the bed too with his big square feet up in his wife’s mouth damn this stinking thing anyway </a:t>
            </a:r>
            <a:r>
              <a:rPr lang="en-US" sz="3300" dirty="0" smtClean="0">
                <a:solidFill>
                  <a:schemeClr val="tx1"/>
                </a:solidFill>
              </a:rPr>
              <a:t>… (from: part III, page 813)</a:t>
            </a:r>
            <a:endParaRPr lang="en-US" sz="3300" dirty="0">
              <a:solidFill>
                <a:schemeClr val="tx1"/>
              </a:solidFill>
            </a:endParaRPr>
          </a:p>
          <a:p>
            <a:pPr algn="l"/>
            <a:endParaRPr lang="en-US"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28600"/>
          </a:xfrm>
        </p:spPr>
        <p:txBody>
          <a:bodyPr>
            <a:normAutofit fontScale="90000"/>
          </a:bodyPr>
          <a:lstStyle/>
          <a:p>
            <a:r>
              <a:rPr lang="en-US" dirty="0" smtClean="0"/>
              <a:t>Modernism (1901 - 1945)</a:t>
            </a:r>
            <a:r>
              <a:rPr lang="en-US" sz="1800" dirty="0" smtClean="0"/>
              <a:t/>
            </a:r>
            <a:br>
              <a:rPr lang="en-US" sz="1800" dirty="0" smtClean="0"/>
            </a:br>
            <a:endParaRPr lang="en-US" dirty="0"/>
          </a:p>
        </p:txBody>
      </p:sp>
      <p:sp>
        <p:nvSpPr>
          <p:cNvPr id="3" name="Subtitle 2"/>
          <p:cNvSpPr>
            <a:spLocks noGrp="1"/>
          </p:cNvSpPr>
          <p:nvPr>
            <p:ph type="subTitle" idx="1"/>
          </p:nvPr>
        </p:nvSpPr>
        <p:spPr>
          <a:xfrm>
            <a:off x="0" y="762000"/>
            <a:ext cx="9144000" cy="6096000"/>
          </a:xfrm>
        </p:spPr>
        <p:txBody>
          <a:bodyPr>
            <a:normAutofit/>
          </a:bodyPr>
          <a:lstStyle/>
          <a:p>
            <a:pPr lvl="0" algn="l">
              <a:buFont typeface="Arial" pitchFamily="34" charset="0"/>
              <a:buChar char="•"/>
            </a:pPr>
            <a:r>
              <a:rPr lang="en-US" dirty="0" smtClean="0">
                <a:solidFill>
                  <a:schemeClr val="tx1"/>
                </a:solidFill>
              </a:rPr>
              <a:t>Break </a:t>
            </a:r>
            <a:r>
              <a:rPr lang="en-US" dirty="0">
                <a:solidFill>
                  <a:schemeClr val="tx1"/>
                </a:solidFill>
              </a:rPr>
              <a:t>with traditional ideas of "poetry" (T.E. </a:t>
            </a:r>
            <a:r>
              <a:rPr lang="en-US" dirty="0" err="1">
                <a:solidFill>
                  <a:schemeClr val="tx1"/>
                </a:solidFill>
              </a:rPr>
              <a:t>Hulme</a:t>
            </a:r>
            <a:r>
              <a:rPr lang="en-US" dirty="0">
                <a:solidFill>
                  <a:schemeClr val="tx1"/>
                </a:solidFill>
              </a:rPr>
              <a:t>, Ezra Pound,</a:t>
            </a:r>
            <a:endParaRPr lang="en-US" sz="1400" dirty="0">
              <a:solidFill>
                <a:schemeClr val="tx1"/>
              </a:solidFill>
            </a:endParaRPr>
          </a:p>
          <a:p>
            <a:pPr algn="l">
              <a:buFont typeface="Arial" pitchFamily="34" charset="0"/>
              <a:buChar char="•"/>
            </a:pPr>
            <a:r>
              <a:rPr lang="en-US" dirty="0">
                <a:solidFill>
                  <a:schemeClr val="tx1"/>
                </a:solidFill>
              </a:rPr>
              <a:t>T.S. Eliot)</a:t>
            </a:r>
            <a:endParaRPr lang="en-US" sz="1400" dirty="0">
              <a:solidFill>
                <a:schemeClr val="tx1"/>
              </a:solidFill>
            </a:endParaRPr>
          </a:p>
          <a:p>
            <a:pPr lvl="1" algn="l"/>
            <a:r>
              <a:rPr lang="en-US" dirty="0" smtClean="0">
                <a:solidFill>
                  <a:schemeClr val="tx1"/>
                </a:solidFill>
              </a:rPr>
              <a:t>-Poetry </a:t>
            </a:r>
            <a:r>
              <a:rPr lang="en-US" dirty="0">
                <a:solidFill>
                  <a:schemeClr val="tx1"/>
                </a:solidFill>
              </a:rPr>
              <a:t>no longer has to be "beautiful"</a:t>
            </a:r>
            <a:endParaRPr lang="en-US" sz="1200" dirty="0">
              <a:solidFill>
                <a:schemeClr val="tx1"/>
              </a:solidFill>
            </a:endParaRPr>
          </a:p>
          <a:p>
            <a:pPr lvl="1" algn="l"/>
            <a:r>
              <a:rPr lang="en-US" dirty="0" smtClean="0">
                <a:solidFill>
                  <a:schemeClr val="tx1"/>
                </a:solidFill>
              </a:rPr>
              <a:t>-"</a:t>
            </a:r>
            <a:r>
              <a:rPr lang="en-US" dirty="0">
                <a:solidFill>
                  <a:schemeClr val="tx1"/>
                </a:solidFill>
              </a:rPr>
              <a:t>I want to speak of poetry as I speak of pigs" (T.E. </a:t>
            </a:r>
            <a:r>
              <a:rPr lang="en-US" dirty="0" err="1">
                <a:solidFill>
                  <a:schemeClr val="tx1"/>
                </a:solidFill>
              </a:rPr>
              <a:t>Hulme</a:t>
            </a:r>
            <a:r>
              <a:rPr lang="en-US" dirty="0">
                <a:solidFill>
                  <a:schemeClr val="tx1"/>
                </a:solidFill>
              </a:rPr>
              <a:t>)</a:t>
            </a:r>
            <a:endParaRPr lang="en-US" sz="1200" dirty="0">
              <a:solidFill>
                <a:schemeClr val="tx1"/>
              </a:solidFill>
            </a:endParaRPr>
          </a:p>
          <a:p>
            <a:pPr lvl="1" algn="l"/>
            <a:r>
              <a:rPr lang="en-US" dirty="0" smtClean="0">
                <a:solidFill>
                  <a:schemeClr val="tx1"/>
                </a:solidFill>
              </a:rPr>
              <a:t>-Playing </a:t>
            </a:r>
            <a:r>
              <a:rPr lang="en-US" dirty="0">
                <a:solidFill>
                  <a:schemeClr val="tx1"/>
                </a:solidFill>
              </a:rPr>
              <a:t>with poetic conventions</a:t>
            </a:r>
            <a:endParaRPr lang="en-US" sz="1200" dirty="0">
              <a:solidFill>
                <a:schemeClr val="tx1"/>
              </a:solidFill>
            </a:endParaRPr>
          </a:p>
          <a:p>
            <a:pPr lvl="1" algn="l"/>
            <a:r>
              <a:rPr lang="en-US" dirty="0" smtClean="0">
                <a:solidFill>
                  <a:schemeClr val="tx1"/>
                </a:solidFill>
              </a:rPr>
              <a:t>-Use </a:t>
            </a:r>
            <a:r>
              <a:rPr lang="en-US" dirty="0">
                <a:solidFill>
                  <a:schemeClr val="tx1"/>
                </a:solidFill>
              </a:rPr>
              <a:t>of symbolism and mythology (T.S. Eliot, W.B. Yeats</a:t>
            </a:r>
            <a:r>
              <a:rPr lang="en-US" dirty="0" smtClean="0">
                <a:solidFill>
                  <a:schemeClr val="tx1"/>
                </a:solidFill>
              </a:rPr>
              <a:t>)</a:t>
            </a:r>
            <a:endParaRPr lang="en-US" sz="2400" dirty="0">
              <a:solidFill>
                <a:schemeClr val="tx1"/>
              </a:solidFill>
            </a:endParaRPr>
          </a:p>
          <a:p>
            <a:pPr lvl="0" algn="l">
              <a:buFont typeface="Arial" pitchFamily="34" charset="0"/>
              <a:buChar char="•"/>
            </a:pPr>
            <a:r>
              <a:rPr lang="en-US" dirty="0">
                <a:solidFill>
                  <a:schemeClr val="tx1"/>
                </a:solidFill>
              </a:rPr>
              <a:t>1922 as "</a:t>
            </a:r>
            <a:r>
              <a:rPr lang="en-US" dirty="0" err="1">
                <a:solidFill>
                  <a:schemeClr val="tx1"/>
                </a:solidFill>
              </a:rPr>
              <a:t>annus</a:t>
            </a:r>
            <a:r>
              <a:rPr lang="en-US" dirty="0">
                <a:solidFill>
                  <a:schemeClr val="tx1"/>
                </a:solidFill>
              </a:rPr>
              <a:t> mirabilis" of Modernism</a:t>
            </a:r>
            <a:endParaRPr lang="en-US" sz="1400" dirty="0">
              <a:solidFill>
                <a:schemeClr val="tx1"/>
              </a:solidFill>
            </a:endParaRPr>
          </a:p>
          <a:p>
            <a:pPr lvl="1" algn="l"/>
            <a:r>
              <a:rPr lang="en-US" dirty="0">
                <a:solidFill>
                  <a:schemeClr val="tx1"/>
                </a:solidFill>
              </a:rPr>
              <a:t>T.S. Eliot, </a:t>
            </a:r>
            <a:r>
              <a:rPr lang="en-US" i="1" dirty="0">
                <a:solidFill>
                  <a:schemeClr val="tx1"/>
                </a:solidFill>
              </a:rPr>
              <a:t>Waste Land</a:t>
            </a:r>
            <a:endParaRPr lang="en-US" sz="1200" dirty="0">
              <a:solidFill>
                <a:schemeClr val="tx1"/>
              </a:solidFill>
            </a:endParaRPr>
          </a:p>
          <a:p>
            <a:pPr algn="l">
              <a:buFont typeface="Arial" pitchFamily="34" charset="0"/>
              <a:buChar char="•"/>
            </a:pPr>
            <a:r>
              <a:rPr lang="en-US" dirty="0">
                <a:solidFill>
                  <a:schemeClr val="tx1"/>
                </a:solidFill>
              </a:rPr>
              <a:t>James Joyce, </a:t>
            </a:r>
            <a:r>
              <a:rPr lang="en-US" i="1" dirty="0">
                <a:solidFill>
                  <a:schemeClr val="tx1"/>
                </a:solidFill>
              </a:rPr>
              <a:t>Ulysses</a:t>
            </a:r>
            <a:endParaRPr lang="en-US"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76200"/>
          </a:xfrm>
        </p:spPr>
        <p:txBody>
          <a:bodyPr>
            <a:normAutofit fontScale="90000"/>
          </a:bodyPr>
          <a:lstStyle/>
          <a:p>
            <a:r>
              <a:rPr lang="en-US" dirty="0" smtClean="0"/>
              <a:t>T.S Eliot, </a:t>
            </a:r>
            <a:r>
              <a:rPr lang="en-US" i="1" dirty="0" smtClean="0"/>
              <a:t>The Waste Land </a:t>
            </a:r>
            <a:r>
              <a:rPr lang="en-US" dirty="0" smtClean="0"/>
              <a:t>(1922)</a:t>
            </a:r>
            <a:br>
              <a:rPr lang="en-US" dirty="0" smtClean="0"/>
            </a:br>
            <a:endParaRPr lang="en-US" dirty="0"/>
          </a:p>
        </p:txBody>
      </p:sp>
      <p:sp>
        <p:nvSpPr>
          <p:cNvPr id="3" name="Subtitle 2"/>
          <p:cNvSpPr>
            <a:spLocks noGrp="1"/>
          </p:cNvSpPr>
          <p:nvPr>
            <p:ph type="subTitle" idx="1"/>
          </p:nvPr>
        </p:nvSpPr>
        <p:spPr>
          <a:xfrm>
            <a:off x="0" y="762000"/>
            <a:ext cx="9144000" cy="6096000"/>
          </a:xfrm>
        </p:spPr>
        <p:txBody>
          <a:bodyPr numCol="2">
            <a:normAutofit fontScale="55000" lnSpcReduction="20000"/>
          </a:bodyPr>
          <a:lstStyle/>
          <a:p>
            <a:r>
              <a:rPr lang="en-US" b="1" dirty="0" smtClean="0">
                <a:solidFill>
                  <a:schemeClr val="tx1"/>
                </a:solidFill>
              </a:rPr>
              <a:t>		I. </a:t>
            </a:r>
            <a:r>
              <a:rPr lang="en-US" b="1" dirty="0">
                <a:solidFill>
                  <a:schemeClr val="tx1"/>
                </a:solidFill>
              </a:rPr>
              <a:t>THE BURIAL OF THE </a:t>
            </a:r>
            <a:r>
              <a:rPr lang="en-US" b="1" dirty="0" smtClean="0">
                <a:solidFill>
                  <a:schemeClr val="tx1"/>
                </a:solidFill>
              </a:rPr>
              <a:t>DEAD</a:t>
            </a:r>
          </a:p>
          <a:p>
            <a:endParaRPr lang="en-US" b="1" dirty="0">
              <a:solidFill>
                <a:schemeClr val="tx1"/>
              </a:solidFill>
            </a:endParaRPr>
          </a:p>
          <a:p>
            <a:pPr algn="l"/>
            <a:r>
              <a:rPr lang="en-US" sz="3800" dirty="0">
                <a:solidFill>
                  <a:schemeClr val="tx1"/>
                </a:solidFill>
              </a:rPr>
              <a:t>April is the </a:t>
            </a:r>
            <a:r>
              <a:rPr lang="en-US" sz="3800" dirty="0" err="1">
                <a:solidFill>
                  <a:schemeClr val="tx1"/>
                </a:solidFill>
              </a:rPr>
              <a:t>cruellest</a:t>
            </a:r>
            <a:r>
              <a:rPr lang="en-US" sz="3800" dirty="0">
                <a:solidFill>
                  <a:schemeClr val="tx1"/>
                </a:solidFill>
              </a:rPr>
              <a:t> month, breeding </a:t>
            </a:r>
            <a:endParaRPr lang="en-US" sz="3800" dirty="0" smtClean="0">
              <a:solidFill>
                <a:schemeClr val="tx1"/>
              </a:solidFill>
            </a:endParaRPr>
          </a:p>
          <a:p>
            <a:pPr algn="l"/>
            <a:r>
              <a:rPr lang="en-US" sz="3800" dirty="0" smtClean="0">
                <a:solidFill>
                  <a:schemeClr val="tx1"/>
                </a:solidFill>
              </a:rPr>
              <a:t>Lilacs </a:t>
            </a:r>
            <a:r>
              <a:rPr lang="en-US" sz="3800" dirty="0">
                <a:solidFill>
                  <a:schemeClr val="tx1"/>
                </a:solidFill>
              </a:rPr>
              <a:t>out of the dead land, mixing </a:t>
            </a:r>
            <a:endParaRPr lang="en-US" sz="3800" dirty="0" smtClean="0">
              <a:solidFill>
                <a:schemeClr val="tx1"/>
              </a:solidFill>
            </a:endParaRPr>
          </a:p>
          <a:p>
            <a:pPr algn="l"/>
            <a:r>
              <a:rPr lang="en-US" sz="3800" dirty="0" smtClean="0">
                <a:solidFill>
                  <a:schemeClr val="tx1"/>
                </a:solidFill>
              </a:rPr>
              <a:t>Memory </a:t>
            </a:r>
            <a:r>
              <a:rPr lang="en-US" sz="3800" dirty="0">
                <a:solidFill>
                  <a:schemeClr val="tx1"/>
                </a:solidFill>
              </a:rPr>
              <a:t>and desire, stirring</a:t>
            </a:r>
          </a:p>
          <a:p>
            <a:pPr algn="l"/>
            <a:r>
              <a:rPr lang="en-US" sz="3800" dirty="0">
                <a:solidFill>
                  <a:schemeClr val="tx1"/>
                </a:solidFill>
              </a:rPr>
              <a:t>Dull roots with spring rain. </a:t>
            </a:r>
            <a:endParaRPr lang="en-US" sz="3800" dirty="0" smtClean="0">
              <a:solidFill>
                <a:schemeClr val="tx1"/>
              </a:solidFill>
            </a:endParaRPr>
          </a:p>
          <a:p>
            <a:pPr algn="l"/>
            <a:r>
              <a:rPr lang="en-US" sz="3800" dirty="0" smtClean="0">
                <a:solidFill>
                  <a:schemeClr val="tx1"/>
                </a:solidFill>
              </a:rPr>
              <a:t>Winter </a:t>
            </a:r>
            <a:r>
              <a:rPr lang="en-US" sz="3800" dirty="0">
                <a:solidFill>
                  <a:schemeClr val="tx1"/>
                </a:solidFill>
              </a:rPr>
              <a:t>kept us warm, covering </a:t>
            </a:r>
            <a:endParaRPr lang="en-US" sz="3800" dirty="0" smtClean="0">
              <a:solidFill>
                <a:schemeClr val="tx1"/>
              </a:solidFill>
            </a:endParaRPr>
          </a:p>
          <a:p>
            <a:pPr algn="l"/>
            <a:r>
              <a:rPr lang="en-US" sz="3800" dirty="0" smtClean="0">
                <a:solidFill>
                  <a:schemeClr val="tx1"/>
                </a:solidFill>
              </a:rPr>
              <a:t>Earth </a:t>
            </a:r>
            <a:r>
              <a:rPr lang="en-US" sz="3800" dirty="0">
                <a:solidFill>
                  <a:schemeClr val="tx1"/>
                </a:solidFill>
              </a:rPr>
              <a:t>in forgetful snow, feeding </a:t>
            </a:r>
            <a:endParaRPr lang="en-US" sz="3800" dirty="0" smtClean="0">
              <a:solidFill>
                <a:schemeClr val="tx1"/>
              </a:solidFill>
            </a:endParaRPr>
          </a:p>
          <a:p>
            <a:pPr algn="l"/>
            <a:r>
              <a:rPr lang="en-US" sz="3800" dirty="0" smtClean="0">
                <a:solidFill>
                  <a:schemeClr val="tx1"/>
                </a:solidFill>
              </a:rPr>
              <a:t>A </a:t>
            </a:r>
            <a:r>
              <a:rPr lang="en-US" sz="3800" dirty="0">
                <a:solidFill>
                  <a:schemeClr val="tx1"/>
                </a:solidFill>
              </a:rPr>
              <a:t>little life with dried tubers.</a:t>
            </a:r>
          </a:p>
          <a:p>
            <a:pPr algn="l"/>
            <a:r>
              <a:rPr lang="en-US" sz="3800" dirty="0">
                <a:solidFill>
                  <a:schemeClr val="tx1"/>
                </a:solidFill>
              </a:rPr>
              <a:t>Summer surprised us, coming over the </a:t>
            </a:r>
            <a:r>
              <a:rPr lang="en-US" sz="3800" dirty="0" err="1">
                <a:solidFill>
                  <a:schemeClr val="tx1"/>
                </a:solidFill>
              </a:rPr>
              <a:t>Starnbergersee</a:t>
            </a:r>
            <a:r>
              <a:rPr lang="en-US" sz="3800" dirty="0">
                <a:solidFill>
                  <a:schemeClr val="tx1"/>
                </a:solidFill>
              </a:rPr>
              <a:t> </a:t>
            </a:r>
            <a:endParaRPr lang="en-US" sz="3800" dirty="0" smtClean="0">
              <a:solidFill>
                <a:schemeClr val="tx1"/>
              </a:solidFill>
            </a:endParaRPr>
          </a:p>
          <a:p>
            <a:pPr algn="l"/>
            <a:r>
              <a:rPr lang="en-US" sz="3800" dirty="0" smtClean="0">
                <a:solidFill>
                  <a:schemeClr val="tx1"/>
                </a:solidFill>
              </a:rPr>
              <a:t>With </a:t>
            </a:r>
            <a:r>
              <a:rPr lang="en-US" sz="3800" dirty="0">
                <a:solidFill>
                  <a:schemeClr val="tx1"/>
                </a:solidFill>
              </a:rPr>
              <a:t>a shower of rain; we stopped in the colonnade, </a:t>
            </a:r>
            <a:endParaRPr lang="en-US" sz="3800" dirty="0" smtClean="0">
              <a:solidFill>
                <a:schemeClr val="tx1"/>
              </a:solidFill>
            </a:endParaRPr>
          </a:p>
          <a:p>
            <a:pPr algn="l"/>
            <a:r>
              <a:rPr lang="en-US" sz="3800" dirty="0" smtClean="0">
                <a:solidFill>
                  <a:schemeClr val="tx1"/>
                </a:solidFill>
              </a:rPr>
              <a:t>And </a:t>
            </a:r>
            <a:r>
              <a:rPr lang="en-US" sz="3800" dirty="0">
                <a:solidFill>
                  <a:schemeClr val="tx1"/>
                </a:solidFill>
              </a:rPr>
              <a:t>went on in sunlight, into the </a:t>
            </a:r>
            <a:r>
              <a:rPr lang="en-US" sz="3800" dirty="0" err="1">
                <a:solidFill>
                  <a:schemeClr val="tx1"/>
                </a:solidFill>
              </a:rPr>
              <a:t>Hofgarten</a:t>
            </a:r>
            <a:r>
              <a:rPr lang="en-US" sz="3800" dirty="0">
                <a:solidFill>
                  <a:schemeClr val="tx1"/>
                </a:solidFill>
              </a:rPr>
              <a:t>,</a:t>
            </a:r>
          </a:p>
          <a:p>
            <a:pPr algn="l"/>
            <a:r>
              <a:rPr lang="en-US" sz="3800" dirty="0">
                <a:solidFill>
                  <a:schemeClr val="tx1"/>
                </a:solidFill>
              </a:rPr>
              <a:t>And drank coffee, and talked for an hour.</a:t>
            </a:r>
          </a:p>
          <a:p>
            <a:pPr algn="l"/>
            <a:r>
              <a:rPr lang="en-US" sz="3800" dirty="0">
                <a:solidFill>
                  <a:schemeClr val="tx1"/>
                </a:solidFill>
              </a:rPr>
              <a:t>Bin gar </a:t>
            </a:r>
            <a:r>
              <a:rPr lang="en-US" sz="3800" dirty="0" err="1">
                <a:solidFill>
                  <a:schemeClr val="tx1"/>
                </a:solidFill>
              </a:rPr>
              <a:t>keine</a:t>
            </a:r>
            <a:r>
              <a:rPr lang="en-US" sz="3800" dirty="0">
                <a:solidFill>
                  <a:schemeClr val="tx1"/>
                </a:solidFill>
              </a:rPr>
              <a:t> </a:t>
            </a:r>
            <a:r>
              <a:rPr lang="en-US" sz="3800" dirty="0" err="1">
                <a:solidFill>
                  <a:schemeClr val="tx1"/>
                </a:solidFill>
              </a:rPr>
              <a:t>Russin</a:t>
            </a:r>
            <a:r>
              <a:rPr lang="en-US" sz="3800" dirty="0">
                <a:solidFill>
                  <a:schemeClr val="tx1"/>
                </a:solidFill>
              </a:rPr>
              <a:t>, </a:t>
            </a:r>
            <a:r>
              <a:rPr lang="en-US" sz="3800" dirty="0" err="1">
                <a:solidFill>
                  <a:schemeClr val="tx1"/>
                </a:solidFill>
              </a:rPr>
              <a:t>stamm</a:t>
            </a:r>
            <a:r>
              <a:rPr lang="en-US" sz="3800" dirty="0">
                <a:solidFill>
                  <a:schemeClr val="tx1"/>
                </a:solidFill>
              </a:rPr>
              <a:t>' </a:t>
            </a:r>
            <a:r>
              <a:rPr lang="en-US" sz="3800" dirty="0" err="1">
                <a:solidFill>
                  <a:schemeClr val="tx1"/>
                </a:solidFill>
              </a:rPr>
              <a:t>aus</a:t>
            </a:r>
            <a:r>
              <a:rPr lang="en-US" sz="3800" dirty="0">
                <a:solidFill>
                  <a:schemeClr val="tx1"/>
                </a:solidFill>
              </a:rPr>
              <a:t> </a:t>
            </a:r>
            <a:r>
              <a:rPr lang="en-US" sz="3800" dirty="0" err="1">
                <a:solidFill>
                  <a:schemeClr val="tx1"/>
                </a:solidFill>
              </a:rPr>
              <a:t>Litauen</a:t>
            </a:r>
            <a:r>
              <a:rPr lang="en-US" sz="3800" dirty="0">
                <a:solidFill>
                  <a:schemeClr val="tx1"/>
                </a:solidFill>
              </a:rPr>
              <a:t>, </a:t>
            </a:r>
            <a:r>
              <a:rPr lang="en-US" sz="3800" dirty="0" err="1">
                <a:solidFill>
                  <a:schemeClr val="tx1"/>
                </a:solidFill>
              </a:rPr>
              <a:t>echt</a:t>
            </a:r>
            <a:r>
              <a:rPr lang="en-US" sz="3800" dirty="0">
                <a:solidFill>
                  <a:schemeClr val="tx1"/>
                </a:solidFill>
              </a:rPr>
              <a:t> </a:t>
            </a:r>
            <a:r>
              <a:rPr lang="en-US" sz="3800" dirty="0" err="1">
                <a:solidFill>
                  <a:schemeClr val="tx1"/>
                </a:solidFill>
              </a:rPr>
              <a:t>deutsch</a:t>
            </a:r>
            <a:r>
              <a:rPr lang="en-US" sz="3800" dirty="0">
                <a:solidFill>
                  <a:schemeClr val="tx1"/>
                </a:solidFill>
              </a:rPr>
              <a:t>.</a:t>
            </a:r>
          </a:p>
          <a:p>
            <a:pPr algn="l"/>
            <a:r>
              <a:rPr lang="en-US" sz="3800" dirty="0" smtClean="0">
                <a:solidFill>
                  <a:schemeClr val="tx1"/>
                </a:solidFill>
              </a:rPr>
              <a:t>The </a:t>
            </a:r>
            <a:r>
              <a:rPr lang="en-US" sz="3800" dirty="0">
                <a:solidFill>
                  <a:schemeClr val="tx1"/>
                </a:solidFill>
              </a:rPr>
              <a:t>typist home at teatime, clears her breakfast, </a:t>
            </a:r>
            <a:r>
              <a:rPr lang="en-US" sz="3800" dirty="0" smtClean="0">
                <a:solidFill>
                  <a:schemeClr val="tx1"/>
                </a:solidFill>
              </a:rPr>
              <a:t>lights</a:t>
            </a:r>
          </a:p>
          <a:p>
            <a:pPr algn="l"/>
            <a:r>
              <a:rPr lang="en-US" sz="3800" dirty="0" smtClean="0">
                <a:solidFill>
                  <a:schemeClr val="tx1"/>
                </a:solidFill>
              </a:rPr>
              <a:t> </a:t>
            </a:r>
          </a:p>
          <a:p>
            <a:pPr algn="l"/>
            <a:endParaRPr lang="en-US" sz="3800" dirty="0">
              <a:solidFill>
                <a:schemeClr val="tx1"/>
              </a:solidFill>
            </a:endParaRPr>
          </a:p>
          <a:p>
            <a:pPr algn="l"/>
            <a:r>
              <a:rPr lang="en-US" sz="3800" dirty="0" smtClean="0">
                <a:solidFill>
                  <a:schemeClr val="tx1"/>
                </a:solidFill>
              </a:rPr>
              <a:t>Her </a:t>
            </a:r>
            <a:r>
              <a:rPr lang="en-US" sz="3800" dirty="0">
                <a:solidFill>
                  <a:schemeClr val="tx1"/>
                </a:solidFill>
              </a:rPr>
              <a:t>stove, and lays out food in tins.</a:t>
            </a:r>
          </a:p>
          <a:p>
            <a:pPr algn="l"/>
            <a:r>
              <a:rPr lang="en-US" sz="3800" dirty="0">
                <a:solidFill>
                  <a:schemeClr val="tx1"/>
                </a:solidFill>
              </a:rPr>
              <a:t>Out of the window perilously spread</a:t>
            </a:r>
          </a:p>
          <a:p>
            <a:pPr algn="l"/>
            <a:r>
              <a:rPr lang="en-US" sz="3800" dirty="0">
                <a:solidFill>
                  <a:schemeClr val="tx1"/>
                </a:solidFill>
              </a:rPr>
              <a:t>Her drying combinations touched by the sun's last rays, </a:t>
            </a:r>
            <a:endParaRPr lang="en-US" sz="3800" dirty="0" smtClean="0">
              <a:solidFill>
                <a:schemeClr val="tx1"/>
              </a:solidFill>
            </a:endParaRPr>
          </a:p>
          <a:p>
            <a:pPr algn="l"/>
            <a:r>
              <a:rPr lang="en-US" sz="3800" dirty="0" smtClean="0">
                <a:solidFill>
                  <a:schemeClr val="tx1"/>
                </a:solidFill>
              </a:rPr>
              <a:t>On </a:t>
            </a:r>
            <a:r>
              <a:rPr lang="en-US" sz="3800" dirty="0">
                <a:solidFill>
                  <a:schemeClr val="tx1"/>
                </a:solidFill>
              </a:rPr>
              <a:t>the divan are piled (at night her bed)</a:t>
            </a:r>
          </a:p>
          <a:p>
            <a:pPr algn="l"/>
            <a:r>
              <a:rPr lang="en-US" sz="3800" dirty="0">
                <a:solidFill>
                  <a:schemeClr val="tx1"/>
                </a:solidFill>
              </a:rPr>
              <a:t>Stockings, slippers, camisoles, and stays</a:t>
            </a:r>
            <a:r>
              <a:rPr lang="en-US" sz="3800" dirty="0" smtClean="0">
                <a:solidFill>
                  <a:schemeClr val="tx1"/>
                </a:solidFill>
              </a:rPr>
              <a:t>.</a:t>
            </a:r>
          </a:p>
          <a:p>
            <a:pPr algn="l"/>
            <a:r>
              <a:rPr lang="en-US" sz="3800" dirty="0" smtClean="0">
                <a:solidFill>
                  <a:schemeClr val="tx1"/>
                </a:solidFill>
              </a:rPr>
              <a:t> </a:t>
            </a:r>
            <a:r>
              <a:rPr lang="en-US" sz="3800" dirty="0">
                <a:solidFill>
                  <a:schemeClr val="tx1"/>
                </a:solidFill>
              </a:rPr>
              <a:t>I </a:t>
            </a:r>
            <a:r>
              <a:rPr lang="en-US" sz="3800" dirty="0" err="1">
                <a:solidFill>
                  <a:schemeClr val="tx1"/>
                </a:solidFill>
              </a:rPr>
              <a:t>Tiresias</a:t>
            </a:r>
            <a:r>
              <a:rPr lang="en-US" sz="3800" dirty="0">
                <a:solidFill>
                  <a:schemeClr val="tx1"/>
                </a:solidFill>
              </a:rPr>
              <a:t>, old man with wrinkled </a:t>
            </a:r>
            <a:r>
              <a:rPr lang="en-US" sz="3800" dirty="0" smtClean="0">
                <a:solidFill>
                  <a:schemeClr val="tx1"/>
                </a:solidFill>
              </a:rPr>
              <a:t>dugs</a:t>
            </a:r>
          </a:p>
          <a:p>
            <a:pPr algn="l"/>
            <a:r>
              <a:rPr lang="en-US" sz="3800" dirty="0" smtClean="0">
                <a:solidFill>
                  <a:schemeClr val="tx1"/>
                </a:solidFill>
              </a:rPr>
              <a:t> </a:t>
            </a:r>
            <a:r>
              <a:rPr lang="en-US" sz="3800" dirty="0">
                <a:solidFill>
                  <a:schemeClr val="tx1"/>
                </a:solidFill>
              </a:rPr>
              <a:t>Perceived the scene, and foretold the rest </a:t>
            </a:r>
            <a:r>
              <a:rPr lang="en-US" sz="3800" dirty="0" smtClean="0">
                <a:solidFill>
                  <a:schemeClr val="tx1"/>
                </a:solidFill>
              </a:rPr>
              <a:t>– </a:t>
            </a:r>
          </a:p>
          <a:p>
            <a:pPr algn="l"/>
            <a:r>
              <a:rPr lang="en-US" sz="3800" dirty="0" smtClean="0">
                <a:solidFill>
                  <a:schemeClr val="tx1"/>
                </a:solidFill>
              </a:rPr>
              <a:t>I </a:t>
            </a:r>
            <a:r>
              <a:rPr lang="en-US" sz="3800" dirty="0">
                <a:solidFill>
                  <a:schemeClr val="tx1"/>
                </a:solidFill>
              </a:rPr>
              <a:t>too awaited the expected guest.</a:t>
            </a:r>
          </a:p>
          <a:p>
            <a:pPr algn="l"/>
            <a:r>
              <a:rPr lang="en-US" sz="3800" dirty="0">
                <a:solidFill>
                  <a:schemeClr val="tx1"/>
                </a:solidFill>
              </a:rPr>
              <a:t>He, the young man carbuncular, arrives,</a:t>
            </a:r>
          </a:p>
          <a:p>
            <a:pPr algn="l"/>
            <a:r>
              <a:rPr lang="en-US" sz="3800" dirty="0">
                <a:solidFill>
                  <a:schemeClr val="tx1"/>
                </a:solidFill>
              </a:rPr>
              <a:t>A small house agent's clerk, with one bold stare</a:t>
            </a:r>
            <a:r>
              <a:rPr lang="en-US" sz="3800" dirty="0" smtClean="0">
                <a:solidFill>
                  <a:schemeClr val="tx1"/>
                </a:solidFill>
              </a:rPr>
              <a:t>,</a:t>
            </a:r>
          </a:p>
          <a:p>
            <a:pPr algn="l"/>
            <a:r>
              <a:rPr lang="en-US" sz="3800" dirty="0" smtClean="0">
                <a:solidFill>
                  <a:schemeClr val="tx1"/>
                </a:solidFill>
              </a:rPr>
              <a:t> </a:t>
            </a:r>
            <a:r>
              <a:rPr lang="en-US" sz="3800" dirty="0">
                <a:solidFill>
                  <a:schemeClr val="tx1"/>
                </a:solidFill>
              </a:rPr>
              <a:t>One of the low on whom assurance sits</a:t>
            </a:r>
          </a:p>
          <a:p>
            <a:pPr algn="l"/>
            <a:r>
              <a:rPr lang="en-US" sz="3800" dirty="0">
                <a:solidFill>
                  <a:schemeClr val="tx1"/>
                </a:solidFill>
              </a:rPr>
              <a:t>As a silk hat on a Bradford millionaire.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686800" cy="152400"/>
          </a:xfrm>
        </p:spPr>
        <p:txBody>
          <a:bodyPr>
            <a:normAutofit fontScale="90000"/>
          </a:bodyPr>
          <a:lstStyle/>
          <a:p>
            <a:r>
              <a:rPr lang="en-US" sz="4000" b="1" dirty="0">
                <a:latin typeface="Times New Roman" pitchFamily="18" charset="0"/>
                <a:cs typeface="Times New Roman" pitchFamily="18" charset="0"/>
              </a:rPr>
              <a:t>T.S Eliot, </a:t>
            </a:r>
            <a:r>
              <a:rPr lang="en-US" sz="4000" b="1" i="1" dirty="0">
                <a:latin typeface="Times New Roman" pitchFamily="18" charset="0"/>
                <a:cs typeface="Times New Roman" pitchFamily="18" charset="0"/>
              </a:rPr>
              <a:t>The Waste Land </a:t>
            </a:r>
            <a:r>
              <a:rPr lang="en-US" sz="4000" b="1" dirty="0">
                <a:latin typeface="Times New Roman" pitchFamily="18" charset="0"/>
                <a:cs typeface="Times New Roman" pitchFamily="18" charset="0"/>
              </a:rPr>
              <a:t>(from Part III)</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0" y="685800"/>
            <a:ext cx="9144000" cy="6172200"/>
          </a:xfrm>
        </p:spPr>
        <p:txBody>
          <a:bodyPr>
            <a:normAutofit fontScale="92500" lnSpcReduction="10000"/>
          </a:bodyPr>
          <a:lstStyle/>
          <a:p>
            <a:pPr algn="l"/>
            <a:r>
              <a:rPr lang="en-US" sz="2800" dirty="0">
                <a:solidFill>
                  <a:schemeClr val="tx1"/>
                </a:solidFill>
                <a:latin typeface="Times New Roman" pitchFamily="18" charset="0"/>
                <a:cs typeface="Times New Roman" pitchFamily="18" charset="0"/>
              </a:rPr>
              <a:t>The time is now propitious, as he guesses,	a </a:t>
            </a:r>
            <a:endParaRPr lang="en-US" sz="2800" dirty="0" smtClean="0">
              <a:solidFill>
                <a:schemeClr val="tx1"/>
              </a:solidFill>
              <a:latin typeface="Times New Roman" pitchFamily="18" charset="0"/>
              <a:cs typeface="Times New Roman" pitchFamily="18" charset="0"/>
            </a:endParaRPr>
          </a:p>
          <a:p>
            <a:pPr algn="l"/>
            <a:r>
              <a:rPr lang="en-US" sz="2800" dirty="0" smtClean="0">
                <a:solidFill>
                  <a:schemeClr val="tx1"/>
                </a:solidFill>
                <a:latin typeface="Times New Roman" pitchFamily="18" charset="0"/>
                <a:cs typeface="Times New Roman" pitchFamily="18" charset="0"/>
              </a:rPr>
              <a:t>The </a:t>
            </a:r>
            <a:r>
              <a:rPr lang="en-US" sz="2800" dirty="0">
                <a:solidFill>
                  <a:schemeClr val="tx1"/>
                </a:solidFill>
                <a:latin typeface="Times New Roman" pitchFamily="18" charset="0"/>
                <a:cs typeface="Times New Roman" pitchFamily="18" charset="0"/>
              </a:rPr>
              <a:t>meal is ended, she is bored and tired,	</a:t>
            </a:r>
            <a:r>
              <a:rPr lang="en-US" sz="2800" dirty="0" smtClean="0">
                <a:solidFill>
                  <a:schemeClr val="tx1"/>
                </a:solidFill>
                <a:latin typeface="Times New Roman" pitchFamily="18" charset="0"/>
                <a:cs typeface="Times New Roman" pitchFamily="18" charset="0"/>
              </a:rPr>
              <a:t>	b </a:t>
            </a:r>
          </a:p>
          <a:p>
            <a:pPr algn="l"/>
            <a:r>
              <a:rPr lang="en-US" sz="2800" dirty="0" err="1" smtClean="0">
                <a:solidFill>
                  <a:schemeClr val="tx1"/>
                </a:solidFill>
                <a:latin typeface="Times New Roman" pitchFamily="18" charset="0"/>
                <a:cs typeface="Times New Roman" pitchFamily="18" charset="0"/>
              </a:rPr>
              <a:t>Endeavours</a:t>
            </a:r>
            <a:r>
              <a:rPr lang="en-US" sz="2800" dirty="0" smtClean="0">
                <a:solidFill>
                  <a:schemeClr val="tx1"/>
                </a:solidFill>
                <a:latin typeface="Times New Roman" pitchFamily="18" charset="0"/>
                <a:cs typeface="Times New Roman" pitchFamily="18" charset="0"/>
              </a:rPr>
              <a:t> </a:t>
            </a:r>
            <a:r>
              <a:rPr lang="en-US" sz="2800" dirty="0">
                <a:solidFill>
                  <a:schemeClr val="tx1"/>
                </a:solidFill>
                <a:latin typeface="Times New Roman" pitchFamily="18" charset="0"/>
                <a:cs typeface="Times New Roman" pitchFamily="18" charset="0"/>
              </a:rPr>
              <a:t>to engage her in caresses	</a:t>
            </a:r>
            <a:r>
              <a:rPr lang="en-US" sz="2800" dirty="0" smtClean="0">
                <a:solidFill>
                  <a:schemeClr val="tx1"/>
                </a:solidFill>
                <a:latin typeface="Times New Roman" pitchFamily="18" charset="0"/>
                <a:cs typeface="Times New Roman" pitchFamily="18" charset="0"/>
              </a:rPr>
              <a:t>	a </a:t>
            </a:r>
          </a:p>
          <a:p>
            <a:pPr algn="l"/>
            <a:r>
              <a:rPr lang="en-US" sz="2800" dirty="0" smtClean="0">
                <a:solidFill>
                  <a:schemeClr val="tx1"/>
                </a:solidFill>
                <a:latin typeface="Times New Roman" pitchFamily="18" charset="0"/>
                <a:cs typeface="Times New Roman" pitchFamily="18" charset="0"/>
              </a:rPr>
              <a:t>Which </a:t>
            </a:r>
            <a:r>
              <a:rPr lang="en-US" sz="2800" dirty="0">
                <a:solidFill>
                  <a:schemeClr val="tx1"/>
                </a:solidFill>
                <a:latin typeface="Times New Roman" pitchFamily="18" charset="0"/>
                <a:cs typeface="Times New Roman" pitchFamily="18" charset="0"/>
              </a:rPr>
              <a:t>still are </a:t>
            </a:r>
            <a:r>
              <a:rPr lang="en-US" sz="2800" dirty="0" err="1">
                <a:solidFill>
                  <a:schemeClr val="tx1"/>
                </a:solidFill>
                <a:latin typeface="Times New Roman" pitchFamily="18" charset="0"/>
                <a:cs typeface="Times New Roman" pitchFamily="18" charset="0"/>
              </a:rPr>
              <a:t>unreproved</a:t>
            </a:r>
            <a:r>
              <a:rPr lang="en-US" sz="2800" dirty="0">
                <a:solidFill>
                  <a:schemeClr val="tx1"/>
                </a:solidFill>
                <a:latin typeface="Times New Roman" pitchFamily="18" charset="0"/>
                <a:cs typeface="Times New Roman" pitchFamily="18" charset="0"/>
              </a:rPr>
              <a:t>, if undesired.	</a:t>
            </a:r>
            <a:r>
              <a:rPr lang="en-US" sz="2800" dirty="0" smtClean="0">
                <a:solidFill>
                  <a:schemeClr val="tx1"/>
                </a:solidFill>
                <a:latin typeface="Times New Roman" pitchFamily="18" charset="0"/>
                <a:cs typeface="Times New Roman" pitchFamily="18" charset="0"/>
              </a:rPr>
              <a:t>	b </a:t>
            </a:r>
          </a:p>
          <a:p>
            <a:pPr algn="l"/>
            <a:r>
              <a:rPr lang="en-US" sz="2800" dirty="0" smtClean="0">
                <a:solidFill>
                  <a:schemeClr val="tx1"/>
                </a:solidFill>
                <a:latin typeface="Times New Roman" pitchFamily="18" charset="0"/>
                <a:cs typeface="Times New Roman" pitchFamily="18" charset="0"/>
              </a:rPr>
              <a:t>Flushed </a:t>
            </a:r>
            <a:r>
              <a:rPr lang="en-US" sz="2800" dirty="0">
                <a:solidFill>
                  <a:schemeClr val="tx1"/>
                </a:solidFill>
                <a:latin typeface="Times New Roman" pitchFamily="18" charset="0"/>
                <a:cs typeface="Times New Roman" pitchFamily="18" charset="0"/>
              </a:rPr>
              <a:t>and decided, he assaults at once</a:t>
            </a:r>
            <a:r>
              <a:rPr lang="en-US" sz="2800" dirty="0" smtClean="0">
                <a:solidFill>
                  <a:schemeClr val="tx1"/>
                </a:solidFill>
                <a:latin typeface="Times New Roman" pitchFamily="18" charset="0"/>
                <a:cs typeface="Times New Roman" pitchFamily="18" charset="0"/>
              </a:rPr>
              <a:t>;	</a:t>
            </a:r>
            <a:r>
              <a:rPr lang="en-US" sz="2800" dirty="0">
                <a:solidFill>
                  <a:schemeClr val="tx1"/>
                </a:solidFill>
                <a:latin typeface="Times New Roman" pitchFamily="18" charset="0"/>
                <a:cs typeface="Times New Roman" pitchFamily="18" charset="0"/>
              </a:rPr>
              <a:t>	c </a:t>
            </a:r>
            <a:endParaRPr lang="en-US" sz="2800" dirty="0" smtClean="0">
              <a:solidFill>
                <a:schemeClr val="tx1"/>
              </a:solidFill>
              <a:latin typeface="Times New Roman" pitchFamily="18" charset="0"/>
              <a:cs typeface="Times New Roman" pitchFamily="18" charset="0"/>
            </a:endParaRPr>
          </a:p>
          <a:p>
            <a:pPr algn="l"/>
            <a:r>
              <a:rPr lang="en-US" sz="2800" dirty="0" smtClean="0">
                <a:solidFill>
                  <a:schemeClr val="tx1"/>
                </a:solidFill>
                <a:latin typeface="Times New Roman" pitchFamily="18" charset="0"/>
                <a:cs typeface="Times New Roman" pitchFamily="18" charset="0"/>
              </a:rPr>
              <a:t>Exploring </a:t>
            </a:r>
            <a:r>
              <a:rPr lang="en-US" sz="2800" dirty="0">
                <a:solidFill>
                  <a:schemeClr val="tx1"/>
                </a:solidFill>
                <a:latin typeface="Times New Roman" pitchFamily="18" charset="0"/>
                <a:cs typeface="Times New Roman" pitchFamily="18" charset="0"/>
              </a:rPr>
              <a:t>hands encounter no </a:t>
            </a:r>
            <a:r>
              <a:rPr lang="en-US" sz="2800" dirty="0" err="1">
                <a:solidFill>
                  <a:schemeClr val="tx1"/>
                </a:solidFill>
                <a:latin typeface="Times New Roman" pitchFamily="18" charset="0"/>
                <a:cs typeface="Times New Roman" pitchFamily="18" charset="0"/>
              </a:rPr>
              <a:t>defence</a:t>
            </a:r>
            <a:r>
              <a:rPr lang="en-US" sz="2800" dirty="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	d </a:t>
            </a:r>
          </a:p>
          <a:p>
            <a:pPr algn="l"/>
            <a:r>
              <a:rPr lang="en-US" sz="2800" dirty="0" smtClean="0">
                <a:solidFill>
                  <a:schemeClr val="tx1"/>
                </a:solidFill>
                <a:latin typeface="Times New Roman" pitchFamily="18" charset="0"/>
                <a:cs typeface="Times New Roman" pitchFamily="18" charset="0"/>
              </a:rPr>
              <a:t>His </a:t>
            </a:r>
            <a:r>
              <a:rPr lang="en-US" sz="2800" dirty="0">
                <a:solidFill>
                  <a:schemeClr val="tx1"/>
                </a:solidFill>
                <a:latin typeface="Times New Roman" pitchFamily="18" charset="0"/>
                <a:cs typeface="Times New Roman" pitchFamily="18" charset="0"/>
              </a:rPr>
              <a:t>vanity requires no response,	</a:t>
            </a:r>
            <a:r>
              <a:rPr lang="en-US" sz="2800" dirty="0" smtClean="0">
                <a:solidFill>
                  <a:schemeClr val="tx1"/>
                </a:solidFill>
                <a:latin typeface="Times New Roman" pitchFamily="18" charset="0"/>
                <a:cs typeface="Times New Roman" pitchFamily="18" charset="0"/>
              </a:rPr>
              <a:t>		c</a:t>
            </a:r>
            <a:endParaRPr lang="en-US" sz="2800" dirty="0">
              <a:solidFill>
                <a:schemeClr val="tx1"/>
              </a:solidFill>
              <a:latin typeface="Times New Roman" pitchFamily="18" charset="0"/>
              <a:cs typeface="Times New Roman" pitchFamily="18" charset="0"/>
            </a:endParaRPr>
          </a:p>
          <a:p>
            <a:pPr algn="l"/>
            <a:r>
              <a:rPr lang="en-US" sz="2800" dirty="0">
                <a:solidFill>
                  <a:schemeClr val="tx1"/>
                </a:solidFill>
                <a:latin typeface="Times New Roman" pitchFamily="18" charset="0"/>
                <a:cs typeface="Times New Roman" pitchFamily="18" charset="0"/>
              </a:rPr>
              <a:t>And makes a welcome of indifference.	</a:t>
            </a:r>
            <a:r>
              <a:rPr lang="en-US" sz="2800" dirty="0" smtClean="0">
                <a:solidFill>
                  <a:schemeClr val="tx1"/>
                </a:solidFill>
                <a:latin typeface="Times New Roman" pitchFamily="18" charset="0"/>
                <a:cs typeface="Times New Roman" pitchFamily="18" charset="0"/>
              </a:rPr>
              <a:t>	d</a:t>
            </a:r>
            <a:endParaRPr lang="en-US" sz="2800" dirty="0">
              <a:solidFill>
                <a:schemeClr val="tx1"/>
              </a:solidFill>
              <a:latin typeface="Times New Roman" pitchFamily="18" charset="0"/>
              <a:cs typeface="Times New Roman" pitchFamily="18" charset="0"/>
            </a:endParaRPr>
          </a:p>
          <a:p>
            <a:pPr algn="l"/>
            <a:r>
              <a:rPr lang="en-US" sz="2800" dirty="0">
                <a:solidFill>
                  <a:schemeClr val="tx1"/>
                </a:solidFill>
                <a:latin typeface="Times New Roman" pitchFamily="18" charset="0"/>
                <a:cs typeface="Times New Roman" pitchFamily="18" charset="0"/>
              </a:rPr>
              <a:t>(And I </a:t>
            </a:r>
            <a:r>
              <a:rPr lang="en-US" sz="2800" dirty="0" err="1">
                <a:solidFill>
                  <a:schemeClr val="tx1"/>
                </a:solidFill>
                <a:latin typeface="Times New Roman" pitchFamily="18" charset="0"/>
                <a:cs typeface="Times New Roman" pitchFamily="18" charset="0"/>
              </a:rPr>
              <a:t>Tiresias</a:t>
            </a:r>
            <a:r>
              <a:rPr lang="en-US" sz="2800" dirty="0">
                <a:solidFill>
                  <a:schemeClr val="tx1"/>
                </a:solidFill>
                <a:latin typeface="Times New Roman" pitchFamily="18" charset="0"/>
                <a:cs typeface="Times New Roman" pitchFamily="18" charset="0"/>
              </a:rPr>
              <a:t> have </a:t>
            </a:r>
            <a:r>
              <a:rPr lang="en-US" sz="2800" dirty="0" err="1">
                <a:solidFill>
                  <a:schemeClr val="tx1"/>
                </a:solidFill>
                <a:latin typeface="Times New Roman" pitchFamily="18" charset="0"/>
                <a:cs typeface="Times New Roman" pitchFamily="18" charset="0"/>
              </a:rPr>
              <a:t>foresuffered</a:t>
            </a:r>
            <a:r>
              <a:rPr lang="en-US" sz="2800" dirty="0">
                <a:solidFill>
                  <a:schemeClr val="tx1"/>
                </a:solidFill>
                <a:latin typeface="Times New Roman" pitchFamily="18" charset="0"/>
                <a:cs typeface="Times New Roman" pitchFamily="18" charset="0"/>
              </a:rPr>
              <a:t> all	</a:t>
            </a:r>
            <a:r>
              <a:rPr lang="en-US" sz="2800" dirty="0" smtClean="0">
                <a:solidFill>
                  <a:schemeClr val="tx1"/>
                </a:solidFill>
                <a:latin typeface="Times New Roman" pitchFamily="18" charset="0"/>
                <a:cs typeface="Times New Roman" pitchFamily="18" charset="0"/>
              </a:rPr>
              <a:t>	e</a:t>
            </a:r>
            <a:endParaRPr lang="en-US" sz="2800" dirty="0">
              <a:solidFill>
                <a:schemeClr val="tx1"/>
              </a:solidFill>
              <a:latin typeface="Times New Roman" pitchFamily="18" charset="0"/>
              <a:cs typeface="Times New Roman" pitchFamily="18" charset="0"/>
            </a:endParaRPr>
          </a:p>
          <a:p>
            <a:pPr algn="l"/>
            <a:r>
              <a:rPr lang="en-US" sz="2800" dirty="0">
                <a:solidFill>
                  <a:schemeClr val="tx1"/>
                </a:solidFill>
                <a:latin typeface="Times New Roman" pitchFamily="18" charset="0"/>
                <a:cs typeface="Times New Roman" pitchFamily="18" charset="0"/>
              </a:rPr>
              <a:t>Enacted on this same divan or bed;	</a:t>
            </a:r>
            <a:r>
              <a:rPr lang="en-US" sz="2800" dirty="0" smtClean="0">
                <a:solidFill>
                  <a:schemeClr val="tx1"/>
                </a:solidFill>
                <a:latin typeface="Times New Roman" pitchFamily="18" charset="0"/>
                <a:cs typeface="Times New Roman" pitchFamily="18" charset="0"/>
              </a:rPr>
              <a:t>	f </a:t>
            </a:r>
          </a:p>
          <a:p>
            <a:pPr algn="l"/>
            <a:r>
              <a:rPr lang="en-US" sz="2800" dirty="0" smtClean="0">
                <a:solidFill>
                  <a:schemeClr val="tx1"/>
                </a:solidFill>
                <a:latin typeface="Times New Roman" pitchFamily="18" charset="0"/>
                <a:cs typeface="Times New Roman" pitchFamily="18" charset="0"/>
              </a:rPr>
              <a:t>I </a:t>
            </a:r>
            <a:r>
              <a:rPr lang="en-US" sz="2800" dirty="0">
                <a:solidFill>
                  <a:schemeClr val="tx1"/>
                </a:solidFill>
                <a:latin typeface="Times New Roman" pitchFamily="18" charset="0"/>
                <a:cs typeface="Times New Roman" pitchFamily="18" charset="0"/>
              </a:rPr>
              <a:t>who have sat by Thebes below the wall	e </a:t>
            </a:r>
            <a:endParaRPr lang="en-US" sz="2800" dirty="0" smtClean="0">
              <a:solidFill>
                <a:schemeClr val="tx1"/>
              </a:solidFill>
              <a:latin typeface="Times New Roman" pitchFamily="18" charset="0"/>
              <a:cs typeface="Times New Roman" pitchFamily="18" charset="0"/>
            </a:endParaRPr>
          </a:p>
          <a:p>
            <a:pPr algn="l"/>
            <a:r>
              <a:rPr lang="en-US" sz="2800" dirty="0" smtClean="0">
                <a:solidFill>
                  <a:schemeClr val="tx1"/>
                </a:solidFill>
                <a:latin typeface="Times New Roman" pitchFamily="18" charset="0"/>
                <a:cs typeface="Times New Roman" pitchFamily="18" charset="0"/>
              </a:rPr>
              <a:t>And </a:t>
            </a:r>
            <a:r>
              <a:rPr lang="en-US" sz="2800" dirty="0">
                <a:solidFill>
                  <a:schemeClr val="tx1"/>
                </a:solidFill>
                <a:latin typeface="Times New Roman" pitchFamily="18" charset="0"/>
                <a:cs typeface="Times New Roman" pitchFamily="18" charset="0"/>
              </a:rPr>
              <a:t>walked among the lowest of the dead.) </a:t>
            </a:r>
            <a:r>
              <a:rPr lang="en-US" sz="2800" dirty="0" smtClean="0">
                <a:solidFill>
                  <a:schemeClr val="tx1"/>
                </a:solidFill>
                <a:latin typeface="Times New Roman" pitchFamily="18" charset="0"/>
                <a:cs typeface="Times New Roman" pitchFamily="18" charset="0"/>
              </a:rPr>
              <a:t>	f </a:t>
            </a:r>
          </a:p>
          <a:p>
            <a:pPr algn="l"/>
            <a:r>
              <a:rPr lang="en-US" sz="2800" dirty="0" smtClean="0">
                <a:solidFill>
                  <a:schemeClr val="tx1"/>
                </a:solidFill>
                <a:latin typeface="Times New Roman" pitchFamily="18" charset="0"/>
                <a:cs typeface="Times New Roman" pitchFamily="18" charset="0"/>
              </a:rPr>
              <a:t>Bestows </a:t>
            </a:r>
            <a:r>
              <a:rPr lang="en-US" sz="2800" dirty="0">
                <a:solidFill>
                  <a:schemeClr val="tx1"/>
                </a:solidFill>
                <a:latin typeface="Times New Roman" pitchFamily="18" charset="0"/>
                <a:cs typeface="Times New Roman" pitchFamily="18" charset="0"/>
              </a:rPr>
              <a:t>one final </a:t>
            </a:r>
            <a:r>
              <a:rPr lang="en-US" sz="2800" dirty="0" err="1">
                <a:solidFill>
                  <a:schemeClr val="tx1"/>
                </a:solidFill>
                <a:latin typeface="Times New Roman" pitchFamily="18" charset="0"/>
                <a:cs typeface="Times New Roman" pitchFamily="18" charset="0"/>
              </a:rPr>
              <a:t>patronising</a:t>
            </a:r>
            <a:r>
              <a:rPr lang="en-US" sz="2800" dirty="0">
                <a:solidFill>
                  <a:schemeClr val="tx1"/>
                </a:solidFill>
                <a:latin typeface="Times New Roman" pitchFamily="18" charset="0"/>
                <a:cs typeface="Times New Roman" pitchFamily="18" charset="0"/>
              </a:rPr>
              <a:t> kiss,	</a:t>
            </a:r>
            <a:r>
              <a:rPr lang="en-US" sz="2800" dirty="0" smtClean="0">
                <a:solidFill>
                  <a:schemeClr val="tx1"/>
                </a:solidFill>
                <a:latin typeface="Times New Roman" pitchFamily="18" charset="0"/>
                <a:cs typeface="Times New Roman" pitchFamily="18" charset="0"/>
              </a:rPr>
              <a:t>	g </a:t>
            </a:r>
          </a:p>
          <a:p>
            <a:pPr algn="l"/>
            <a:r>
              <a:rPr lang="en-US" sz="2800" dirty="0" smtClean="0">
                <a:solidFill>
                  <a:schemeClr val="tx1"/>
                </a:solidFill>
                <a:latin typeface="Times New Roman" pitchFamily="18" charset="0"/>
                <a:cs typeface="Times New Roman" pitchFamily="18" charset="0"/>
              </a:rPr>
              <a:t>And </a:t>
            </a:r>
            <a:r>
              <a:rPr lang="en-US" sz="2800" dirty="0">
                <a:solidFill>
                  <a:schemeClr val="tx1"/>
                </a:solidFill>
                <a:latin typeface="Times New Roman" pitchFamily="18" charset="0"/>
                <a:cs typeface="Times New Roman" pitchFamily="18" charset="0"/>
              </a:rPr>
              <a:t>gropes his way, finding the stairs unlit . . .  </a:t>
            </a:r>
            <a:r>
              <a:rPr lang="en-US" sz="2800" dirty="0" smtClean="0">
                <a:solidFill>
                  <a:schemeClr val="tx1"/>
                </a:solidFill>
                <a:latin typeface="Times New Roman" pitchFamily="18" charset="0"/>
                <a:cs typeface="Times New Roman" pitchFamily="18" charset="0"/>
              </a:rPr>
              <a:t> g</a:t>
            </a:r>
            <a:r>
              <a:rPr lang="en-US" sz="2800" dirty="0">
                <a:solidFill>
                  <a:schemeClr val="tx1"/>
                </a:solidFill>
                <a:latin typeface="Times New Roman" pitchFamily="18" charset="0"/>
                <a:cs typeface="Times New Roman" pitchFamily="18" charset="0"/>
              </a:rPr>
              <a:t>'</a:t>
            </a:r>
          </a:p>
          <a:p>
            <a:pPr algn="l"/>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228600"/>
          </a:xfrm>
        </p:spPr>
        <p:txBody>
          <a:bodyPr>
            <a:normAutofit fontScale="90000"/>
          </a:bodyPr>
          <a:lstStyle/>
          <a:p>
            <a:r>
              <a:rPr lang="en-US" dirty="0" smtClean="0">
                <a:solidFill>
                  <a:schemeClr val="tx1"/>
                </a:solidFill>
              </a:rPr>
              <a:t>Literature since 1945</a:t>
            </a:r>
            <a:r>
              <a:rPr lang="en-US" sz="1800" dirty="0" smtClean="0">
                <a:solidFill>
                  <a:schemeClr val="tx1"/>
                </a:solidFill>
              </a:rPr>
              <a:t/>
            </a:r>
            <a:br>
              <a:rPr lang="en-US" sz="1800" dirty="0" smtClean="0">
                <a:solidFill>
                  <a:schemeClr val="tx1"/>
                </a:solidFill>
              </a:rPr>
            </a:br>
            <a:endParaRPr lang="en-US" dirty="0"/>
          </a:p>
        </p:txBody>
      </p:sp>
      <p:sp>
        <p:nvSpPr>
          <p:cNvPr id="3" name="Subtitle 2"/>
          <p:cNvSpPr>
            <a:spLocks noGrp="1"/>
          </p:cNvSpPr>
          <p:nvPr>
            <p:ph type="subTitle" idx="1"/>
          </p:nvPr>
        </p:nvSpPr>
        <p:spPr>
          <a:xfrm>
            <a:off x="0" y="533400"/>
            <a:ext cx="8915400" cy="6324600"/>
          </a:xfrm>
        </p:spPr>
        <p:txBody>
          <a:bodyPr>
            <a:normAutofit fontScale="92500" lnSpcReduction="10000"/>
          </a:bodyPr>
          <a:lstStyle/>
          <a:p>
            <a:pPr algn="l"/>
            <a:r>
              <a:rPr lang="en-US" b="1" u="sng" dirty="0" smtClean="0">
                <a:solidFill>
                  <a:schemeClr val="tx1"/>
                </a:solidFill>
              </a:rPr>
              <a:t>Cultural </a:t>
            </a:r>
            <a:r>
              <a:rPr lang="en-US" b="1" u="sng" dirty="0">
                <a:solidFill>
                  <a:schemeClr val="tx1"/>
                </a:solidFill>
              </a:rPr>
              <a:t>Contexts -</a:t>
            </a:r>
            <a:endParaRPr lang="en-US" sz="1200" b="1" u="sng" dirty="0">
              <a:solidFill>
                <a:schemeClr val="tx1"/>
              </a:solidFill>
            </a:endParaRPr>
          </a:p>
          <a:p>
            <a:pPr lvl="0" algn="l">
              <a:buFont typeface="Arial" pitchFamily="34" charset="0"/>
              <a:buChar char="•"/>
            </a:pPr>
            <a:r>
              <a:rPr lang="en-US" dirty="0">
                <a:solidFill>
                  <a:schemeClr val="tx1"/>
                </a:solidFill>
              </a:rPr>
              <a:t>Even more radical questioning of concepts such as "reality", "representation", "identity"</a:t>
            </a:r>
            <a:endParaRPr lang="en-US" sz="1400" dirty="0">
              <a:solidFill>
                <a:schemeClr val="tx1"/>
              </a:solidFill>
            </a:endParaRPr>
          </a:p>
          <a:p>
            <a:pPr lvl="1" algn="l"/>
            <a:r>
              <a:rPr lang="en-US" dirty="0" smtClean="0">
                <a:solidFill>
                  <a:schemeClr val="tx1"/>
                </a:solidFill>
              </a:rPr>
              <a:t>-Simulation </a:t>
            </a:r>
            <a:r>
              <a:rPr lang="en-US" dirty="0">
                <a:solidFill>
                  <a:schemeClr val="tx1"/>
                </a:solidFill>
              </a:rPr>
              <a:t>and simulacrum, the media "replace" reality</a:t>
            </a:r>
            <a:endParaRPr lang="en-US" sz="1400" dirty="0">
              <a:solidFill>
                <a:schemeClr val="tx1"/>
              </a:solidFill>
            </a:endParaRPr>
          </a:p>
          <a:p>
            <a:pPr lvl="1" algn="l"/>
            <a:r>
              <a:rPr lang="en-US" dirty="0" smtClean="0">
                <a:solidFill>
                  <a:schemeClr val="tx1"/>
                </a:solidFill>
              </a:rPr>
              <a:t>-Language </a:t>
            </a:r>
            <a:r>
              <a:rPr lang="en-US" dirty="0">
                <a:solidFill>
                  <a:schemeClr val="tx1"/>
                </a:solidFill>
              </a:rPr>
              <a:t>constructs rather than reflects reality</a:t>
            </a:r>
            <a:endParaRPr lang="en-US" sz="1400" dirty="0">
              <a:solidFill>
                <a:schemeClr val="tx1"/>
              </a:solidFill>
            </a:endParaRPr>
          </a:p>
          <a:p>
            <a:pPr lvl="1" algn="l"/>
            <a:r>
              <a:rPr lang="en-US" dirty="0" smtClean="0">
                <a:solidFill>
                  <a:schemeClr val="tx1"/>
                </a:solidFill>
              </a:rPr>
              <a:t>-Individuality </a:t>
            </a:r>
            <a:r>
              <a:rPr lang="en-US" dirty="0">
                <a:solidFill>
                  <a:schemeClr val="tx1"/>
                </a:solidFill>
              </a:rPr>
              <a:t>and the subject are questioned</a:t>
            </a:r>
            <a:endParaRPr lang="en-US" sz="1400" dirty="0">
              <a:solidFill>
                <a:schemeClr val="tx1"/>
              </a:solidFill>
            </a:endParaRPr>
          </a:p>
          <a:p>
            <a:pPr lvl="0" algn="l"/>
            <a:r>
              <a:rPr lang="en-US" b="1" u="sng" dirty="0">
                <a:solidFill>
                  <a:schemeClr val="tx1"/>
                </a:solidFill>
              </a:rPr>
              <a:t>Since the 1960s: "Postmodernism"</a:t>
            </a:r>
          </a:p>
          <a:p>
            <a:pPr lvl="0" algn="l">
              <a:buFont typeface="Arial" pitchFamily="34" charset="0"/>
              <a:buChar char="•"/>
            </a:pPr>
            <a:r>
              <a:rPr lang="en-US" dirty="0">
                <a:solidFill>
                  <a:schemeClr val="tx1"/>
                </a:solidFill>
              </a:rPr>
              <a:t>De-Colonization, Post-</a:t>
            </a:r>
            <a:r>
              <a:rPr lang="en-US" dirty="0" err="1">
                <a:solidFill>
                  <a:schemeClr val="tx1"/>
                </a:solidFill>
              </a:rPr>
              <a:t>Coloniality</a:t>
            </a:r>
            <a:endParaRPr lang="en-US" sz="1400" dirty="0">
              <a:solidFill>
                <a:schemeClr val="tx1"/>
              </a:solidFill>
            </a:endParaRPr>
          </a:p>
          <a:p>
            <a:pPr lvl="0" algn="l">
              <a:buFont typeface="Arial" pitchFamily="34" charset="0"/>
              <a:buChar char="•"/>
            </a:pPr>
            <a:r>
              <a:rPr lang="en-US" dirty="0">
                <a:solidFill>
                  <a:schemeClr val="tx1"/>
                </a:solidFill>
              </a:rPr>
              <a:t>The "global village"</a:t>
            </a:r>
            <a:endParaRPr lang="en-US" sz="1400" dirty="0">
              <a:solidFill>
                <a:schemeClr val="tx1"/>
              </a:solidFill>
            </a:endParaRPr>
          </a:p>
          <a:p>
            <a:pPr lvl="1" algn="l"/>
            <a:r>
              <a:rPr lang="en-US" dirty="0" smtClean="0">
                <a:solidFill>
                  <a:schemeClr val="tx1"/>
                </a:solidFill>
              </a:rPr>
              <a:t>-globalization</a:t>
            </a:r>
            <a:r>
              <a:rPr lang="en-US" dirty="0">
                <a:solidFill>
                  <a:schemeClr val="tx1"/>
                </a:solidFill>
              </a:rPr>
              <a:t>, migration, inter-cultural encounters</a:t>
            </a:r>
            <a:endParaRPr lang="en-US" sz="1400" dirty="0">
              <a:solidFill>
                <a:schemeClr val="tx1"/>
              </a:solidFill>
            </a:endParaRPr>
          </a:p>
          <a:p>
            <a:pPr lvl="1" algn="l"/>
            <a:r>
              <a:rPr lang="en-US" dirty="0" smtClean="0">
                <a:solidFill>
                  <a:schemeClr val="tx1"/>
                </a:solidFill>
              </a:rPr>
              <a:t>-media </a:t>
            </a:r>
            <a:r>
              <a:rPr lang="en-US" dirty="0">
                <a:solidFill>
                  <a:schemeClr val="tx1"/>
                </a:solidFill>
              </a:rPr>
              <a:t>and the internet</a:t>
            </a:r>
            <a:endParaRPr lang="en-US" sz="1400" dirty="0">
              <a:solidFill>
                <a:schemeClr val="tx1"/>
              </a:solidFill>
            </a:endParaRPr>
          </a:p>
          <a:p>
            <a:pPr lvl="0" algn="l">
              <a:buFont typeface="Arial" pitchFamily="34" charset="0"/>
              <a:buChar char="•"/>
            </a:pPr>
            <a:r>
              <a:rPr lang="en-US" b="1" dirty="0">
                <a:solidFill>
                  <a:schemeClr val="tx1"/>
                </a:solidFill>
              </a:rPr>
              <a:t>Rapid technological innovation, strong sense of being overpowered by </a:t>
            </a:r>
            <a:r>
              <a:rPr lang="en-US" b="1" dirty="0" err="1">
                <a:solidFill>
                  <a:schemeClr val="tx1"/>
                </a:solidFill>
              </a:rPr>
              <a:t>globalisation</a:t>
            </a:r>
            <a:r>
              <a:rPr lang="en-US" b="1" dirty="0">
                <a:solidFill>
                  <a:schemeClr val="tx1"/>
                </a:solidFill>
              </a:rPr>
              <a:t>, technology etc.</a:t>
            </a:r>
          </a:p>
          <a:p>
            <a:pPr algn="l">
              <a:buFont typeface="Arial" pitchFamily="34" charset="0"/>
              <a:buChar char="•"/>
            </a:pPr>
            <a:endParaRPr lang="en-US" dirty="0">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0"/>
            <a:ext cx="9144000" cy="304800"/>
          </a:xfrm>
        </p:spPr>
        <p:txBody>
          <a:bodyPr>
            <a:normAutofit fontScale="90000"/>
          </a:bodyPr>
          <a:lstStyle/>
          <a:p>
            <a:r>
              <a:rPr lang="en-US" sz="3600" b="1" dirty="0" smtClean="0">
                <a:solidFill>
                  <a:schemeClr val="tx1"/>
                </a:solidFill>
              </a:rPr>
              <a:t>Literature since 1945 - Key trends in literature</a:t>
            </a:r>
            <a:r>
              <a:rPr lang="en-US" sz="3600" dirty="0" smtClean="0">
                <a:solidFill>
                  <a:schemeClr val="tx1"/>
                </a:solidFill>
              </a:rPr>
              <a:t> -</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a:p>
        </p:txBody>
      </p:sp>
      <p:sp>
        <p:nvSpPr>
          <p:cNvPr id="3" name="Subtitle 2"/>
          <p:cNvSpPr>
            <a:spLocks noGrp="1"/>
          </p:cNvSpPr>
          <p:nvPr>
            <p:ph type="subTitle" idx="1"/>
          </p:nvPr>
        </p:nvSpPr>
        <p:spPr>
          <a:xfrm>
            <a:off x="0" y="533400"/>
            <a:ext cx="9144000" cy="6324600"/>
          </a:xfrm>
        </p:spPr>
        <p:txBody>
          <a:bodyPr>
            <a:normAutofit fontScale="92500" lnSpcReduction="10000"/>
          </a:bodyPr>
          <a:lstStyle/>
          <a:p>
            <a:pPr lvl="0" algn="l">
              <a:buFont typeface="Arial" pitchFamily="34" charset="0"/>
              <a:buChar char="•"/>
            </a:pPr>
            <a:r>
              <a:rPr lang="en-US" dirty="0" smtClean="0">
                <a:solidFill>
                  <a:schemeClr val="tx1"/>
                </a:solidFill>
              </a:rPr>
              <a:t>Hard </a:t>
            </a:r>
            <a:r>
              <a:rPr lang="en-US" dirty="0">
                <a:solidFill>
                  <a:schemeClr val="tx1"/>
                </a:solidFill>
              </a:rPr>
              <a:t>to classify, many different branches and traditions</a:t>
            </a:r>
          </a:p>
          <a:p>
            <a:pPr lvl="0" algn="l">
              <a:buFont typeface="Arial" pitchFamily="34" charset="0"/>
              <a:buChar char="•"/>
            </a:pPr>
            <a:r>
              <a:rPr lang="en-US" dirty="0">
                <a:solidFill>
                  <a:schemeClr val="tx1"/>
                </a:solidFill>
              </a:rPr>
              <a:t>Radical formal experiments in all genres</a:t>
            </a:r>
          </a:p>
          <a:p>
            <a:pPr lvl="0" algn="l">
              <a:buFont typeface="Arial" pitchFamily="34" charset="0"/>
              <a:buChar char="•"/>
            </a:pPr>
            <a:r>
              <a:rPr lang="en-US" dirty="0">
                <a:solidFill>
                  <a:schemeClr val="tx1"/>
                </a:solidFill>
              </a:rPr>
              <a:t>Idea that everything has been tried and done, originality is no longer possible ("Literature of Exhaustion", John Barth)</a:t>
            </a:r>
          </a:p>
          <a:p>
            <a:pPr algn="l"/>
            <a:r>
              <a:rPr lang="en-US" dirty="0" smtClean="0">
                <a:solidFill>
                  <a:schemeClr val="tx1"/>
                </a:solidFill>
              </a:rPr>
              <a:t>	– </a:t>
            </a:r>
            <a:r>
              <a:rPr lang="en-US" dirty="0">
                <a:solidFill>
                  <a:schemeClr val="tx1"/>
                </a:solidFill>
              </a:rPr>
              <a:t>only conscious recycling, parody, ironic playing </a:t>
            </a:r>
            <a:r>
              <a:rPr lang="en-US" dirty="0" smtClean="0">
                <a:solidFill>
                  <a:schemeClr val="tx1"/>
                </a:solidFill>
              </a:rPr>
              <a:t>	with </a:t>
            </a:r>
            <a:r>
              <a:rPr lang="en-US" dirty="0">
                <a:solidFill>
                  <a:schemeClr val="tx1"/>
                </a:solidFill>
              </a:rPr>
              <a:t>conventions remain possible</a:t>
            </a:r>
          </a:p>
          <a:p>
            <a:pPr algn="l"/>
            <a:r>
              <a:rPr lang="en-US" dirty="0" smtClean="0">
                <a:solidFill>
                  <a:schemeClr val="tx1"/>
                </a:solidFill>
              </a:rPr>
              <a:t>	– </a:t>
            </a:r>
            <a:r>
              <a:rPr lang="en-US" dirty="0">
                <a:solidFill>
                  <a:schemeClr val="tx1"/>
                </a:solidFill>
              </a:rPr>
              <a:t>self-reflexivity: literature constantly foregrounds </a:t>
            </a:r>
            <a:r>
              <a:rPr lang="en-US" dirty="0" smtClean="0">
                <a:solidFill>
                  <a:schemeClr val="tx1"/>
                </a:solidFill>
              </a:rPr>
              <a:t>	its </a:t>
            </a:r>
            <a:r>
              <a:rPr lang="en-US" dirty="0">
                <a:solidFill>
                  <a:schemeClr val="tx1"/>
                </a:solidFill>
              </a:rPr>
              <a:t>own "</a:t>
            </a:r>
            <a:r>
              <a:rPr lang="en-US" dirty="0" err="1">
                <a:solidFill>
                  <a:schemeClr val="tx1"/>
                </a:solidFill>
              </a:rPr>
              <a:t>constructedness</a:t>
            </a:r>
            <a:r>
              <a:rPr lang="en-US" dirty="0">
                <a:solidFill>
                  <a:schemeClr val="tx1"/>
                </a:solidFill>
              </a:rPr>
              <a:t>"</a:t>
            </a:r>
          </a:p>
          <a:p>
            <a:pPr lvl="0" algn="l">
              <a:buFont typeface="Arial" pitchFamily="34" charset="0"/>
              <a:buChar char="•"/>
            </a:pPr>
            <a:r>
              <a:rPr lang="en-US" dirty="0">
                <a:solidFill>
                  <a:schemeClr val="tx1"/>
                </a:solidFill>
              </a:rPr>
              <a:t>The world as "text"</a:t>
            </a:r>
          </a:p>
          <a:p>
            <a:pPr lvl="0" algn="l">
              <a:buFont typeface="Arial" pitchFamily="34" charset="0"/>
              <a:buChar char="•"/>
            </a:pPr>
            <a:r>
              <a:rPr lang="en-US" dirty="0">
                <a:solidFill>
                  <a:schemeClr val="tx1"/>
                </a:solidFill>
              </a:rPr>
              <a:t>Distinction between "high" and "popular" culture questioned</a:t>
            </a:r>
          </a:p>
          <a:p>
            <a:pPr lvl="0" algn="l">
              <a:buFont typeface="Arial" pitchFamily="34" charset="0"/>
              <a:buChar char="•"/>
            </a:pPr>
            <a:r>
              <a:rPr lang="en-US" dirty="0">
                <a:solidFill>
                  <a:schemeClr val="tx1"/>
                </a:solidFill>
              </a:rPr>
              <a:t>New Literatures in English, Post-Colonial Literatures</a:t>
            </a:r>
          </a:p>
          <a:p>
            <a:pPr algn="l">
              <a:buFont typeface="Arial" pitchFamily="34" charset="0"/>
              <a:buChar char="•"/>
            </a:pPr>
            <a:endParaRPr lang="en-US" dirty="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228600"/>
          </a:xfrm>
        </p:spPr>
        <p:txBody>
          <a:bodyPr>
            <a:normAutofit fontScale="90000"/>
          </a:bodyPr>
          <a:lstStyle/>
          <a:p>
            <a:r>
              <a:rPr lang="en-US" sz="3600" b="1" dirty="0" smtClean="0">
                <a:solidFill>
                  <a:schemeClr val="tx1"/>
                </a:solidFill>
              </a:rPr>
              <a:t>Literature since 1945 - Key trends in literature</a:t>
            </a:r>
            <a:r>
              <a:rPr lang="en-US" sz="3600" dirty="0" smtClean="0">
                <a:solidFill>
                  <a:schemeClr val="tx1"/>
                </a:solidFill>
              </a:rPr>
              <a:t> -</a:t>
            </a:r>
            <a:br>
              <a:rPr lang="en-US" sz="3600" dirty="0" smtClean="0">
                <a:solidFill>
                  <a:schemeClr val="tx1"/>
                </a:solidFill>
              </a:rPr>
            </a:br>
            <a:endParaRPr lang="en-US" sz="3600" dirty="0"/>
          </a:p>
        </p:txBody>
      </p:sp>
      <p:sp>
        <p:nvSpPr>
          <p:cNvPr id="3" name="Subtitle 2"/>
          <p:cNvSpPr>
            <a:spLocks noGrp="1"/>
          </p:cNvSpPr>
          <p:nvPr>
            <p:ph type="subTitle" idx="1"/>
          </p:nvPr>
        </p:nvSpPr>
        <p:spPr>
          <a:xfrm>
            <a:off x="0" y="609600"/>
            <a:ext cx="9144000" cy="6248400"/>
          </a:xfrm>
        </p:spPr>
        <p:txBody>
          <a:bodyPr>
            <a:normAutofit lnSpcReduction="10000"/>
          </a:bodyPr>
          <a:lstStyle/>
          <a:p>
            <a:pPr lvl="0" algn="l">
              <a:buFont typeface="Arial" pitchFamily="34" charset="0"/>
              <a:buChar char="•"/>
            </a:pPr>
            <a:r>
              <a:rPr lang="en-US" dirty="0">
                <a:solidFill>
                  <a:schemeClr val="tx1"/>
                </a:solidFill>
              </a:rPr>
              <a:t>Often free verse, formal innovations, but also continued use of established forms</a:t>
            </a:r>
            <a:endParaRPr lang="en-US" sz="1400" dirty="0">
              <a:solidFill>
                <a:schemeClr val="tx1"/>
              </a:solidFill>
            </a:endParaRPr>
          </a:p>
          <a:p>
            <a:pPr lvl="0" algn="l">
              <a:buFont typeface="Arial" pitchFamily="34" charset="0"/>
              <a:buChar char="•"/>
            </a:pPr>
            <a:r>
              <a:rPr lang="en-US" dirty="0">
                <a:solidFill>
                  <a:schemeClr val="tx1"/>
                </a:solidFill>
              </a:rPr>
              <a:t>The postmodern novel (</a:t>
            </a:r>
            <a:r>
              <a:rPr lang="en-US" dirty="0" err="1">
                <a:solidFill>
                  <a:schemeClr val="tx1"/>
                </a:solidFill>
              </a:rPr>
              <a:t>Salman</a:t>
            </a:r>
            <a:r>
              <a:rPr lang="en-US" dirty="0">
                <a:solidFill>
                  <a:schemeClr val="tx1"/>
                </a:solidFill>
              </a:rPr>
              <a:t> Rushdie, A.S. </a:t>
            </a:r>
            <a:r>
              <a:rPr lang="en-US" dirty="0" err="1">
                <a:solidFill>
                  <a:schemeClr val="tx1"/>
                </a:solidFill>
              </a:rPr>
              <a:t>Byatt</a:t>
            </a:r>
            <a:r>
              <a:rPr lang="en-US" dirty="0">
                <a:solidFill>
                  <a:schemeClr val="tx1"/>
                </a:solidFill>
              </a:rPr>
              <a:t>, Graham Swift, Ian </a:t>
            </a:r>
            <a:r>
              <a:rPr lang="en-US" dirty="0" err="1">
                <a:solidFill>
                  <a:schemeClr val="tx1"/>
                </a:solidFill>
              </a:rPr>
              <a:t>McEwan</a:t>
            </a:r>
            <a:r>
              <a:rPr lang="en-US" dirty="0">
                <a:solidFill>
                  <a:schemeClr val="tx1"/>
                </a:solidFill>
              </a:rPr>
              <a:t>, Martin Amis, Kate Atkinson …)</a:t>
            </a:r>
            <a:endParaRPr lang="en-US" sz="1400" dirty="0">
              <a:solidFill>
                <a:schemeClr val="tx1"/>
              </a:solidFill>
            </a:endParaRPr>
          </a:p>
          <a:p>
            <a:pPr lvl="1" algn="l"/>
            <a:r>
              <a:rPr lang="en-US" dirty="0" smtClean="0">
                <a:solidFill>
                  <a:schemeClr val="tx1"/>
                </a:solidFill>
              </a:rPr>
              <a:t>-</a:t>
            </a:r>
            <a:r>
              <a:rPr lang="en-US" dirty="0" err="1" smtClean="0">
                <a:solidFill>
                  <a:schemeClr val="tx1"/>
                </a:solidFill>
              </a:rPr>
              <a:t>Metafiction</a:t>
            </a:r>
            <a:endParaRPr lang="en-US" sz="1400" dirty="0">
              <a:solidFill>
                <a:schemeClr val="tx1"/>
              </a:solidFill>
            </a:endParaRPr>
          </a:p>
          <a:p>
            <a:pPr lvl="1" algn="l"/>
            <a:r>
              <a:rPr lang="en-US" dirty="0" smtClean="0">
                <a:solidFill>
                  <a:schemeClr val="tx1"/>
                </a:solidFill>
              </a:rPr>
              <a:t>-</a:t>
            </a:r>
            <a:r>
              <a:rPr lang="en-US" dirty="0" err="1" smtClean="0">
                <a:solidFill>
                  <a:schemeClr val="tx1"/>
                </a:solidFill>
              </a:rPr>
              <a:t>intertextuality</a:t>
            </a:r>
            <a:r>
              <a:rPr lang="en-US" dirty="0">
                <a:solidFill>
                  <a:schemeClr val="tx1"/>
                </a:solidFill>
              </a:rPr>
              <a:t>,</a:t>
            </a:r>
            <a:endParaRPr lang="en-US" sz="1400" dirty="0">
              <a:solidFill>
                <a:schemeClr val="tx1"/>
              </a:solidFill>
            </a:endParaRPr>
          </a:p>
          <a:p>
            <a:pPr lvl="1" algn="l"/>
            <a:r>
              <a:rPr lang="en-US" dirty="0" smtClean="0">
                <a:solidFill>
                  <a:schemeClr val="tx1"/>
                </a:solidFill>
              </a:rPr>
              <a:t>-questioning </a:t>
            </a:r>
            <a:r>
              <a:rPr lang="en-US" dirty="0">
                <a:solidFill>
                  <a:schemeClr val="tx1"/>
                </a:solidFill>
              </a:rPr>
              <a:t>of history, time, place, identity</a:t>
            </a:r>
            <a:endParaRPr lang="en-US" sz="1400" dirty="0">
              <a:solidFill>
                <a:schemeClr val="tx1"/>
              </a:solidFill>
            </a:endParaRPr>
          </a:p>
          <a:p>
            <a:pPr lvl="0" algn="l">
              <a:buFont typeface="Arial" pitchFamily="34" charset="0"/>
              <a:buChar char="•"/>
            </a:pPr>
            <a:r>
              <a:rPr lang="en-US" dirty="0">
                <a:solidFill>
                  <a:schemeClr val="tx1"/>
                </a:solidFill>
              </a:rPr>
              <a:t>Theatre of the Absurd (Samuel Beckett, </a:t>
            </a:r>
            <a:r>
              <a:rPr lang="en-US" i="1" dirty="0">
                <a:solidFill>
                  <a:schemeClr val="tx1"/>
                </a:solidFill>
              </a:rPr>
              <a:t>Waiting for </a:t>
            </a:r>
            <a:r>
              <a:rPr lang="en-US" i="1" dirty="0" err="1">
                <a:solidFill>
                  <a:schemeClr val="tx1"/>
                </a:solidFill>
              </a:rPr>
              <a:t>Godot</a:t>
            </a:r>
            <a:r>
              <a:rPr lang="en-US" i="1" dirty="0">
                <a:solidFill>
                  <a:schemeClr val="tx1"/>
                </a:solidFill>
              </a:rPr>
              <a:t>, </a:t>
            </a:r>
            <a:r>
              <a:rPr lang="en-US" dirty="0">
                <a:solidFill>
                  <a:schemeClr val="tx1"/>
                </a:solidFill>
              </a:rPr>
              <a:t>1953)</a:t>
            </a:r>
            <a:endParaRPr lang="en-US" sz="1400" dirty="0">
              <a:solidFill>
                <a:schemeClr val="tx1"/>
              </a:solidFill>
            </a:endParaRPr>
          </a:p>
          <a:p>
            <a:pPr lvl="0" algn="l">
              <a:buFont typeface="Arial" pitchFamily="34" charset="0"/>
              <a:buChar char="•"/>
            </a:pPr>
            <a:r>
              <a:rPr lang="en-US" b="1" dirty="0">
                <a:solidFill>
                  <a:schemeClr val="tx1"/>
                </a:solidFill>
              </a:rPr>
              <a:t>In-</a:t>
            </a:r>
            <a:r>
              <a:rPr lang="en-US" b="1" dirty="0" err="1">
                <a:solidFill>
                  <a:schemeClr val="tx1"/>
                </a:solidFill>
              </a:rPr>
              <a:t>yer</a:t>
            </a:r>
            <a:r>
              <a:rPr lang="en-US" b="1" dirty="0">
                <a:solidFill>
                  <a:schemeClr val="tx1"/>
                </a:solidFill>
              </a:rPr>
              <a:t>-face theatre (since the 1990s): drastic representation of sex and violence (ex: Mark </a:t>
            </a:r>
            <a:r>
              <a:rPr lang="en-US" b="1" dirty="0" err="1">
                <a:solidFill>
                  <a:schemeClr val="tx1"/>
                </a:solidFill>
              </a:rPr>
              <a:t>Ravenhill</a:t>
            </a:r>
            <a:r>
              <a:rPr lang="en-US" b="1" dirty="0">
                <a:solidFill>
                  <a:schemeClr val="tx1"/>
                </a:solidFill>
              </a:rPr>
              <a:t>, </a:t>
            </a:r>
            <a:r>
              <a:rPr lang="en-US" b="1" i="1" dirty="0">
                <a:solidFill>
                  <a:schemeClr val="tx1"/>
                </a:solidFill>
              </a:rPr>
              <a:t>Shopping and Fucking</a:t>
            </a:r>
            <a:r>
              <a:rPr lang="en-US" b="1" dirty="0">
                <a:solidFill>
                  <a:schemeClr val="tx1"/>
                </a:solidFill>
              </a:rPr>
              <a:t>, 1996)</a:t>
            </a:r>
          </a:p>
          <a:p>
            <a:pPr algn="l">
              <a:buFont typeface="Arial" pitchFamily="34" charset="0"/>
              <a:buChar char="•"/>
            </a:pP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a:normAutofit fontScale="90000"/>
          </a:bodyPr>
          <a:lstStyle/>
          <a:p>
            <a:r>
              <a:rPr lang="en-US" sz="3600" dirty="0">
                <a:latin typeface="Times New Roman" pitchFamily="18" charset="0"/>
                <a:cs typeface="Times New Roman" pitchFamily="18" charset="0"/>
              </a:rPr>
              <a:t>Old English Literature (450 - 1100)</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Subtitle 2"/>
          <p:cNvSpPr>
            <a:spLocks noGrp="1"/>
          </p:cNvSpPr>
          <p:nvPr>
            <p:ph type="subTitle" idx="1"/>
          </p:nvPr>
        </p:nvSpPr>
        <p:spPr>
          <a:xfrm>
            <a:off x="0" y="990600"/>
            <a:ext cx="9144000" cy="5334000"/>
          </a:xfrm>
        </p:spPr>
        <p:txBody>
          <a:bodyPr>
            <a:normAutofit fontScale="92500"/>
          </a:bodyPr>
          <a:lstStyle/>
          <a:p>
            <a:pPr marL="514350" lvl="0" indent="-514350" algn="l">
              <a:buFont typeface="Wingdings" pitchFamily="2" charset="2"/>
              <a:buChar char="§"/>
            </a:pPr>
            <a:endParaRPr lang="en-US" sz="3600" dirty="0" smtClean="0">
              <a:solidFill>
                <a:schemeClr val="tx1"/>
              </a:solidFill>
            </a:endParaRPr>
          </a:p>
          <a:p>
            <a:pPr marL="514350" lvl="0" indent="-514350" algn="l">
              <a:buFont typeface="Wingdings" pitchFamily="2" charset="2"/>
              <a:buChar char="§"/>
            </a:pPr>
            <a:r>
              <a:rPr lang="en-US" sz="3600" dirty="0" smtClean="0">
                <a:solidFill>
                  <a:schemeClr val="tx1"/>
                </a:solidFill>
              </a:rPr>
              <a:t>All </a:t>
            </a:r>
            <a:r>
              <a:rPr lang="en-US" sz="3600" dirty="0">
                <a:solidFill>
                  <a:schemeClr val="tx1"/>
                </a:solidFill>
              </a:rPr>
              <a:t>anonymous, mostly oral poetry; little has survived</a:t>
            </a:r>
          </a:p>
          <a:p>
            <a:pPr marL="514350" lvl="0" indent="-514350" algn="l">
              <a:buFont typeface="Wingdings" pitchFamily="2" charset="2"/>
              <a:buChar char="§"/>
            </a:pPr>
            <a:r>
              <a:rPr lang="en-US" sz="3600" dirty="0">
                <a:solidFill>
                  <a:schemeClr val="tx1"/>
                </a:solidFill>
              </a:rPr>
              <a:t>Poetry does not rhyme; alliteration is the central principle</a:t>
            </a:r>
          </a:p>
          <a:p>
            <a:pPr marL="514350" lvl="0" indent="-514350" algn="l">
              <a:buFont typeface="Wingdings" pitchFamily="2" charset="2"/>
              <a:buChar char="§"/>
            </a:pPr>
            <a:r>
              <a:rPr lang="en-US" sz="3600" i="1" dirty="0">
                <a:solidFill>
                  <a:schemeClr val="tx1"/>
                </a:solidFill>
              </a:rPr>
              <a:t>Beowulf </a:t>
            </a:r>
            <a:r>
              <a:rPr lang="en-US" sz="3600" dirty="0" smtClean="0">
                <a:solidFill>
                  <a:schemeClr val="tx1"/>
                </a:solidFill>
              </a:rPr>
              <a:t>(800</a:t>
            </a:r>
            <a:r>
              <a:rPr lang="en-US" sz="3600" dirty="0">
                <a:solidFill>
                  <a:schemeClr val="tx1"/>
                </a:solidFill>
              </a:rPr>
              <a:t>), a heroic epic in alliterative verse</a:t>
            </a:r>
          </a:p>
          <a:p>
            <a:pPr marL="514350" lvl="0" indent="-514350" algn="l">
              <a:buFont typeface="Wingdings" pitchFamily="2" charset="2"/>
              <a:buChar char="§"/>
            </a:pPr>
            <a:r>
              <a:rPr lang="en-US" sz="3600" dirty="0">
                <a:solidFill>
                  <a:schemeClr val="tx1"/>
                </a:solidFill>
              </a:rPr>
              <a:t>Caedmon's Hymn as the earliest extant Old English poem (a prayer), </a:t>
            </a:r>
            <a:r>
              <a:rPr lang="en-US" sz="3600" dirty="0" smtClean="0">
                <a:solidFill>
                  <a:schemeClr val="tx1"/>
                </a:solidFill>
              </a:rPr>
              <a:t>660-680</a:t>
            </a:r>
            <a:r>
              <a:rPr lang="en-US" sz="3600" dirty="0">
                <a:solidFill>
                  <a:schemeClr val="tx1"/>
                </a:solidFill>
              </a:rPr>
              <a:t>)</a:t>
            </a:r>
          </a:p>
          <a:p>
            <a:pPr algn="l"/>
            <a:r>
              <a:rPr lang="en-US" sz="3600" dirty="0">
                <a:solidFill>
                  <a:schemeClr val="tx1"/>
                </a:solidFill>
              </a:rPr>
              <a:t> </a:t>
            </a:r>
          </a:p>
          <a:p>
            <a:pPr algn="l"/>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pic>
        <p:nvPicPr>
          <p:cNvPr id="4" name="Content Placeholder 3" descr="1231-06.jpg"/>
          <p:cNvPicPr>
            <a:picLocks noGrp="1" noChangeAspect="1"/>
          </p:cNvPicPr>
          <p:nvPr>
            <p:ph idx="1"/>
          </p:nvPr>
        </p:nvPicPr>
        <p:blipFill>
          <a:blip r:embed="rId2"/>
          <a:stretch>
            <a:fillRect/>
          </a:stretch>
        </p:blipFill>
        <p:spPr>
          <a:xfrm>
            <a:off x="0" y="-304800"/>
            <a:ext cx="10058400" cy="71628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304800"/>
          </a:xfrm>
        </p:spPr>
        <p:txBody>
          <a:bodyPr>
            <a:normAutofit fontScale="90000"/>
          </a:bodyPr>
          <a:lstStyle/>
          <a:p>
            <a:r>
              <a:rPr lang="en-US" sz="4000" dirty="0"/>
              <a:t>Middle English Literature (1100 - 1500</a:t>
            </a:r>
            <a:r>
              <a:rPr lang="en-US" dirty="0"/>
              <a:t>)</a:t>
            </a:r>
            <a:br>
              <a:rPr lang="en-US" dirty="0"/>
            </a:br>
            <a:endParaRPr lang="en-US" dirty="0"/>
          </a:p>
        </p:txBody>
      </p:sp>
      <p:sp>
        <p:nvSpPr>
          <p:cNvPr id="3" name="Subtitle 2"/>
          <p:cNvSpPr>
            <a:spLocks noGrp="1"/>
          </p:cNvSpPr>
          <p:nvPr>
            <p:ph type="subTitle" idx="1"/>
          </p:nvPr>
        </p:nvSpPr>
        <p:spPr>
          <a:xfrm>
            <a:off x="0" y="838200"/>
            <a:ext cx="9144000" cy="6019800"/>
          </a:xfrm>
        </p:spPr>
        <p:txBody>
          <a:bodyPr>
            <a:normAutofit fontScale="92500" lnSpcReduction="20000"/>
          </a:bodyPr>
          <a:lstStyle/>
          <a:p>
            <a:pPr lvl="0" algn="l">
              <a:buFont typeface="Arial" pitchFamily="34" charset="0"/>
              <a:buChar char="•"/>
            </a:pPr>
            <a:r>
              <a:rPr lang="en-US" dirty="0">
                <a:solidFill>
                  <a:schemeClr val="tx1"/>
                </a:solidFill>
              </a:rPr>
              <a:t>1066: the Norman Conquest: William the Conqueror invades England; the Normans begin to rule England</a:t>
            </a:r>
            <a:endParaRPr lang="en-US" sz="1600" dirty="0">
              <a:solidFill>
                <a:schemeClr val="tx1"/>
              </a:solidFill>
            </a:endParaRPr>
          </a:p>
          <a:p>
            <a:pPr lvl="0" algn="l">
              <a:buFont typeface="Arial" pitchFamily="34" charset="0"/>
              <a:buChar char="•"/>
            </a:pPr>
            <a:r>
              <a:rPr lang="en-US" dirty="0">
                <a:solidFill>
                  <a:schemeClr val="tx1"/>
                </a:solidFill>
              </a:rPr>
              <a:t>French becomes the language of the court and of administration</a:t>
            </a:r>
            <a:endParaRPr lang="en-US" sz="1600" dirty="0">
              <a:solidFill>
                <a:schemeClr val="tx1"/>
              </a:solidFill>
            </a:endParaRPr>
          </a:p>
          <a:p>
            <a:pPr lvl="0" algn="l">
              <a:buFont typeface="Arial" pitchFamily="34" charset="0"/>
              <a:buChar char="•"/>
            </a:pPr>
            <a:r>
              <a:rPr lang="en-US" dirty="0">
                <a:solidFill>
                  <a:schemeClr val="tx1"/>
                </a:solidFill>
              </a:rPr>
              <a:t>Oxford University founded in 1167, Cambridge in 1209</a:t>
            </a:r>
            <a:endParaRPr lang="en-US" sz="1600" dirty="0">
              <a:solidFill>
                <a:schemeClr val="tx1"/>
              </a:solidFill>
            </a:endParaRPr>
          </a:p>
          <a:p>
            <a:pPr lvl="0" algn="l">
              <a:buFont typeface="Arial" pitchFamily="34" charset="0"/>
              <a:buChar char="•"/>
            </a:pPr>
            <a:r>
              <a:rPr lang="en-US" dirty="0">
                <a:solidFill>
                  <a:schemeClr val="tx1"/>
                </a:solidFill>
              </a:rPr>
              <a:t>Drama: miracle plays and mystery plays performed in market square (originally religious drama)	</a:t>
            </a:r>
            <a:endParaRPr lang="en-US" dirty="0" smtClean="0">
              <a:solidFill>
                <a:schemeClr val="tx1"/>
              </a:solidFill>
            </a:endParaRPr>
          </a:p>
          <a:p>
            <a:pPr lvl="0" algn="l">
              <a:buFont typeface="Arial" pitchFamily="34" charset="0"/>
              <a:buChar char="•"/>
            </a:pPr>
            <a:r>
              <a:rPr lang="en-US" dirty="0" smtClean="0">
                <a:solidFill>
                  <a:schemeClr val="tx1"/>
                </a:solidFill>
              </a:rPr>
              <a:t>Chaucer (1343 </a:t>
            </a:r>
            <a:r>
              <a:rPr lang="en-US" dirty="0">
                <a:solidFill>
                  <a:schemeClr val="tx1"/>
                </a:solidFill>
              </a:rPr>
              <a:t>– 1400) as the most important Middle English writer</a:t>
            </a:r>
            <a:endParaRPr lang="en-US" sz="1600" dirty="0">
              <a:solidFill>
                <a:schemeClr val="tx1"/>
              </a:solidFill>
            </a:endParaRPr>
          </a:p>
          <a:p>
            <a:pPr lvl="0" algn="l">
              <a:buFont typeface="Arial" pitchFamily="34" charset="0"/>
              <a:buChar char="•"/>
            </a:pPr>
            <a:r>
              <a:rPr lang="en-US" i="1" dirty="0">
                <a:solidFill>
                  <a:schemeClr val="tx1"/>
                </a:solidFill>
              </a:rPr>
              <a:t>Canterbury Tales</a:t>
            </a:r>
            <a:endParaRPr lang="en-US" sz="1600" dirty="0">
              <a:solidFill>
                <a:schemeClr val="tx1"/>
              </a:solidFill>
            </a:endParaRPr>
          </a:p>
          <a:p>
            <a:pPr lvl="1" algn="l"/>
            <a:r>
              <a:rPr lang="en-US" dirty="0">
                <a:solidFill>
                  <a:schemeClr val="tx1"/>
                </a:solidFill>
              </a:rPr>
              <a:t>Frame narrative: pilgrims on their way to Canterbury tell each other </a:t>
            </a:r>
            <a:r>
              <a:rPr lang="en-US" dirty="0" smtClean="0">
                <a:solidFill>
                  <a:schemeClr val="tx1"/>
                </a:solidFill>
              </a:rPr>
              <a:t>stories</a:t>
            </a:r>
          </a:p>
          <a:p>
            <a:pPr lvl="1" algn="l">
              <a:buFont typeface="Arial" pitchFamily="34" charset="0"/>
              <a:buChar char="•"/>
            </a:pPr>
            <a:r>
              <a:rPr lang="en-US" dirty="0">
                <a:solidFill>
                  <a:schemeClr val="tx1"/>
                </a:solidFill>
              </a:rPr>
              <a:t>I</a:t>
            </a:r>
            <a:r>
              <a:rPr lang="en-US" dirty="0" smtClean="0">
                <a:solidFill>
                  <a:schemeClr val="tx1"/>
                </a:solidFill>
              </a:rPr>
              <a:t>ndividual </a:t>
            </a:r>
            <a:r>
              <a:rPr lang="en-US" dirty="0">
                <a:solidFill>
                  <a:schemeClr val="tx1"/>
                </a:solidFill>
              </a:rPr>
              <a:t>tales: very different genres, from drastically sexual</a:t>
            </a:r>
            <a:endParaRPr lang="en-US" sz="1400" dirty="0">
              <a:solidFill>
                <a:schemeClr val="tx1"/>
              </a:solidFill>
            </a:endParaRPr>
          </a:p>
          <a:p>
            <a:pPr algn="l"/>
            <a:r>
              <a:rPr lang="en-US" i="1" dirty="0">
                <a:solidFill>
                  <a:schemeClr val="tx1"/>
                </a:solidFill>
              </a:rPr>
              <a:t>fabliaux </a:t>
            </a:r>
            <a:r>
              <a:rPr lang="en-US" dirty="0">
                <a:solidFill>
                  <a:schemeClr val="tx1"/>
                </a:solidFill>
              </a:rPr>
              <a:t>("Miller's Tale") to long sermon ("Parson's Tale")</a:t>
            </a:r>
          </a:p>
          <a:p>
            <a:pPr algn="l"/>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52400"/>
          </a:xfrm>
        </p:spPr>
        <p:txBody>
          <a:bodyPr>
            <a:normAutofit fontScale="90000"/>
          </a:bodyPr>
          <a:lstStyle/>
          <a:p>
            <a:endParaRPr lang="en-US" dirty="0"/>
          </a:p>
        </p:txBody>
      </p:sp>
      <p:sp>
        <p:nvSpPr>
          <p:cNvPr id="3" name="Subtitle 2"/>
          <p:cNvSpPr>
            <a:spLocks noGrp="1"/>
          </p:cNvSpPr>
          <p:nvPr>
            <p:ph type="subTitle" idx="1"/>
          </p:nvPr>
        </p:nvSpPr>
        <p:spPr>
          <a:xfrm>
            <a:off x="304800" y="0"/>
            <a:ext cx="8534400" cy="6477000"/>
          </a:xfrm>
        </p:spPr>
        <p:txBody>
          <a:bodyPr>
            <a:noAutofit/>
          </a:bodyPr>
          <a:lstStyle/>
          <a:p>
            <a:r>
              <a:rPr lang="en-US" sz="2000" dirty="0">
                <a:solidFill>
                  <a:schemeClr val="tx1"/>
                </a:solidFill>
                <a:latin typeface="Times New Roman" pitchFamily="18" charset="0"/>
                <a:cs typeface="Times New Roman" pitchFamily="18" charset="0"/>
              </a:rPr>
              <a:t>Chaucer, </a:t>
            </a:r>
            <a:r>
              <a:rPr lang="en-US" sz="2000" i="1" dirty="0">
                <a:solidFill>
                  <a:schemeClr val="tx1"/>
                </a:solidFill>
                <a:latin typeface="Times New Roman" pitchFamily="18" charset="0"/>
                <a:cs typeface="Times New Roman" pitchFamily="18" charset="0"/>
              </a:rPr>
              <a:t>Canterbury Tales</a:t>
            </a:r>
            <a:r>
              <a:rPr lang="en-US" sz="2000" dirty="0">
                <a:solidFill>
                  <a:schemeClr val="tx1"/>
                </a:solidFill>
                <a:latin typeface="Times New Roman" pitchFamily="18" charset="0"/>
                <a:cs typeface="Times New Roman" pitchFamily="18" charset="0"/>
              </a:rPr>
              <a:t>, "General Prologue", 1-18</a:t>
            </a:r>
          </a:p>
          <a:p>
            <a:r>
              <a:rPr lang="en-US" sz="2000" dirty="0">
                <a:solidFill>
                  <a:schemeClr val="tx1"/>
                </a:solidFill>
                <a:latin typeface="Times New Roman" pitchFamily="18" charset="0"/>
                <a:cs typeface="Times New Roman" pitchFamily="18" charset="0"/>
              </a:rPr>
              <a:t> </a:t>
            </a:r>
            <a:r>
              <a:rPr lang="en-US" sz="1600" dirty="0" smtClean="0">
                <a:solidFill>
                  <a:schemeClr val="tx1"/>
                </a:solidFill>
              </a:rPr>
              <a:t> </a:t>
            </a:r>
            <a:r>
              <a:rPr lang="en-US" sz="1600" dirty="0" err="1">
                <a:solidFill>
                  <a:schemeClr val="tx1"/>
                </a:solidFill>
              </a:rPr>
              <a:t>Whan</a:t>
            </a:r>
            <a:r>
              <a:rPr lang="en-US" sz="1600" dirty="0">
                <a:solidFill>
                  <a:schemeClr val="tx1"/>
                </a:solidFill>
              </a:rPr>
              <a:t> that </a:t>
            </a:r>
            <a:r>
              <a:rPr lang="en-US" sz="1600" dirty="0" err="1">
                <a:solidFill>
                  <a:schemeClr val="tx1"/>
                </a:solidFill>
              </a:rPr>
              <a:t>Aprill</a:t>
            </a:r>
            <a:r>
              <a:rPr lang="en-US" sz="1600" dirty="0">
                <a:solidFill>
                  <a:schemeClr val="tx1"/>
                </a:solidFill>
              </a:rPr>
              <a:t>, with his </a:t>
            </a:r>
            <a:r>
              <a:rPr lang="en-US" sz="1600" dirty="0" err="1">
                <a:solidFill>
                  <a:schemeClr val="tx1"/>
                </a:solidFill>
              </a:rPr>
              <a:t>shoures</a:t>
            </a:r>
            <a:r>
              <a:rPr lang="en-US" sz="1600" dirty="0">
                <a:solidFill>
                  <a:schemeClr val="tx1"/>
                </a:solidFill>
              </a:rPr>
              <a:t> </a:t>
            </a:r>
            <a:r>
              <a:rPr lang="en-US" sz="1600" dirty="0" err="1" smtClean="0">
                <a:solidFill>
                  <a:schemeClr val="tx1"/>
                </a:solidFill>
              </a:rPr>
              <a:t>soote</a:t>
            </a:r>
            <a:r>
              <a:rPr lang="en-US" sz="1600" dirty="0" smtClean="0">
                <a:solidFill>
                  <a:schemeClr val="tx1"/>
                </a:solidFill>
              </a:rPr>
              <a:t>	         The </a:t>
            </a:r>
            <a:r>
              <a:rPr lang="en-US" sz="1600" dirty="0" err="1">
                <a:solidFill>
                  <a:schemeClr val="tx1"/>
                </a:solidFill>
              </a:rPr>
              <a:t>droghte</a:t>
            </a:r>
            <a:r>
              <a:rPr lang="en-US" sz="1600" dirty="0">
                <a:solidFill>
                  <a:schemeClr val="tx1"/>
                </a:solidFill>
              </a:rPr>
              <a:t> of March hath </a:t>
            </a:r>
            <a:r>
              <a:rPr lang="en-US" sz="1600" dirty="0" err="1">
                <a:solidFill>
                  <a:schemeClr val="tx1"/>
                </a:solidFill>
              </a:rPr>
              <a:t>perced</a:t>
            </a:r>
            <a:r>
              <a:rPr lang="en-US" sz="1600" dirty="0">
                <a:solidFill>
                  <a:schemeClr val="tx1"/>
                </a:solidFill>
              </a:rPr>
              <a:t> to the </a:t>
            </a:r>
            <a:r>
              <a:rPr lang="en-US" sz="1600" dirty="0" err="1">
                <a:solidFill>
                  <a:schemeClr val="tx1"/>
                </a:solidFill>
              </a:rPr>
              <a:t>roote</a:t>
            </a:r>
            <a:r>
              <a:rPr lang="en-US" sz="1600" dirty="0">
                <a:solidFill>
                  <a:schemeClr val="tx1"/>
                </a:solidFill>
              </a:rPr>
              <a:t> </a:t>
            </a:r>
            <a:endParaRPr lang="en-US" sz="1600" dirty="0" smtClean="0">
              <a:solidFill>
                <a:schemeClr val="tx1"/>
              </a:solidFill>
            </a:endParaRPr>
          </a:p>
          <a:p>
            <a:pPr algn="l"/>
            <a:r>
              <a:rPr lang="en-US" sz="1600" dirty="0" smtClean="0">
                <a:solidFill>
                  <a:schemeClr val="tx1"/>
                </a:solidFill>
              </a:rPr>
              <a:t>And </a:t>
            </a:r>
            <a:r>
              <a:rPr lang="en-US" sz="1600" dirty="0">
                <a:solidFill>
                  <a:schemeClr val="tx1"/>
                </a:solidFill>
              </a:rPr>
              <a:t>bathed every </a:t>
            </a:r>
            <a:r>
              <a:rPr lang="en-US" sz="1600" dirty="0" err="1">
                <a:solidFill>
                  <a:schemeClr val="tx1"/>
                </a:solidFill>
              </a:rPr>
              <a:t>veyne</a:t>
            </a:r>
            <a:r>
              <a:rPr lang="en-US" sz="1600" dirty="0">
                <a:solidFill>
                  <a:schemeClr val="tx1"/>
                </a:solidFill>
              </a:rPr>
              <a:t> in </a:t>
            </a:r>
            <a:r>
              <a:rPr lang="en-US" sz="1600" dirty="0" err="1">
                <a:solidFill>
                  <a:schemeClr val="tx1"/>
                </a:solidFill>
              </a:rPr>
              <a:t>swich</a:t>
            </a:r>
            <a:r>
              <a:rPr lang="en-US" sz="1600" dirty="0">
                <a:solidFill>
                  <a:schemeClr val="tx1"/>
                </a:solidFill>
              </a:rPr>
              <a:t> </a:t>
            </a:r>
            <a:r>
              <a:rPr lang="en-US" sz="1600" dirty="0" err="1" smtClean="0">
                <a:solidFill>
                  <a:schemeClr val="tx1"/>
                </a:solidFill>
              </a:rPr>
              <a:t>licour</a:t>
            </a:r>
            <a:r>
              <a:rPr lang="en-US" sz="1600" dirty="0" smtClean="0">
                <a:solidFill>
                  <a:schemeClr val="tx1"/>
                </a:solidFill>
              </a:rPr>
              <a:t>,	         Of </a:t>
            </a:r>
            <a:r>
              <a:rPr lang="en-US" sz="1600" dirty="0">
                <a:solidFill>
                  <a:schemeClr val="tx1"/>
                </a:solidFill>
              </a:rPr>
              <a:t>which </a:t>
            </a:r>
            <a:r>
              <a:rPr lang="en-US" sz="1600" dirty="0" err="1">
                <a:solidFill>
                  <a:schemeClr val="tx1"/>
                </a:solidFill>
              </a:rPr>
              <a:t>vertu</a:t>
            </a:r>
            <a:r>
              <a:rPr lang="en-US" sz="1600" dirty="0">
                <a:solidFill>
                  <a:schemeClr val="tx1"/>
                </a:solidFill>
              </a:rPr>
              <a:t> </a:t>
            </a:r>
            <a:r>
              <a:rPr lang="en-US" sz="1600" dirty="0" err="1">
                <a:solidFill>
                  <a:schemeClr val="tx1"/>
                </a:solidFill>
              </a:rPr>
              <a:t>engendred</a:t>
            </a:r>
            <a:r>
              <a:rPr lang="en-US" sz="1600" dirty="0">
                <a:solidFill>
                  <a:schemeClr val="tx1"/>
                </a:solidFill>
              </a:rPr>
              <a:t> is the flour; </a:t>
            </a:r>
            <a:endParaRPr lang="en-US" sz="1600" dirty="0" smtClean="0">
              <a:solidFill>
                <a:schemeClr val="tx1"/>
              </a:solidFill>
            </a:endParaRPr>
          </a:p>
          <a:p>
            <a:pPr algn="l"/>
            <a:r>
              <a:rPr lang="en-US" sz="1600" dirty="0" err="1" smtClean="0">
                <a:solidFill>
                  <a:schemeClr val="tx1"/>
                </a:solidFill>
              </a:rPr>
              <a:t>Whan</a:t>
            </a:r>
            <a:r>
              <a:rPr lang="en-US" sz="1600" dirty="0" smtClean="0">
                <a:solidFill>
                  <a:schemeClr val="tx1"/>
                </a:solidFill>
              </a:rPr>
              <a:t> </a:t>
            </a:r>
            <a:r>
              <a:rPr lang="en-US" sz="1600" dirty="0" err="1">
                <a:solidFill>
                  <a:schemeClr val="tx1"/>
                </a:solidFill>
              </a:rPr>
              <a:t>Zephirus</a:t>
            </a:r>
            <a:r>
              <a:rPr lang="en-US" sz="1600" dirty="0">
                <a:solidFill>
                  <a:schemeClr val="tx1"/>
                </a:solidFill>
              </a:rPr>
              <a:t> eek with his </a:t>
            </a:r>
            <a:r>
              <a:rPr lang="en-US" sz="1600" dirty="0" err="1">
                <a:solidFill>
                  <a:schemeClr val="tx1"/>
                </a:solidFill>
              </a:rPr>
              <a:t>sweete</a:t>
            </a:r>
            <a:r>
              <a:rPr lang="en-US" sz="1600" dirty="0">
                <a:solidFill>
                  <a:schemeClr val="tx1"/>
                </a:solidFill>
              </a:rPr>
              <a:t> </a:t>
            </a:r>
            <a:r>
              <a:rPr lang="en-US" sz="1600" dirty="0" err="1">
                <a:solidFill>
                  <a:schemeClr val="tx1"/>
                </a:solidFill>
              </a:rPr>
              <a:t>breeth</a:t>
            </a:r>
            <a:r>
              <a:rPr lang="en-US" sz="1600" dirty="0">
                <a:solidFill>
                  <a:schemeClr val="tx1"/>
                </a:solidFill>
              </a:rPr>
              <a:t> </a:t>
            </a:r>
            <a:r>
              <a:rPr lang="en-US" sz="1600" dirty="0" smtClean="0">
                <a:solidFill>
                  <a:schemeClr val="tx1"/>
                </a:solidFill>
              </a:rPr>
              <a:t>           Inspired </a:t>
            </a:r>
            <a:r>
              <a:rPr lang="en-US" sz="1600" dirty="0">
                <a:solidFill>
                  <a:schemeClr val="tx1"/>
                </a:solidFill>
              </a:rPr>
              <a:t>hath in every holt and </a:t>
            </a:r>
            <a:r>
              <a:rPr lang="en-US" sz="1600" dirty="0" err="1">
                <a:solidFill>
                  <a:schemeClr val="tx1"/>
                </a:solidFill>
              </a:rPr>
              <a:t>heeth</a:t>
            </a:r>
            <a:endParaRPr lang="en-US" sz="1600" dirty="0">
              <a:solidFill>
                <a:schemeClr val="tx1"/>
              </a:solidFill>
            </a:endParaRPr>
          </a:p>
          <a:p>
            <a:pPr algn="l"/>
            <a:r>
              <a:rPr lang="en-US" sz="1600" dirty="0">
                <a:solidFill>
                  <a:schemeClr val="tx1"/>
                </a:solidFill>
              </a:rPr>
              <a:t>The </a:t>
            </a:r>
            <a:r>
              <a:rPr lang="en-US" sz="1600" dirty="0" err="1">
                <a:solidFill>
                  <a:schemeClr val="tx1"/>
                </a:solidFill>
              </a:rPr>
              <a:t>tendre</a:t>
            </a:r>
            <a:r>
              <a:rPr lang="en-US" sz="1600" dirty="0">
                <a:solidFill>
                  <a:schemeClr val="tx1"/>
                </a:solidFill>
              </a:rPr>
              <a:t> </a:t>
            </a:r>
            <a:r>
              <a:rPr lang="en-US" sz="1600" dirty="0" err="1">
                <a:solidFill>
                  <a:schemeClr val="tx1"/>
                </a:solidFill>
              </a:rPr>
              <a:t>croppes</a:t>
            </a:r>
            <a:r>
              <a:rPr lang="en-US" sz="1600" dirty="0">
                <a:solidFill>
                  <a:schemeClr val="tx1"/>
                </a:solidFill>
              </a:rPr>
              <a:t>, and the </a:t>
            </a:r>
            <a:r>
              <a:rPr lang="en-US" sz="1600" dirty="0" err="1">
                <a:solidFill>
                  <a:schemeClr val="tx1"/>
                </a:solidFill>
              </a:rPr>
              <a:t>yonge</a:t>
            </a:r>
            <a:r>
              <a:rPr lang="en-US" sz="1600" dirty="0">
                <a:solidFill>
                  <a:schemeClr val="tx1"/>
                </a:solidFill>
              </a:rPr>
              <a:t> </a:t>
            </a:r>
            <a:r>
              <a:rPr lang="en-US" sz="1600" dirty="0" err="1">
                <a:solidFill>
                  <a:schemeClr val="tx1"/>
                </a:solidFill>
              </a:rPr>
              <a:t>sonne</a:t>
            </a:r>
            <a:r>
              <a:rPr lang="en-US" sz="1600" dirty="0">
                <a:solidFill>
                  <a:schemeClr val="tx1"/>
                </a:solidFill>
              </a:rPr>
              <a:t>  </a:t>
            </a:r>
            <a:r>
              <a:rPr lang="en-US" sz="1600" dirty="0" smtClean="0">
                <a:solidFill>
                  <a:schemeClr val="tx1"/>
                </a:solidFill>
              </a:rPr>
              <a:t>            Hath </a:t>
            </a:r>
            <a:r>
              <a:rPr lang="en-US" sz="1600" dirty="0">
                <a:solidFill>
                  <a:schemeClr val="tx1"/>
                </a:solidFill>
              </a:rPr>
              <a:t>in the Ram his </a:t>
            </a:r>
            <a:r>
              <a:rPr lang="en-US" sz="1600" dirty="0" err="1">
                <a:solidFill>
                  <a:schemeClr val="tx1"/>
                </a:solidFill>
              </a:rPr>
              <a:t>halfe</a:t>
            </a:r>
            <a:r>
              <a:rPr lang="en-US" sz="1600" dirty="0">
                <a:solidFill>
                  <a:schemeClr val="tx1"/>
                </a:solidFill>
              </a:rPr>
              <a:t> </a:t>
            </a:r>
            <a:r>
              <a:rPr lang="en-US" sz="1600" dirty="0" err="1">
                <a:solidFill>
                  <a:schemeClr val="tx1"/>
                </a:solidFill>
              </a:rPr>
              <a:t>cours</a:t>
            </a:r>
            <a:r>
              <a:rPr lang="en-US" sz="1600" dirty="0">
                <a:solidFill>
                  <a:schemeClr val="tx1"/>
                </a:solidFill>
              </a:rPr>
              <a:t> </a:t>
            </a:r>
            <a:r>
              <a:rPr lang="en-US" sz="1600" dirty="0" err="1">
                <a:solidFill>
                  <a:schemeClr val="tx1"/>
                </a:solidFill>
              </a:rPr>
              <a:t>yronne</a:t>
            </a:r>
            <a:r>
              <a:rPr lang="en-US" sz="1600" dirty="0">
                <a:solidFill>
                  <a:schemeClr val="tx1"/>
                </a:solidFill>
              </a:rPr>
              <a:t>, </a:t>
            </a:r>
            <a:endParaRPr lang="en-US" sz="1600" dirty="0" smtClean="0">
              <a:solidFill>
                <a:schemeClr val="tx1"/>
              </a:solidFill>
            </a:endParaRPr>
          </a:p>
          <a:p>
            <a:pPr algn="l"/>
            <a:r>
              <a:rPr lang="en-US" sz="1600" dirty="0" smtClean="0">
                <a:solidFill>
                  <a:schemeClr val="tx1"/>
                </a:solidFill>
              </a:rPr>
              <a:t>And </a:t>
            </a:r>
            <a:r>
              <a:rPr lang="en-US" sz="1600" dirty="0" err="1">
                <a:solidFill>
                  <a:schemeClr val="tx1"/>
                </a:solidFill>
              </a:rPr>
              <a:t>smale</a:t>
            </a:r>
            <a:r>
              <a:rPr lang="en-US" sz="1600" dirty="0">
                <a:solidFill>
                  <a:schemeClr val="tx1"/>
                </a:solidFill>
              </a:rPr>
              <a:t> </a:t>
            </a:r>
            <a:r>
              <a:rPr lang="en-US" sz="1600" dirty="0" err="1">
                <a:solidFill>
                  <a:schemeClr val="tx1"/>
                </a:solidFill>
              </a:rPr>
              <a:t>foweles</a:t>
            </a:r>
            <a:r>
              <a:rPr lang="en-US" sz="1600" dirty="0">
                <a:solidFill>
                  <a:schemeClr val="tx1"/>
                </a:solidFill>
              </a:rPr>
              <a:t> </a:t>
            </a:r>
            <a:r>
              <a:rPr lang="en-US" sz="1600" dirty="0" err="1">
                <a:solidFill>
                  <a:schemeClr val="tx1"/>
                </a:solidFill>
              </a:rPr>
              <a:t>maken</a:t>
            </a:r>
            <a:r>
              <a:rPr lang="en-US" sz="1600" dirty="0">
                <a:solidFill>
                  <a:schemeClr val="tx1"/>
                </a:solidFill>
              </a:rPr>
              <a:t> </a:t>
            </a:r>
            <a:r>
              <a:rPr lang="en-US" sz="1600" dirty="0" err="1">
                <a:solidFill>
                  <a:schemeClr val="tx1"/>
                </a:solidFill>
              </a:rPr>
              <a:t>melodye</a:t>
            </a:r>
            <a:r>
              <a:rPr lang="en-US" sz="1600" dirty="0">
                <a:solidFill>
                  <a:schemeClr val="tx1"/>
                </a:solidFill>
              </a:rPr>
              <a:t>,  </a:t>
            </a:r>
            <a:r>
              <a:rPr lang="en-US" sz="1600" dirty="0" smtClean="0">
                <a:solidFill>
                  <a:schemeClr val="tx1"/>
                </a:solidFill>
              </a:rPr>
              <a:t>                      That </a:t>
            </a:r>
            <a:r>
              <a:rPr lang="en-US" sz="1600" dirty="0" err="1">
                <a:solidFill>
                  <a:schemeClr val="tx1"/>
                </a:solidFill>
              </a:rPr>
              <a:t>slepen</a:t>
            </a:r>
            <a:r>
              <a:rPr lang="en-US" sz="1600" dirty="0">
                <a:solidFill>
                  <a:schemeClr val="tx1"/>
                </a:solidFill>
              </a:rPr>
              <a:t> al the </a:t>
            </a:r>
            <a:r>
              <a:rPr lang="en-US" sz="1600" dirty="0" err="1">
                <a:solidFill>
                  <a:schemeClr val="tx1"/>
                </a:solidFill>
              </a:rPr>
              <a:t>nyght</a:t>
            </a:r>
            <a:r>
              <a:rPr lang="en-US" sz="1600" dirty="0">
                <a:solidFill>
                  <a:schemeClr val="tx1"/>
                </a:solidFill>
              </a:rPr>
              <a:t> with open eye- </a:t>
            </a:r>
            <a:endParaRPr lang="en-US" sz="1600" dirty="0" smtClean="0">
              <a:solidFill>
                <a:schemeClr val="tx1"/>
              </a:solidFill>
            </a:endParaRPr>
          </a:p>
          <a:p>
            <a:pPr algn="l"/>
            <a:r>
              <a:rPr lang="en-US" sz="1600" dirty="0" smtClean="0">
                <a:solidFill>
                  <a:schemeClr val="tx1"/>
                </a:solidFill>
              </a:rPr>
              <a:t>(</a:t>
            </a:r>
            <a:r>
              <a:rPr lang="en-US" sz="1600" dirty="0">
                <a:solidFill>
                  <a:schemeClr val="tx1"/>
                </a:solidFill>
              </a:rPr>
              <a:t>So </a:t>
            </a:r>
            <a:r>
              <a:rPr lang="en-US" sz="1600" dirty="0" err="1">
                <a:solidFill>
                  <a:schemeClr val="tx1"/>
                </a:solidFill>
              </a:rPr>
              <a:t>priketh</a:t>
            </a:r>
            <a:r>
              <a:rPr lang="en-US" sz="1600" dirty="0">
                <a:solidFill>
                  <a:schemeClr val="tx1"/>
                </a:solidFill>
              </a:rPr>
              <a:t> hem Nature in </a:t>
            </a:r>
            <a:r>
              <a:rPr lang="en-US" sz="1600" dirty="0" err="1">
                <a:solidFill>
                  <a:schemeClr val="tx1"/>
                </a:solidFill>
              </a:rPr>
              <a:t>hir</a:t>
            </a:r>
            <a:r>
              <a:rPr lang="en-US" sz="1600" dirty="0">
                <a:solidFill>
                  <a:schemeClr val="tx1"/>
                </a:solidFill>
              </a:rPr>
              <a:t> </a:t>
            </a:r>
            <a:r>
              <a:rPr lang="en-US" sz="1600" dirty="0" err="1">
                <a:solidFill>
                  <a:schemeClr val="tx1"/>
                </a:solidFill>
              </a:rPr>
              <a:t>corages</a:t>
            </a:r>
            <a:r>
              <a:rPr lang="en-US" sz="1600" dirty="0" smtClean="0">
                <a:solidFill>
                  <a:schemeClr val="tx1"/>
                </a:solidFill>
              </a:rPr>
              <a:t>);                   </a:t>
            </a:r>
            <a:r>
              <a:rPr lang="en-US" sz="1600" dirty="0" err="1" smtClean="0">
                <a:solidFill>
                  <a:schemeClr val="tx1"/>
                </a:solidFill>
              </a:rPr>
              <a:t>Thanne</a:t>
            </a:r>
            <a:r>
              <a:rPr lang="en-US" sz="1600" dirty="0" smtClean="0">
                <a:solidFill>
                  <a:schemeClr val="tx1"/>
                </a:solidFill>
              </a:rPr>
              <a:t> </a:t>
            </a:r>
            <a:r>
              <a:rPr lang="en-US" sz="1600" dirty="0" err="1">
                <a:solidFill>
                  <a:schemeClr val="tx1"/>
                </a:solidFill>
              </a:rPr>
              <a:t>longen</a:t>
            </a:r>
            <a:r>
              <a:rPr lang="en-US" sz="1600" dirty="0">
                <a:solidFill>
                  <a:schemeClr val="tx1"/>
                </a:solidFill>
              </a:rPr>
              <a:t> folk to goon on pilgrimages </a:t>
            </a:r>
            <a:endParaRPr lang="en-US" sz="1600" dirty="0" smtClean="0">
              <a:solidFill>
                <a:schemeClr val="tx1"/>
              </a:solidFill>
            </a:endParaRPr>
          </a:p>
          <a:p>
            <a:pPr algn="l"/>
            <a:r>
              <a:rPr lang="en-US" sz="1600" dirty="0" smtClean="0">
                <a:solidFill>
                  <a:schemeClr val="tx1"/>
                </a:solidFill>
              </a:rPr>
              <a:t>And </a:t>
            </a:r>
            <a:r>
              <a:rPr lang="en-US" sz="1600" dirty="0" err="1">
                <a:solidFill>
                  <a:schemeClr val="tx1"/>
                </a:solidFill>
              </a:rPr>
              <a:t>palmeres</a:t>
            </a:r>
            <a:r>
              <a:rPr lang="en-US" sz="1600" dirty="0">
                <a:solidFill>
                  <a:schemeClr val="tx1"/>
                </a:solidFill>
              </a:rPr>
              <a:t> for to </a:t>
            </a:r>
            <a:r>
              <a:rPr lang="en-US" sz="1600" dirty="0" err="1">
                <a:solidFill>
                  <a:schemeClr val="tx1"/>
                </a:solidFill>
              </a:rPr>
              <a:t>seken</a:t>
            </a:r>
            <a:r>
              <a:rPr lang="en-US" sz="1600" dirty="0">
                <a:solidFill>
                  <a:schemeClr val="tx1"/>
                </a:solidFill>
              </a:rPr>
              <a:t> </a:t>
            </a:r>
            <a:r>
              <a:rPr lang="en-US" sz="1600" dirty="0" err="1">
                <a:solidFill>
                  <a:schemeClr val="tx1"/>
                </a:solidFill>
              </a:rPr>
              <a:t>straunge</a:t>
            </a:r>
            <a:r>
              <a:rPr lang="en-US" sz="1600" dirty="0">
                <a:solidFill>
                  <a:schemeClr val="tx1"/>
                </a:solidFill>
              </a:rPr>
              <a:t> </a:t>
            </a:r>
            <a:r>
              <a:rPr lang="en-US" sz="1600" dirty="0" err="1">
                <a:solidFill>
                  <a:schemeClr val="tx1"/>
                </a:solidFill>
              </a:rPr>
              <a:t>strondes</a:t>
            </a:r>
            <a:r>
              <a:rPr lang="en-US" sz="1600" dirty="0">
                <a:solidFill>
                  <a:schemeClr val="tx1"/>
                </a:solidFill>
              </a:rPr>
              <a:t>  </a:t>
            </a:r>
            <a:r>
              <a:rPr lang="en-US" sz="1600" dirty="0" smtClean="0">
                <a:solidFill>
                  <a:schemeClr val="tx1"/>
                </a:solidFill>
              </a:rPr>
              <a:t>      To </a:t>
            </a:r>
            <a:r>
              <a:rPr lang="en-US" sz="1600" dirty="0" err="1">
                <a:solidFill>
                  <a:schemeClr val="tx1"/>
                </a:solidFill>
              </a:rPr>
              <a:t>ferne</a:t>
            </a:r>
            <a:r>
              <a:rPr lang="en-US" sz="1600" dirty="0">
                <a:solidFill>
                  <a:schemeClr val="tx1"/>
                </a:solidFill>
              </a:rPr>
              <a:t> </a:t>
            </a:r>
            <a:r>
              <a:rPr lang="en-US" sz="1600" dirty="0" err="1">
                <a:solidFill>
                  <a:schemeClr val="tx1"/>
                </a:solidFill>
              </a:rPr>
              <a:t>halwes</a:t>
            </a:r>
            <a:r>
              <a:rPr lang="en-US" sz="1600" dirty="0">
                <a:solidFill>
                  <a:schemeClr val="tx1"/>
                </a:solidFill>
              </a:rPr>
              <a:t>, </a:t>
            </a:r>
            <a:r>
              <a:rPr lang="en-US" sz="1600" dirty="0" err="1">
                <a:solidFill>
                  <a:schemeClr val="tx1"/>
                </a:solidFill>
              </a:rPr>
              <a:t>kowthe</a:t>
            </a:r>
            <a:r>
              <a:rPr lang="en-US" sz="1600" dirty="0">
                <a:solidFill>
                  <a:schemeClr val="tx1"/>
                </a:solidFill>
              </a:rPr>
              <a:t> in </a:t>
            </a:r>
            <a:r>
              <a:rPr lang="en-US" sz="1600" dirty="0" err="1" smtClean="0">
                <a:solidFill>
                  <a:schemeClr val="tx1"/>
                </a:solidFill>
              </a:rPr>
              <a:t>sondry</a:t>
            </a:r>
            <a:r>
              <a:rPr lang="en-US" sz="1600" dirty="0" smtClean="0">
                <a:solidFill>
                  <a:schemeClr val="tx1"/>
                </a:solidFill>
              </a:rPr>
              <a:t> </a:t>
            </a:r>
            <a:r>
              <a:rPr lang="en-US" sz="1600" dirty="0" err="1">
                <a:solidFill>
                  <a:schemeClr val="tx1"/>
                </a:solidFill>
              </a:rPr>
              <a:t>londes</a:t>
            </a:r>
            <a:r>
              <a:rPr lang="en-US" sz="1600" dirty="0">
                <a:solidFill>
                  <a:schemeClr val="tx1"/>
                </a:solidFill>
              </a:rPr>
              <a:t>; </a:t>
            </a:r>
            <a:endParaRPr lang="en-US" sz="1600" dirty="0" smtClean="0">
              <a:solidFill>
                <a:schemeClr val="tx1"/>
              </a:solidFill>
            </a:endParaRPr>
          </a:p>
          <a:p>
            <a:pPr algn="l"/>
            <a:r>
              <a:rPr lang="en-US" sz="1600" dirty="0" smtClean="0">
                <a:solidFill>
                  <a:schemeClr val="tx1"/>
                </a:solidFill>
              </a:rPr>
              <a:t>And </a:t>
            </a:r>
            <a:r>
              <a:rPr lang="en-US" sz="1600" dirty="0">
                <a:solidFill>
                  <a:schemeClr val="tx1"/>
                </a:solidFill>
              </a:rPr>
              <a:t>specially from every shires </a:t>
            </a:r>
            <a:r>
              <a:rPr lang="en-US" sz="1600" dirty="0" err="1" smtClean="0">
                <a:solidFill>
                  <a:schemeClr val="tx1"/>
                </a:solidFill>
              </a:rPr>
              <a:t>ende</a:t>
            </a:r>
            <a:r>
              <a:rPr lang="en-US" sz="1600" dirty="0" smtClean="0">
                <a:solidFill>
                  <a:schemeClr val="tx1"/>
                </a:solidFill>
              </a:rPr>
              <a:t>                       Of </a:t>
            </a:r>
            <a:r>
              <a:rPr lang="en-US" sz="1600" dirty="0" err="1">
                <a:solidFill>
                  <a:schemeClr val="tx1"/>
                </a:solidFill>
              </a:rPr>
              <a:t>Engelond</a:t>
            </a:r>
            <a:r>
              <a:rPr lang="en-US" sz="1600" dirty="0">
                <a:solidFill>
                  <a:schemeClr val="tx1"/>
                </a:solidFill>
              </a:rPr>
              <a:t>, to </a:t>
            </a:r>
            <a:r>
              <a:rPr lang="en-US" sz="1600" dirty="0" err="1">
                <a:solidFill>
                  <a:schemeClr val="tx1"/>
                </a:solidFill>
              </a:rPr>
              <a:t>Caunterbury</a:t>
            </a:r>
            <a:r>
              <a:rPr lang="en-US" sz="1600" dirty="0">
                <a:solidFill>
                  <a:schemeClr val="tx1"/>
                </a:solidFill>
              </a:rPr>
              <a:t> they </a:t>
            </a:r>
            <a:r>
              <a:rPr lang="en-US" sz="1600" dirty="0" err="1">
                <a:solidFill>
                  <a:schemeClr val="tx1"/>
                </a:solidFill>
              </a:rPr>
              <a:t>wende</a:t>
            </a:r>
            <a:r>
              <a:rPr lang="en-US" sz="1600" dirty="0">
                <a:solidFill>
                  <a:schemeClr val="tx1"/>
                </a:solidFill>
              </a:rPr>
              <a:t>, </a:t>
            </a:r>
            <a:endParaRPr lang="en-US" sz="1600" dirty="0" smtClean="0">
              <a:solidFill>
                <a:schemeClr val="tx1"/>
              </a:solidFill>
            </a:endParaRPr>
          </a:p>
          <a:p>
            <a:pPr algn="l"/>
            <a:r>
              <a:rPr lang="en-US" sz="1600" dirty="0" smtClean="0">
                <a:solidFill>
                  <a:schemeClr val="tx1"/>
                </a:solidFill>
              </a:rPr>
              <a:t>The </a:t>
            </a:r>
            <a:r>
              <a:rPr lang="en-US" sz="1600" dirty="0" err="1">
                <a:solidFill>
                  <a:schemeClr val="tx1"/>
                </a:solidFill>
              </a:rPr>
              <a:t>hooly</a:t>
            </a:r>
            <a:r>
              <a:rPr lang="en-US" sz="1600" dirty="0">
                <a:solidFill>
                  <a:schemeClr val="tx1"/>
                </a:solidFill>
              </a:rPr>
              <a:t> </a:t>
            </a:r>
            <a:r>
              <a:rPr lang="en-US" sz="1600" dirty="0" err="1">
                <a:solidFill>
                  <a:schemeClr val="tx1"/>
                </a:solidFill>
              </a:rPr>
              <a:t>blisful</a:t>
            </a:r>
            <a:r>
              <a:rPr lang="en-US" sz="1600" dirty="0">
                <a:solidFill>
                  <a:schemeClr val="tx1"/>
                </a:solidFill>
              </a:rPr>
              <a:t> </a:t>
            </a:r>
            <a:r>
              <a:rPr lang="en-US" sz="1600" dirty="0" err="1">
                <a:solidFill>
                  <a:schemeClr val="tx1"/>
                </a:solidFill>
              </a:rPr>
              <a:t>martir</a:t>
            </a:r>
            <a:r>
              <a:rPr lang="en-US" sz="1600" dirty="0">
                <a:solidFill>
                  <a:schemeClr val="tx1"/>
                </a:solidFill>
              </a:rPr>
              <a:t> for to </a:t>
            </a:r>
            <a:r>
              <a:rPr lang="en-US" sz="1600" dirty="0" err="1" smtClean="0">
                <a:solidFill>
                  <a:schemeClr val="tx1"/>
                </a:solidFill>
              </a:rPr>
              <a:t>seke</a:t>
            </a:r>
            <a:endParaRPr lang="en-US" sz="1600" dirty="0" smtClean="0">
              <a:solidFill>
                <a:schemeClr val="tx1"/>
              </a:solidFill>
            </a:endParaRPr>
          </a:p>
          <a:p>
            <a:pPr algn="l"/>
            <a:endParaRPr lang="en-US" sz="1600" dirty="0">
              <a:solidFill>
                <a:schemeClr val="tx1"/>
              </a:solidFill>
            </a:endParaRPr>
          </a:p>
          <a:p>
            <a:pPr algn="l"/>
            <a:r>
              <a:rPr lang="en-US" sz="1600" dirty="0">
                <a:solidFill>
                  <a:schemeClr val="tx1"/>
                </a:solidFill>
              </a:rPr>
              <a:t>When in April the sweet showers </a:t>
            </a:r>
            <a:r>
              <a:rPr lang="en-US" sz="1600" dirty="0" smtClean="0">
                <a:solidFill>
                  <a:schemeClr val="tx1"/>
                </a:solidFill>
              </a:rPr>
              <a:t>fall                       That </a:t>
            </a:r>
            <a:r>
              <a:rPr lang="en-US" sz="1600" dirty="0">
                <a:solidFill>
                  <a:schemeClr val="tx1"/>
                </a:solidFill>
              </a:rPr>
              <a:t>pierce March's drought to the root and all </a:t>
            </a:r>
            <a:endParaRPr lang="en-US" sz="1600" dirty="0" smtClean="0">
              <a:solidFill>
                <a:schemeClr val="tx1"/>
              </a:solidFill>
            </a:endParaRPr>
          </a:p>
          <a:p>
            <a:pPr algn="l"/>
            <a:r>
              <a:rPr lang="en-US" sz="1600" dirty="0" smtClean="0">
                <a:solidFill>
                  <a:schemeClr val="tx1"/>
                </a:solidFill>
              </a:rPr>
              <a:t>And </a:t>
            </a:r>
            <a:r>
              <a:rPr lang="en-US" sz="1600" dirty="0">
                <a:solidFill>
                  <a:schemeClr val="tx1"/>
                </a:solidFill>
              </a:rPr>
              <a:t>bathed every vein in liquor that has </a:t>
            </a:r>
            <a:r>
              <a:rPr lang="en-US" sz="1600" dirty="0" smtClean="0">
                <a:solidFill>
                  <a:schemeClr val="tx1"/>
                </a:solidFill>
              </a:rPr>
              <a:t>power     </a:t>
            </a:r>
            <a:r>
              <a:rPr lang="en-US" sz="1600" dirty="0">
                <a:solidFill>
                  <a:schemeClr val="tx1"/>
                </a:solidFill>
              </a:rPr>
              <a:t>To generate therein and sire the flower;</a:t>
            </a:r>
          </a:p>
          <a:p>
            <a:pPr algn="l"/>
            <a:r>
              <a:rPr lang="en-US" sz="1600" dirty="0">
                <a:solidFill>
                  <a:schemeClr val="tx1"/>
                </a:solidFill>
              </a:rPr>
              <a:t>When Zephyr also has with his sweet breath, </a:t>
            </a:r>
            <a:r>
              <a:rPr lang="en-US" sz="1600" dirty="0" smtClean="0">
                <a:solidFill>
                  <a:schemeClr val="tx1"/>
                </a:solidFill>
              </a:rPr>
              <a:t>         Filled </a:t>
            </a:r>
            <a:r>
              <a:rPr lang="en-US" sz="1600" dirty="0">
                <a:solidFill>
                  <a:schemeClr val="tx1"/>
                </a:solidFill>
              </a:rPr>
              <a:t>again, in every holt and heath,</a:t>
            </a:r>
          </a:p>
          <a:p>
            <a:pPr algn="l"/>
            <a:r>
              <a:rPr lang="en-US" sz="1600" dirty="0">
                <a:solidFill>
                  <a:schemeClr val="tx1"/>
                </a:solidFill>
              </a:rPr>
              <a:t>The tender shoots and leaves, and the young sun </a:t>
            </a:r>
            <a:r>
              <a:rPr lang="en-US" sz="1600" dirty="0" smtClean="0">
                <a:solidFill>
                  <a:schemeClr val="tx1"/>
                </a:solidFill>
              </a:rPr>
              <a:t>   His </a:t>
            </a:r>
            <a:r>
              <a:rPr lang="en-US" sz="1600" dirty="0">
                <a:solidFill>
                  <a:schemeClr val="tx1"/>
                </a:solidFill>
              </a:rPr>
              <a:t>half-course in the sign of the Ram has run, And many little birds make </a:t>
            </a:r>
            <a:r>
              <a:rPr lang="en-US" sz="1600" dirty="0" smtClean="0">
                <a:solidFill>
                  <a:schemeClr val="tx1"/>
                </a:solidFill>
              </a:rPr>
              <a:t>melody                            That </a:t>
            </a:r>
            <a:r>
              <a:rPr lang="en-US" sz="1600" dirty="0">
                <a:solidFill>
                  <a:schemeClr val="tx1"/>
                </a:solidFill>
              </a:rPr>
              <a:t>sleep through all the night with open eye (So Nature pricks them on to ramp and rage) </a:t>
            </a:r>
            <a:r>
              <a:rPr lang="en-US" sz="1600" dirty="0" smtClean="0">
                <a:solidFill>
                  <a:schemeClr val="tx1"/>
                </a:solidFill>
              </a:rPr>
              <a:t>                 Then </a:t>
            </a:r>
            <a:r>
              <a:rPr lang="en-US" sz="1600" dirty="0">
                <a:solidFill>
                  <a:schemeClr val="tx1"/>
                </a:solidFill>
              </a:rPr>
              <a:t>folk do long to go on pilgrimage,</a:t>
            </a:r>
          </a:p>
          <a:p>
            <a:pPr algn="l"/>
            <a:r>
              <a:rPr lang="en-US" sz="1600" dirty="0" smtClean="0">
                <a:solidFill>
                  <a:schemeClr val="tx1"/>
                </a:solidFill>
              </a:rPr>
              <a:t>And palmers to go seeking out strange strands,        To distant shrines well known in distant lands. And specially from every shire's end                           Of England they to Canterbury went, The holy blessed martyr there to seek                                     Who </a:t>
            </a:r>
            <a:r>
              <a:rPr lang="en-US" sz="1600" dirty="0">
                <a:solidFill>
                  <a:schemeClr val="tx1"/>
                </a:solidFill>
              </a:rPr>
              <a:t>helped them when they lay so ill and </a:t>
            </a:r>
            <a:r>
              <a:rPr lang="en-US" sz="1600" dirty="0" err="1">
                <a:solidFill>
                  <a:schemeClr val="tx1"/>
                </a:solidFill>
              </a:rPr>
              <a:t>wea</a:t>
            </a:r>
            <a:endParaRPr lang="en-US" sz="1600" dirty="0">
              <a:solidFill>
                <a:schemeClr val="tx1"/>
              </a:solidFill>
            </a:endParaRPr>
          </a:p>
          <a:p>
            <a:r>
              <a:rPr lang="en-US" sz="1600" dirty="0"/>
              <a:t/>
            </a:r>
            <a:br>
              <a:rPr lang="en-US" sz="1600" dirty="0"/>
            </a:br>
            <a:endParaRPr lang="en-US" sz="1600" dirty="0" smtClean="0">
              <a:solidFill>
                <a:schemeClr val="tx1"/>
              </a:solidFill>
            </a:endParaRPr>
          </a:p>
          <a:p>
            <a:r>
              <a:rPr lang="en-US" sz="1600" dirty="0">
                <a:solidFill>
                  <a:schemeClr val="tx1"/>
                </a:solidFill>
              </a:rPr>
              <a:t/>
            </a:r>
            <a:br>
              <a:rPr lang="en-US" sz="1600" dirty="0">
                <a:solidFill>
                  <a:schemeClr val="tx1"/>
                </a:solidFill>
              </a:rPr>
            </a:br>
            <a:endParaRPr lang="en-US" sz="1600"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304799"/>
          </a:xfrm>
        </p:spPr>
        <p:txBody>
          <a:bodyPr>
            <a:normAutofit fontScale="90000"/>
          </a:bodyPr>
          <a:lstStyle/>
          <a:p>
            <a:r>
              <a:rPr lang="en-US" dirty="0"/>
              <a:t>The Renaissance </a:t>
            </a:r>
            <a:r>
              <a:rPr lang="en-US" dirty="0" smtClean="0"/>
              <a:t>(1485 </a:t>
            </a:r>
            <a:r>
              <a:rPr lang="en-US" dirty="0"/>
              <a:t>– 1603)</a:t>
            </a:r>
          </a:p>
        </p:txBody>
      </p:sp>
      <p:sp>
        <p:nvSpPr>
          <p:cNvPr id="3" name="Subtitle 2"/>
          <p:cNvSpPr>
            <a:spLocks noGrp="1"/>
          </p:cNvSpPr>
          <p:nvPr>
            <p:ph type="subTitle" idx="1"/>
          </p:nvPr>
        </p:nvSpPr>
        <p:spPr>
          <a:xfrm>
            <a:off x="228600" y="1371600"/>
            <a:ext cx="8763000" cy="5486400"/>
          </a:xfrm>
        </p:spPr>
        <p:txBody>
          <a:bodyPr>
            <a:normAutofit lnSpcReduction="10000"/>
          </a:bodyPr>
          <a:lstStyle/>
          <a:p>
            <a:r>
              <a:rPr lang="en-US" sz="2400" b="1" dirty="0">
                <a:solidFill>
                  <a:schemeClr val="tx1"/>
                </a:solidFill>
              </a:rPr>
              <a:t>Major political and cultural changes in England and </a:t>
            </a:r>
            <a:r>
              <a:rPr lang="en-US" sz="2400" b="1" dirty="0" smtClean="0">
                <a:solidFill>
                  <a:schemeClr val="tx1"/>
                </a:solidFill>
              </a:rPr>
              <a:t>Europe</a:t>
            </a:r>
          </a:p>
          <a:p>
            <a:pPr algn="l">
              <a:buFont typeface="Arial" pitchFamily="34" charset="0"/>
              <a:buChar char="•"/>
            </a:pPr>
            <a:r>
              <a:rPr lang="en-US" sz="3000" dirty="0" smtClean="0">
                <a:solidFill>
                  <a:schemeClr val="tx1"/>
                </a:solidFill>
                <a:latin typeface="Times New Roman" pitchFamily="18" charset="0"/>
                <a:cs typeface="Times New Roman" pitchFamily="18" charset="0"/>
              </a:rPr>
              <a:t>1476: first printing press in England (William Caxton)</a:t>
            </a:r>
          </a:p>
          <a:p>
            <a:pPr lvl="0" algn="l">
              <a:buFont typeface="Arial" pitchFamily="34" charset="0"/>
              <a:buChar char="•"/>
            </a:pPr>
            <a:r>
              <a:rPr lang="en-US" sz="3000" dirty="0" smtClean="0">
                <a:solidFill>
                  <a:schemeClr val="tx1"/>
                </a:solidFill>
                <a:latin typeface="Times New Roman" pitchFamily="18" charset="0"/>
                <a:cs typeface="Times New Roman" pitchFamily="18" charset="0"/>
              </a:rPr>
              <a:t>1485</a:t>
            </a:r>
            <a:r>
              <a:rPr lang="en-US" sz="3000" dirty="0">
                <a:solidFill>
                  <a:schemeClr val="tx1"/>
                </a:solidFill>
                <a:latin typeface="Times New Roman" pitchFamily="18" charset="0"/>
                <a:cs typeface="Times New Roman" pitchFamily="18" charset="0"/>
              </a:rPr>
              <a:t>: end of the Civil War ("War of the Roses"); Henry VII (Tudor) becomes king</a:t>
            </a:r>
          </a:p>
          <a:p>
            <a:pPr lvl="0" algn="l">
              <a:buFont typeface="Arial" pitchFamily="34" charset="0"/>
              <a:buChar char="•"/>
            </a:pPr>
            <a:r>
              <a:rPr lang="en-US" sz="3000" dirty="0">
                <a:solidFill>
                  <a:schemeClr val="tx1"/>
                </a:solidFill>
                <a:latin typeface="Times New Roman" pitchFamily="18" charset="0"/>
                <a:cs typeface="Times New Roman" pitchFamily="18" charset="0"/>
              </a:rPr>
              <a:t>1492: Columbus "discovers" America (1492)</a:t>
            </a:r>
          </a:p>
          <a:p>
            <a:pPr lvl="0" algn="l">
              <a:buFont typeface="Arial" pitchFamily="34" charset="0"/>
              <a:buChar char="•"/>
            </a:pPr>
            <a:r>
              <a:rPr lang="en-US" sz="3000" dirty="0">
                <a:solidFill>
                  <a:schemeClr val="tx1"/>
                </a:solidFill>
                <a:latin typeface="Times New Roman" pitchFamily="18" charset="0"/>
                <a:cs typeface="Times New Roman" pitchFamily="18" charset="0"/>
              </a:rPr>
              <a:t>"Rediscovery" of Classical Learning</a:t>
            </a:r>
          </a:p>
          <a:p>
            <a:pPr lvl="0" algn="l">
              <a:buFont typeface="Arial" pitchFamily="34" charset="0"/>
              <a:buChar char="•"/>
            </a:pPr>
            <a:r>
              <a:rPr lang="en-US" sz="3000" dirty="0">
                <a:solidFill>
                  <a:schemeClr val="tx1"/>
                </a:solidFill>
                <a:latin typeface="Times New Roman" pitchFamily="18" charset="0"/>
                <a:cs typeface="Times New Roman" pitchFamily="18" charset="0"/>
              </a:rPr>
              <a:t>European humanists in contact with each other (Th. More, Erasmus of Rotterdam …)</a:t>
            </a:r>
          </a:p>
          <a:p>
            <a:pPr lvl="0" algn="l">
              <a:buFont typeface="Arial" pitchFamily="34" charset="0"/>
              <a:buChar char="•"/>
            </a:pPr>
            <a:r>
              <a:rPr lang="en-US" sz="3000" dirty="0">
                <a:solidFill>
                  <a:schemeClr val="tx1"/>
                </a:solidFill>
                <a:latin typeface="Times New Roman" pitchFamily="18" charset="0"/>
                <a:cs typeface="Times New Roman" pitchFamily="18" charset="0"/>
              </a:rPr>
              <a:t>Reformation in Northern Europe</a:t>
            </a:r>
          </a:p>
          <a:p>
            <a:pPr lvl="1" algn="l"/>
            <a:r>
              <a:rPr lang="en-US" sz="3000" dirty="0" smtClean="0">
                <a:solidFill>
                  <a:schemeClr val="tx1"/>
                </a:solidFill>
                <a:latin typeface="Times New Roman" pitchFamily="18" charset="0"/>
                <a:cs typeface="Times New Roman" pitchFamily="18" charset="0"/>
              </a:rPr>
              <a:t>	Luther</a:t>
            </a:r>
            <a:r>
              <a:rPr lang="en-US" sz="3000" dirty="0">
                <a:solidFill>
                  <a:schemeClr val="tx1"/>
                </a:solidFill>
                <a:latin typeface="Times New Roman" pitchFamily="18" charset="0"/>
                <a:cs typeface="Times New Roman" pitchFamily="18" charset="0"/>
              </a:rPr>
              <a:t>, 1517</a:t>
            </a:r>
          </a:p>
          <a:p>
            <a:pPr lvl="1" algn="l"/>
            <a:r>
              <a:rPr lang="en-US" sz="3000" dirty="0" smtClean="0">
                <a:solidFill>
                  <a:schemeClr val="tx1"/>
                </a:solidFill>
                <a:latin typeface="Times New Roman" pitchFamily="18" charset="0"/>
                <a:cs typeface="Times New Roman" pitchFamily="18" charset="0"/>
              </a:rPr>
              <a:t>	Henry </a:t>
            </a:r>
            <a:r>
              <a:rPr lang="en-US" sz="3000" dirty="0">
                <a:solidFill>
                  <a:schemeClr val="tx1"/>
                </a:solidFill>
                <a:latin typeface="Times New Roman" pitchFamily="18" charset="0"/>
                <a:cs typeface="Times New Roman" pitchFamily="18" charset="0"/>
              </a:rPr>
              <a:t>VIII, 1534</a:t>
            </a:r>
          </a:p>
          <a:p>
            <a:endParaRPr lang="en-US" sz="3000"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52400"/>
          </a:xfrm>
        </p:spPr>
        <p:txBody>
          <a:bodyPr>
            <a:normAutofit fontScale="90000"/>
          </a:bodyPr>
          <a:lstStyle/>
          <a:p>
            <a:r>
              <a:rPr lang="en-US" dirty="0"/>
              <a:t>Renaissance Poetry</a:t>
            </a:r>
            <a:br>
              <a:rPr lang="en-US" dirty="0"/>
            </a:br>
            <a:r>
              <a:rPr lang="en-US" dirty="0"/>
              <a:t> </a:t>
            </a:r>
          </a:p>
        </p:txBody>
      </p:sp>
      <p:sp>
        <p:nvSpPr>
          <p:cNvPr id="3" name="Subtitle 2"/>
          <p:cNvSpPr>
            <a:spLocks noGrp="1"/>
          </p:cNvSpPr>
          <p:nvPr>
            <p:ph type="subTitle" idx="1"/>
          </p:nvPr>
        </p:nvSpPr>
        <p:spPr>
          <a:xfrm>
            <a:off x="304800" y="533400"/>
            <a:ext cx="8686800" cy="5105400"/>
          </a:xfrm>
        </p:spPr>
        <p:txBody>
          <a:bodyPr>
            <a:noAutofit/>
          </a:bodyPr>
          <a:lstStyle/>
          <a:p>
            <a:pPr lvl="0" algn="l">
              <a:buFont typeface="Arial" pitchFamily="34" charset="0"/>
              <a:buChar char="•"/>
            </a:pPr>
            <a:endParaRPr lang="en-US" sz="2700" dirty="0" smtClean="0">
              <a:solidFill>
                <a:schemeClr val="tx1"/>
              </a:solidFill>
              <a:latin typeface="Times New Roman" pitchFamily="18" charset="0"/>
              <a:cs typeface="Times New Roman" pitchFamily="18" charset="0"/>
            </a:endParaRPr>
          </a:p>
          <a:p>
            <a:pPr lvl="0" algn="l">
              <a:buFont typeface="Arial" pitchFamily="34" charset="0"/>
              <a:buChar char="•"/>
            </a:pPr>
            <a:r>
              <a:rPr lang="en-US" sz="2700" dirty="0" smtClean="0">
                <a:solidFill>
                  <a:schemeClr val="tx1"/>
                </a:solidFill>
                <a:latin typeface="Times New Roman" pitchFamily="18" charset="0"/>
                <a:cs typeface="Times New Roman" pitchFamily="18" charset="0"/>
              </a:rPr>
              <a:t>Strong </a:t>
            </a:r>
            <a:r>
              <a:rPr lang="en-US" sz="2700" dirty="0">
                <a:solidFill>
                  <a:schemeClr val="tx1"/>
                </a:solidFill>
                <a:latin typeface="Times New Roman" pitchFamily="18" charset="0"/>
                <a:cs typeface="Times New Roman" pitchFamily="18" charset="0"/>
              </a:rPr>
              <a:t>influence from Italy, where the Renaissance began </a:t>
            </a:r>
            <a:r>
              <a:rPr lang="en-US" sz="2700" dirty="0" smtClean="0">
                <a:solidFill>
                  <a:schemeClr val="tx1"/>
                </a:solidFill>
                <a:latin typeface="Times New Roman" pitchFamily="18" charset="0"/>
                <a:cs typeface="Times New Roman" pitchFamily="18" charset="0"/>
              </a:rPr>
              <a:t>200 </a:t>
            </a:r>
            <a:r>
              <a:rPr lang="en-US" sz="2700" dirty="0">
                <a:solidFill>
                  <a:schemeClr val="tx1"/>
                </a:solidFill>
                <a:latin typeface="Times New Roman" pitchFamily="18" charset="0"/>
                <a:cs typeface="Times New Roman" pitchFamily="18" charset="0"/>
              </a:rPr>
              <a:t>years earlier</a:t>
            </a:r>
          </a:p>
          <a:p>
            <a:pPr lvl="0" algn="l">
              <a:buFont typeface="Arial" pitchFamily="34" charset="0"/>
              <a:buChar char="•"/>
            </a:pPr>
            <a:r>
              <a:rPr lang="en-US" sz="2700" dirty="0">
                <a:solidFill>
                  <a:schemeClr val="tx1"/>
                </a:solidFill>
                <a:latin typeface="Times New Roman" pitchFamily="18" charset="0"/>
                <a:cs typeface="Times New Roman" pitchFamily="18" charset="0"/>
              </a:rPr>
              <a:t>Petrarch (Francesco </a:t>
            </a:r>
            <a:r>
              <a:rPr lang="en-US" sz="2700" dirty="0" err="1">
                <a:solidFill>
                  <a:schemeClr val="tx1"/>
                </a:solidFill>
                <a:latin typeface="Times New Roman" pitchFamily="18" charset="0"/>
                <a:cs typeface="Times New Roman" pitchFamily="18" charset="0"/>
              </a:rPr>
              <a:t>Petrarcha</a:t>
            </a:r>
            <a:r>
              <a:rPr lang="en-US" sz="2700" dirty="0">
                <a:solidFill>
                  <a:schemeClr val="tx1"/>
                </a:solidFill>
                <a:latin typeface="Times New Roman" pitchFamily="18" charset="0"/>
                <a:cs typeface="Times New Roman" pitchFamily="18" charset="0"/>
              </a:rPr>
              <a:t>, 14th century) a major influence</a:t>
            </a:r>
          </a:p>
          <a:p>
            <a:pPr lvl="0" algn="l">
              <a:buFont typeface="Arial" pitchFamily="34" charset="0"/>
              <a:buChar char="•"/>
            </a:pPr>
            <a:r>
              <a:rPr lang="en-US" sz="2700" dirty="0">
                <a:solidFill>
                  <a:schemeClr val="tx1"/>
                </a:solidFill>
                <a:latin typeface="Times New Roman" pitchFamily="18" charset="0"/>
                <a:cs typeface="Times New Roman" pitchFamily="18" charset="0"/>
              </a:rPr>
              <a:t>Under Henry VIII (king from 1509-1547), Wyatt and Surrey "imported" the sonnet from Italy (1530s/1540s)</a:t>
            </a:r>
          </a:p>
          <a:p>
            <a:pPr lvl="0" algn="l">
              <a:buFont typeface="Arial" pitchFamily="34" charset="0"/>
              <a:buChar char="•"/>
            </a:pPr>
            <a:r>
              <a:rPr lang="en-US" sz="2700" dirty="0">
                <a:solidFill>
                  <a:schemeClr val="tx1"/>
                </a:solidFill>
                <a:latin typeface="Times New Roman" pitchFamily="18" charset="0"/>
                <a:cs typeface="Times New Roman" pitchFamily="18" charset="0"/>
              </a:rPr>
              <a:t>Cult of the sonnet form, usually a cycle of love sonnets (Sidney, Spenser, Watson </a:t>
            </a:r>
            <a:r>
              <a:rPr lang="en-US" sz="2700" dirty="0" smtClean="0">
                <a:solidFill>
                  <a:schemeClr val="tx1"/>
                </a:solidFill>
                <a:latin typeface="Times New Roman" pitchFamily="18" charset="0"/>
                <a:cs typeface="Times New Roman" pitchFamily="18" charset="0"/>
              </a:rPr>
              <a:t>… </a:t>
            </a:r>
            <a:r>
              <a:rPr lang="en-US" sz="2700" dirty="0">
                <a:solidFill>
                  <a:schemeClr val="tx1"/>
                </a:solidFill>
                <a:latin typeface="Times New Roman" pitchFamily="18" charset="0"/>
                <a:cs typeface="Times New Roman" pitchFamily="18" charset="0"/>
              </a:rPr>
              <a:t>modified by Shakespeare)</a:t>
            </a:r>
          </a:p>
          <a:p>
            <a:pPr lvl="0" algn="l">
              <a:buFont typeface="Arial" pitchFamily="34" charset="0"/>
              <a:buChar char="•"/>
            </a:pPr>
            <a:r>
              <a:rPr lang="en-US" sz="2700" dirty="0">
                <a:solidFill>
                  <a:schemeClr val="tx1"/>
                </a:solidFill>
                <a:latin typeface="Times New Roman" pitchFamily="18" charset="0"/>
                <a:cs typeface="Times New Roman" pitchFamily="18" charset="0"/>
              </a:rPr>
              <a:t>The lady is beautiful but unreachable</a:t>
            </a:r>
          </a:p>
          <a:p>
            <a:pPr lvl="0" algn="l">
              <a:buFont typeface="Arial" pitchFamily="34" charset="0"/>
              <a:buChar char="•"/>
            </a:pPr>
            <a:r>
              <a:rPr lang="en-US" sz="2700" dirty="0">
                <a:solidFill>
                  <a:schemeClr val="tx1"/>
                </a:solidFill>
                <a:latin typeface="Times New Roman" pitchFamily="18" charset="0"/>
                <a:cs typeface="Times New Roman" pitchFamily="18" charset="0"/>
              </a:rPr>
              <a:t>Platonizing love, "sublimation"</a:t>
            </a:r>
          </a:p>
          <a:p>
            <a:pPr lvl="0" algn="l">
              <a:buFont typeface="Arial" pitchFamily="34" charset="0"/>
              <a:buChar char="•"/>
            </a:pPr>
            <a:r>
              <a:rPr lang="en-US" sz="2700" dirty="0">
                <a:solidFill>
                  <a:schemeClr val="tx1"/>
                </a:solidFill>
                <a:latin typeface="Times New Roman" pitchFamily="18" charset="0"/>
                <a:cs typeface="Times New Roman" pitchFamily="18" charset="0"/>
              </a:rPr>
              <a:t>Eros and agape ("sex" versus "love of soul") as a constant problem</a:t>
            </a:r>
          </a:p>
          <a:p>
            <a:endParaRPr lang="en-US" sz="2700" dirty="0">
              <a:solidFill>
                <a:schemeClr val="tx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2835</TotalTime>
  <Words>2307</Words>
  <Application>Microsoft Office PowerPoint</Application>
  <PresentationFormat>On-screen Show (4:3)</PresentationFormat>
  <Paragraphs>406</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Literary History of English</vt:lpstr>
      <vt:lpstr>English Literary History</vt:lpstr>
      <vt:lpstr>Slide 3</vt:lpstr>
      <vt:lpstr>Old English Literature (450 - 1100) </vt:lpstr>
      <vt:lpstr>Slide 5</vt:lpstr>
      <vt:lpstr>Middle English Literature (1100 - 1500) </vt:lpstr>
      <vt:lpstr>Slide 7</vt:lpstr>
      <vt:lpstr>The Renaissance (1485 – 1603)</vt:lpstr>
      <vt:lpstr>Renaissance Poetry  </vt:lpstr>
      <vt:lpstr>Slide 10</vt:lpstr>
      <vt:lpstr>Sir Philip Sidney (1554-1586)  </vt:lpstr>
      <vt:lpstr>Edmund Spenser (1552-1599)  </vt:lpstr>
      <vt:lpstr>William Shakespeare, "SONNET 18" (1590s) </vt:lpstr>
      <vt:lpstr>Elizabethan Age (1558-1603) </vt:lpstr>
      <vt:lpstr>Slide 15</vt:lpstr>
      <vt:lpstr>The 17th Century (1603 – 1688)</vt:lpstr>
      <vt:lpstr>Early 17th Century: "Metaphysical Poetry" </vt:lpstr>
      <vt:lpstr>John Milton, (1608-1674) </vt:lpstr>
      <vt:lpstr>John Milton (1608-1674) – from: Paradise Lost (1667) </vt:lpstr>
      <vt:lpstr>18th Century – the "Augustan Age" (1688 – 1750)  </vt:lpstr>
      <vt:lpstr>Jonathan Swift (1667-1745) A Description of the Morning (1709) </vt:lpstr>
      <vt:lpstr>18th Century – the "Rise of the Novel" </vt:lpstr>
      <vt:lpstr>Romanticism (1790-1830) </vt:lpstr>
      <vt:lpstr>Romanticism (1790-1830) </vt:lpstr>
      <vt:lpstr>William Wordsworth (1770-1850) "I wandered lonely as a cloud" (1804) </vt:lpstr>
      <vt:lpstr>William Wordsworth, The Prelude </vt:lpstr>
      <vt:lpstr>Victorianism (1830 – 1901)   </vt:lpstr>
      <vt:lpstr>Victorianism (1830 – 1901)   </vt:lpstr>
      <vt:lpstr>Matthew Arnold (1822-1888) </vt:lpstr>
      <vt:lpstr>Modernism (1901 - 1945) Major intellectual influences </vt:lpstr>
      <vt:lpstr>Modernism (1901 – 1945) Developments in literature</vt:lpstr>
      <vt:lpstr>An omniscient "authorial" narrator Henry Fielding, History of Tom Jones, A Foundling (1749) </vt:lpstr>
      <vt:lpstr>Radical subjectivity: the stream of consciousness from: James Joyce, Ulysses (1922) </vt:lpstr>
      <vt:lpstr>Modernism (1901 - 1945) </vt:lpstr>
      <vt:lpstr>T.S Eliot, The Waste Land (1922) </vt:lpstr>
      <vt:lpstr>T.S Eliot, The Waste Land (from Part III) </vt:lpstr>
      <vt:lpstr>Literature since 1945 </vt:lpstr>
      <vt:lpstr>Literature since 1945 - Key trends in literature -  </vt:lpstr>
      <vt:lpstr>Literature since 1945 - Key trends in literature - </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Literary History</dc:title>
  <dc:creator>Jeet</dc:creator>
  <cp:lastModifiedBy>CUJ</cp:lastModifiedBy>
  <cp:revision>27</cp:revision>
  <dcterms:created xsi:type="dcterms:W3CDTF">2019-05-24T09:50:17Z</dcterms:created>
  <dcterms:modified xsi:type="dcterms:W3CDTF">2019-05-30T10:15:09Z</dcterms:modified>
</cp:coreProperties>
</file>