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56" r:id="rId3"/>
    <p:sldId id="257" r:id="rId4"/>
    <p:sldId id="331" r:id="rId5"/>
    <p:sldId id="288" r:id="rId6"/>
    <p:sldId id="264" r:id="rId7"/>
    <p:sldId id="290" r:id="rId8"/>
    <p:sldId id="295" r:id="rId9"/>
    <p:sldId id="291" r:id="rId10"/>
    <p:sldId id="300" r:id="rId11"/>
    <p:sldId id="299" r:id="rId12"/>
    <p:sldId id="259" r:id="rId13"/>
    <p:sldId id="260" r:id="rId14"/>
    <p:sldId id="296" r:id="rId15"/>
    <p:sldId id="266" r:id="rId16"/>
    <p:sldId id="298" r:id="rId17"/>
    <p:sldId id="262" r:id="rId18"/>
    <p:sldId id="306" r:id="rId19"/>
    <p:sldId id="267" r:id="rId20"/>
    <p:sldId id="268" r:id="rId21"/>
    <p:sldId id="307" r:id="rId22"/>
    <p:sldId id="312" r:id="rId23"/>
    <p:sldId id="315" r:id="rId24"/>
    <p:sldId id="269" r:id="rId25"/>
    <p:sldId id="302" r:id="rId26"/>
    <p:sldId id="301" r:id="rId27"/>
    <p:sldId id="271" r:id="rId28"/>
    <p:sldId id="303" r:id="rId29"/>
    <p:sldId id="272" r:id="rId30"/>
    <p:sldId id="274" r:id="rId31"/>
    <p:sldId id="275" r:id="rId32"/>
    <p:sldId id="305" r:id="rId33"/>
    <p:sldId id="276" r:id="rId34"/>
    <p:sldId id="328" r:id="rId35"/>
    <p:sldId id="330" r:id="rId36"/>
    <p:sldId id="332" r:id="rId37"/>
    <p:sldId id="333" r:id="rId38"/>
    <p:sldId id="278" r:id="rId39"/>
    <p:sldId id="346" r:id="rId40"/>
    <p:sldId id="336" r:id="rId41"/>
    <p:sldId id="349" r:id="rId42"/>
    <p:sldId id="338" r:id="rId43"/>
    <p:sldId id="341"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BCB6"/>
    <a:srgbClr val="800080"/>
    <a:srgbClr val="6600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3">
            <a:schemeClr val="lt1"/>
          </a:lnRef>
          <a:fillRef idx="1">
            <a:schemeClr val="accent2"/>
          </a:fillRef>
          <a:effectRef idx="1">
            <a:schemeClr val="accent2"/>
          </a:effectRef>
          <a:fontRef idx="minor">
            <a:schemeClr val="lt1"/>
          </a:fontRef>
        </p:style>
        <p:txBody>
          <a:bodyPr>
            <a:normAutofit/>
          </a:bodyPr>
          <a:lstStyle/>
          <a:p>
            <a:r>
              <a:rPr lang="en-US" dirty="0" smtClean="0">
                <a:solidFill>
                  <a:schemeClr val="tx1"/>
                </a:solidFill>
                <a:latin typeface="Harlow Solid Italic" pitchFamily="82" charset="0"/>
              </a:rPr>
              <a:t>Background to English Language</a:t>
            </a:r>
            <a:endParaRPr lang="en-US" dirty="0">
              <a:solidFill>
                <a:schemeClr val="tx1"/>
              </a:solidFill>
              <a:latin typeface="Harlow Solid Italic" pitchFamily="82" charset="0"/>
            </a:endParaRPr>
          </a:p>
        </p:txBody>
      </p:sp>
      <p:sp>
        <p:nvSpPr>
          <p:cNvPr id="3" name="Subtitle 2"/>
          <p:cNvSpPr>
            <a:spLocks noGrp="1"/>
          </p:cNvSpPr>
          <p:nvPr>
            <p:ph type="subTitle" idx="1"/>
          </p:nvPr>
        </p:nvSpPr>
        <p:spPr>
          <a:solidFill>
            <a:srgbClr val="00B0F0"/>
          </a:solidFill>
        </p:spPr>
        <p:txBody>
          <a:bodyPr>
            <a:normAutofit/>
          </a:bodyPr>
          <a:lstStyle/>
          <a:p>
            <a:r>
              <a:rPr lang="en-US" sz="6000" dirty="0" smtClean="0">
                <a:solidFill>
                  <a:srgbClr val="FF0000"/>
                </a:solidFill>
              </a:rPr>
              <a:t>PGECL2F005T</a:t>
            </a:r>
            <a:endParaRPr lang="en-US" sz="6000"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HP\Desktop\english language\brief-history-of-english-8-638.jpg"/>
          <p:cNvPicPr>
            <a:picLocks noChangeAspect="1" noChangeArrowheads="1"/>
          </p:cNvPicPr>
          <p:nvPr/>
        </p:nvPicPr>
        <p:blipFill>
          <a:blip r:embed="rId2"/>
          <a:srcRect/>
          <a:stretch>
            <a:fillRect/>
          </a:stretch>
        </p:blipFill>
        <p:spPr bwMode="auto">
          <a:xfrm>
            <a:off x="685800" y="1676400"/>
            <a:ext cx="7924800" cy="4876800"/>
          </a:xfrm>
          <a:prstGeom prst="rect">
            <a:avLst/>
          </a:prstGeom>
          <a:noFill/>
        </p:spPr>
      </p:pic>
      <p:sp>
        <p:nvSpPr>
          <p:cNvPr id="3" name="Title 2"/>
          <p:cNvSpPr>
            <a:spLocks noGrp="1"/>
          </p:cNvSpPr>
          <p:nvPr>
            <p:ph type="title"/>
          </p:nvPr>
        </p:nvSpPr>
        <p:spPr>
          <a:solidFill>
            <a:srgbClr val="FF0000"/>
          </a:solidFill>
        </p:spPr>
        <p:txBody>
          <a:bodyPr/>
          <a:lstStyle/>
          <a:p>
            <a:r>
              <a:rPr lang="en-US" dirty="0" smtClean="0">
                <a:latin typeface="Harlow Solid Italic" pitchFamily="82" charset="0"/>
              </a:rPr>
              <a:t> Ancient Europe</a:t>
            </a:r>
            <a:endParaRPr lang="en-US" dirty="0">
              <a:latin typeface="Harlow Solid Italic" pitchFamily="82" charset="0"/>
            </a:endParaRPr>
          </a:p>
        </p:txBody>
      </p:sp>
      <p:sp>
        <p:nvSpPr>
          <p:cNvPr id="4" name="Content Placeholder 3"/>
          <p:cNvSpPr>
            <a:spLocks noGrp="1"/>
          </p:cNvSpPr>
          <p:nvPr>
            <p:ph idx="1"/>
          </p:nvPr>
        </p:nvSpPr>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Desktop\english language\the-history-of-the-english-language-5-638.jpg"/>
          <p:cNvPicPr>
            <a:picLocks noChangeAspect="1" noChangeArrowheads="1"/>
          </p:cNvPicPr>
          <p:nvPr/>
        </p:nvPicPr>
        <p:blipFill>
          <a:blip r:embed="rId2"/>
          <a:srcRect/>
          <a:stretch>
            <a:fillRect/>
          </a:stretch>
        </p:blipFill>
        <p:spPr bwMode="auto">
          <a:xfrm>
            <a:off x="457200" y="1752600"/>
            <a:ext cx="8458200" cy="4800600"/>
          </a:xfrm>
          <a:prstGeom prst="rect">
            <a:avLst/>
          </a:prstGeom>
          <a:noFill/>
        </p:spPr>
      </p:pic>
      <p:sp>
        <p:nvSpPr>
          <p:cNvPr id="5" name="Title 4"/>
          <p:cNvSpPr>
            <a:spLocks noGrp="1"/>
          </p:cNvSpPr>
          <p:nvPr>
            <p:ph type="title"/>
          </p:nvPr>
        </p:nvSpPr>
        <p:spPr>
          <a:xfrm>
            <a:off x="457200" y="274638"/>
            <a:ext cx="8458200" cy="2087562"/>
          </a:xfrm>
        </p:spPr>
        <p:style>
          <a:lnRef idx="1">
            <a:schemeClr val="accent5"/>
          </a:lnRef>
          <a:fillRef idx="3">
            <a:schemeClr val="accent5"/>
          </a:fillRef>
          <a:effectRef idx="2">
            <a:schemeClr val="accent5"/>
          </a:effectRef>
          <a:fontRef idx="minor">
            <a:schemeClr val="lt1"/>
          </a:fontRef>
        </p:style>
        <p:txBody>
          <a:bodyPr/>
          <a:lstStyle/>
          <a:p>
            <a:r>
              <a:rPr lang="en-US" dirty="0" smtClean="0"/>
              <a:t>The Inhabitants of the Isles</a:t>
            </a:r>
            <a:endParaRPr lang="en-US" dirty="0"/>
          </a:p>
        </p:txBody>
      </p:sp>
      <p:sp>
        <p:nvSpPr>
          <p:cNvPr id="6" name="Content Placeholder 5"/>
          <p:cNvSpPr>
            <a:spLocks noGrp="1"/>
          </p:cNvSpPr>
          <p:nvPr>
            <p:ph idx="1"/>
          </p:nvPr>
        </p:nvSpPr>
        <p:spPr>
          <a:xfrm>
            <a:off x="457200" y="1752600"/>
            <a:ext cx="8229600" cy="4373563"/>
          </a:xfrm>
        </p:spPr>
        <p:txBody>
          <a:bodyPr/>
          <a:lstStyle/>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P\Desktop\english language\brief-history-of-english-6-638.jpg"/>
          <p:cNvPicPr>
            <a:picLocks noChangeAspect="1" noChangeArrowheads="1"/>
          </p:cNvPicPr>
          <p:nvPr/>
        </p:nvPicPr>
        <p:blipFill>
          <a:blip r:embed="rId2"/>
          <a:srcRect/>
          <a:stretch>
            <a:fillRect/>
          </a:stretch>
        </p:blipFill>
        <p:spPr bwMode="auto">
          <a:xfrm>
            <a:off x="4419600" y="1143000"/>
            <a:ext cx="4495800" cy="5486400"/>
          </a:xfrm>
          <a:prstGeom prst="rect">
            <a:avLst/>
          </a:prstGeom>
          <a:noFill/>
        </p:spPr>
      </p:pic>
      <p:sp>
        <p:nvSpPr>
          <p:cNvPr id="3" name="Title 2"/>
          <p:cNvSpPr>
            <a:spLocks noGrp="1"/>
          </p:cNvSpPr>
          <p:nvPr>
            <p:ph type="title"/>
          </p:nvPr>
        </p:nvSpPr>
        <p:spPr>
          <a:xfrm>
            <a:off x="457200" y="152400"/>
            <a:ext cx="8229600" cy="990600"/>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dirty="0" smtClean="0">
                <a:latin typeface="Harlow Solid Italic" pitchFamily="82" charset="0"/>
              </a:rPr>
              <a:t>1.</a:t>
            </a:r>
            <a:r>
              <a:rPr lang="en-US" dirty="0" smtClean="0">
                <a:latin typeface="Harlow Solid Italic" pitchFamily="82" charset="0"/>
              </a:rPr>
              <a:t> </a:t>
            </a:r>
            <a:r>
              <a:rPr lang="en-US" dirty="0" smtClean="0">
                <a:latin typeface="Harlow Solid Italic" pitchFamily="82" charset="0"/>
              </a:rPr>
              <a:t>Roman Rule: Introduction of </a:t>
            </a:r>
            <a:r>
              <a:rPr lang="en-US" dirty="0" smtClean="0">
                <a:latin typeface="Harlow Solid Italic" pitchFamily="82" charset="0"/>
              </a:rPr>
              <a:t>Latin</a:t>
            </a:r>
            <a:endParaRPr lang="en-US" dirty="0">
              <a:latin typeface="Harlow Solid Italic" pitchFamily="82" charset="0"/>
            </a:endParaRPr>
          </a:p>
        </p:txBody>
      </p:sp>
      <p:sp>
        <p:nvSpPr>
          <p:cNvPr id="4" name="Content Placeholder 3"/>
          <p:cNvSpPr>
            <a:spLocks noGrp="1"/>
          </p:cNvSpPr>
          <p:nvPr>
            <p:ph sz="half" idx="1"/>
          </p:nvPr>
        </p:nvSpPr>
        <p:spPr>
          <a:xfrm>
            <a:off x="457200" y="1143000"/>
            <a:ext cx="4038600" cy="5410200"/>
          </a:xfrm>
        </p:spPr>
        <p:txBody>
          <a:bodyPr>
            <a:normAutofit/>
          </a:bodyPr>
          <a:lstStyle/>
          <a:p>
            <a:r>
              <a:rPr lang="en-US" dirty="0" smtClean="0"/>
              <a:t>The Island was under Roman Rule for roughly 400 years.</a:t>
            </a:r>
          </a:p>
          <a:p>
            <a:r>
              <a:rPr lang="en-US" dirty="0" smtClean="0"/>
              <a:t>England became a province of Rome.</a:t>
            </a:r>
          </a:p>
          <a:p>
            <a:r>
              <a:rPr lang="en-US" dirty="0" smtClean="0"/>
              <a:t> Most of the area now called England was subjugated. </a:t>
            </a:r>
          </a:p>
          <a:p>
            <a:r>
              <a:rPr lang="en-US" dirty="0" smtClean="0"/>
              <a:t>The northern areas, however, remained free of Roman rule </a:t>
            </a:r>
          </a:p>
          <a:p>
            <a:endParaRPr lang="en-US" dirty="0"/>
          </a:p>
        </p:txBody>
      </p:sp>
      <p:sp>
        <p:nvSpPr>
          <p:cNvPr id="5" name="Content Placeholder 4"/>
          <p:cNvSpPr>
            <a:spLocks noGrp="1"/>
          </p:cNvSpPr>
          <p:nvPr>
            <p:ph sz="half" idx="2"/>
          </p:nvPr>
        </p:nvSpPr>
        <p:spPr>
          <a:xfrm>
            <a:off x="4648200" y="1295400"/>
            <a:ext cx="4038600" cy="5181600"/>
          </a:xfrm>
        </p:spPr>
        <p:txBody>
          <a:bodyPr>
            <a:normAutofit/>
          </a:bodyPr>
          <a:lstStyle/>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P\Desktop\english language\brief-history-of-english-7-638.jpg"/>
          <p:cNvPicPr>
            <a:picLocks noChangeAspect="1" noChangeArrowheads="1"/>
          </p:cNvPicPr>
          <p:nvPr/>
        </p:nvPicPr>
        <p:blipFill>
          <a:blip r:embed="rId2"/>
          <a:srcRect/>
          <a:stretch>
            <a:fillRect/>
          </a:stretch>
        </p:blipFill>
        <p:spPr bwMode="auto">
          <a:xfrm>
            <a:off x="838200" y="1676400"/>
            <a:ext cx="7772400" cy="4419600"/>
          </a:xfrm>
          <a:prstGeom prst="rect">
            <a:avLst/>
          </a:prstGeom>
          <a:noFill/>
        </p:spPr>
      </p:pic>
      <p:sp>
        <p:nvSpPr>
          <p:cNvPr id="3" name="Title 2"/>
          <p:cNvSpPr>
            <a:spLocks noGrp="1"/>
          </p:cNvSpPr>
          <p:nvPr>
            <p:ph type="title"/>
          </p:nvPr>
        </p:nvSpPr>
        <p:spPr>
          <a:xfrm>
            <a:off x="457200" y="274638"/>
            <a:ext cx="8229600" cy="2392362"/>
          </a:xfrm>
        </p:spPr>
        <p:style>
          <a:lnRef idx="0">
            <a:schemeClr val="accent2"/>
          </a:lnRef>
          <a:fillRef idx="3">
            <a:schemeClr val="accent2"/>
          </a:fillRef>
          <a:effectRef idx="3">
            <a:schemeClr val="accent2"/>
          </a:effectRef>
          <a:fontRef idx="minor">
            <a:schemeClr val="lt1"/>
          </a:fontRef>
        </p:style>
        <p:txBody>
          <a:bodyPr>
            <a:normAutofit/>
          </a:bodyPr>
          <a:lstStyle/>
          <a:p>
            <a:r>
              <a:rPr lang="en-US" dirty="0" smtClean="0">
                <a:latin typeface="Harlow Solid Italic" pitchFamily="82" charset="0"/>
              </a:rPr>
              <a:t>Roman Rule: Introduction of Latin</a:t>
            </a:r>
            <a:endParaRPr lang="en-US" dirty="0"/>
          </a:p>
        </p:txBody>
      </p:sp>
      <p:sp>
        <p:nvSpPr>
          <p:cNvPr id="4" name="Content Placeholder 3"/>
          <p:cNvSpPr>
            <a:spLocks noGrp="1"/>
          </p:cNvSpPr>
          <p:nvPr>
            <p:ph idx="1"/>
          </p:nvPr>
        </p:nvSpPr>
        <p:spPr>
          <a:xfrm>
            <a:off x="457200" y="1752600"/>
            <a:ext cx="8229600" cy="4373563"/>
          </a:xfrm>
        </p:spPr>
        <p:txBody>
          <a:bodyPr/>
          <a:lstStyle/>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n-US" dirty="0" smtClean="0">
                <a:solidFill>
                  <a:srgbClr val="FF0000"/>
                </a:solidFill>
              </a:rPr>
              <a:t>End of Roman Rule</a:t>
            </a:r>
            <a:endParaRPr lang="en-US" dirty="0">
              <a:solidFill>
                <a:srgbClr val="FF0000"/>
              </a:solidFill>
            </a:endParaRPr>
          </a:p>
        </p:txBody>
      </p:sp>
      <p:sp>
        <p:nvSpPr>
          <p:cNvPr id="3" name="Content Placeholder 2"/>
          <p:cNvSpPr>
            <a:spLocks noGrp="1"/>
          </p:cNvSpPr>
          <p:nvPr>
            <p:ph idx="1"/>
          </p:nvPr>
        </p:nvSpPr>
        <p:spPr/>
        <p:style>
          <a:lnRef idx="0">
            <a:schemeClr val="accent5"/>
          </a:lnRef>
          <a:fillRef idx="3">
            <a:schemeClr val="accent5"/>
          </a:fillRef>
          <a:effectRef idx="3">
            <a:schemeClr val="accent5"/>
          </a:effectRef>
          <a:fontRef idx="minor">
            <a:schemeClr val="lt1"/>
          </a:fontRef>
        </p:style>
        <p:txBody>
          <a:bodyPr/>
          <a:lstStyle/>
          <a:p>
            <a:r>
              <a:rPr lang="en-US" dirty="0" smtClean="0">
                <a:solidFill>
                  <a:schemeClr val="tx1"/>
                </a:solidFill>
              </a:rPr>
              <a:t>By 427 AD, Rome left the Celtic Islands</a:t>
            </a:r>
          </a:p>
          <a:p>
            <a:r>
              <a:rPr lang="en-US" dirty="0" smtClean="0">
                <a:solidFill>
                  <a:schemeClr val="tx1"/>
                </a:solidFill>
              </a:rPr>
              <a:t>Roman rule held the Celtic people together for several centuries Once gone, the various tribes begin fighting among themselves for dominance This made them ripe for conquest by any interested party</a:t>
            </a:r>
          </a:p>
          <a:p>
            <a:r>
              <a:rPr lang="en-US" dirty="0" smtClean="0">
                <a:solidFill>
                  <a:schemeClr val="tx1"/>
                </a:solidFill>
              </a:rPr>
              <a:t>Several tribes invaded England </a:t>
            </a:r>
            <a:endParaRPr lang="en-US"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HP\Desktop\english language\the-history-of-the-english-language-6-638.jpg"/>
          <p:cNvPicPr>
            <a:picLocks noChangeAspect="1" noChangeArrowheads="1"/>
          </p:cNvPicPr>
          <p:nvPr/>
        </p:nvPicPr>
        <p:blipFill>
          <a:blip r:embed="rId2"/>
          <a:srcRect/>
          <a:stretch>
            <a:fillRect/>
          </a:stretch>
        </p:blipFill>
        <p:spPr bwMode="auto">
          <a:xfrm>
            <a:off x="457200" y="1066800"/>
            <a:ext cx="8305799" cy="5562600"/>
          </a:xfrm>
          <a:prstGeom prst="rect">
            <a:avLst/>
          </a:prstGeom>
          <a:noFill/>
        </p:spPr>
      </p:pic>
      <p:sp>
        <p:nvSpPr>
          <p:cNvPr id="5" name="Title 4"/>
          <p:cNvSpPr>
            <a:spLocks noGrp="1"/>
          </p:cNvSpPr>
          <p:nvPr>
            <p:ph type="title"/>
          </p:nvPr>
        </p:nvSpPr>
        <p:spPr>
          <a:xfrm>
            <a:off x="457200" y="274638"/>
            <a:ext cx="8229600" cy="1249362"/>
          </a:xfrm>
        </p:spPr>
        <p:style>
          <a:lnRef idx="1">
            <a:schemeClr val="accent5"/>
          </a:lnRef>
          <a:fillRef idx="2">
            <a:schemeClr val="accent5"/>
          </a:fillRef>
          <a:effectRef idx="1">
            <a:schemeClr val="accent5"/>
          </a:effectRef>
          <a:fontRef idx="minor">
            <a:schemeClr val="dk1"/>
          </a:fontRef>
        </p:style>
        <p:txBody>
          <a:bodyPr/>
          <a:lstStyle/>
          <a:p>
            <a:r>
              <a:rPr lang="en-US" dirty="0" smtClean="0">
                <a:latin typeface="Harlow Solid Italic" pitchFamily="82" charset="0"/>
              </a:rPr>
              <a:t>The Invasions after 447 A.D. </a:t>
            </a:r>
            <a:endParaRPr lang="en-US" dirty="0">
              <a:latin typeface="Harlow Solid Italic" pitchFamily="82" charset="0"/>
            </a:endParaRPr>
          </a:p>
        </p:txBody>
      </p:sp>
      <p:sp>
        <p:nvSpPr>
          <p:cNvPr id="6" name="Content Placeholder 5"/>
          <p:cNvSpPr>
            <a:spLocks noGrp="1"/>
          </p:cNvSpPr>
          <p:nvPr>
            <p:ph idx="1"/>
          </p:nvPr>
        </p:nvSpPr>
        <p:spPr/>
        <p:txBody>
          <a:bodyPr/>
          <a:lstStyle/>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HP\Desktop\english language\brief-history-of-english-10-638.jpg"/>
          <p:cNvPicPr>
            <a:picLocks noChangeAspect="1" noChangeArrowheads="1"/>
          </p:cNvPicPr>
          <p:nvPr/>
        </p:nvPicPr>
        <p:blipFill>
          <a:blip r:embed="rId2"/>
          <a:srcRect/>
          <a:stretch>
            <a:fillRect/>
          </a:stretch>
        </p:blipFill>
        <p:spPr bwMode="auto">
          <a:xfrm>
            <a:off x="457200" y="1447800"/>
            <a:ext cx="8153400" cy="5029200"/>
          </a:xfrm>
          <a:prstGeom prst="rect">
            <a:avLst/>
          </a:prstGeom>
          <a:noFill/>
        </p:spPr>
      </p:pic>
      <p:sp>
        <p:nvSpPr>
          <p:cNvPr id="3" name="Title 2"/>
          <p:cNvSpPr>
            <a:spLocks noGrp="1"/>
          </p:cNvSpPr>
          <p:nvPr>
            <p:ph type="title"/>
          </p:nvPr>
        </p:nvSpPr>
        <p:spPr>
          <a:xfrm>
            <a:off x="457200" y="274638"/>
            <a:ext cx="8229600" cy="2239962"/>
          </a:xfrm>
        </p:spPr>
        <p:style>
          <a:lnRef idx="0">
            <a:schemeClr val="accent2"/>
          </a:lnRef>
          <a:fillRef idx="3">
            <a:schemeClr val="accent2"/>
          </a:fillRef>
          <a:effectRef idx="3">
            <a:schemeClr val="accent2"/>
          </a:effectRef>
          <a:fontRef idx="minor">
            <a:schemeClr val="lt1"/>
          </a:fontRef>
        </p:style>
        <p:txBody>
          <a:bodyPr/>
          <a:lstStyle/>
          <a:p>
            <a:r>
              <a:rPr lang="en-US" dirty="0" smtClean="0">
                <a:latin typeface="Harlow Solid Italic" pitchFamily="82" charset="0"/>
              </a:rPr>
              <a:t>2. The Anglo Saxon Invasion</a:t>
            </a:r>
            <a:endParaRPr lang="en-US" dirty="0">
              <a:latin typeface="Harlow Solid Italic" pitchFamily="82" charset="0"/>
            </a:endParaRPr>
          </a:p>
        </p:txBody>
      </p:sp>
      <p:sp>
        <p:nvSpPr>
          <p:cNvPr id="4" name="Content Placeholder 3"/>
          <p:cNvSpPr>
            <a:spLocks noGrp="1"/>
          </p:cNvSpPr>
          <p:nvPr>
            <p:ph idx="1"/>
          </p:nvPr>
        </p:nvSpPr>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HP\Desktop\english language\brief-history-of-english-9-638.jpg"/>
          <p:cNvPicPr>
            <a:picLocks noChangeAspect="1" noChangeArrowheads="1"/>
          </p:cNvPicPr>
          <p:nvPr/>
        </p:nvPicPr>
        <p:blipFill>
          <a:blip r:embed="rId2"/>
          <a:srcRect/>
          <a:stretch>
            <a:fillRect/>
          </a:stretch>
        </p:blipFill>
        <p:spPr bwMode="auto">
          <a:xfrm>
            <a:off x="838200" y="1447800"/>
            <a:ext cx="7543800" cy="5105400"/>
          </a:xfrm>
          <a:prstGeom prst="rect">
            <a:avLst/>
          </a:prstGeom>
          <a:noFill/>
        </p:spPr>
      </p:pic>
      <p:sp>
        <p:nvSpPr>
          <p:cNvPr id="3" name="Title 2"/>
          <p:cNvSpPr>
            <a:spLocks noGrp="1"/>
          </p:cNvSpPr>
          <p:nvPr>
            <p:ph type="title"/>
          </p:nvPr>
        </p:nvSpPr>
        <p:spPr>
          <a:xfrm>
            <a:off x="457200" y="274638"/>
            <a:ext cx="8229600" cy="2392362"/>
          </a:xfrm>
        </p:spPr>
        <p:style>
          <a:lnRef idx="0">
            <a:schemeClr val="accent1"/>
          </a:lnRef>
          <a:fillRef idx="3">
            <a:schemeClr val="accent1"/>
          </a:fillRef>
          <a:effectRef idx="3">
            <a:schemeClr val="accent1"/>
          </a:effectRef>
          <a:fontRef idx="minor">
            <a:schemeClr val="lt1"/>
          </a:fontRef>
        </p:style>
        <p:txBody>
          <a:bodyPr/>
          <a:lstStyle/>
          <a:p>
            <a:r>
              <a:rPr lang="en-US" dirty="0" smtClean="0">
                <a:solidFill>
                  <a:schemeClr val="tx1"/>
                </a:solidFill>
                <a:latin typeface="Harlow Solid Italic" pitchFamily="82" charset="0"/>
              </a:rPr>
              <a:t>The Anglo Saxon Influence</a:t>
            </a:r>
            <a:endParaRPr lang="en-US" dirty="0">
              <a:solidFill>
                <a:schemeClr val="tx1"/>
              </a:solidFill>
              <a:latin typeface="Harlow Solid Italic" pitchFamily="82" charset="0"/>
            </a:endParaRPr>
          </a:p>
        </p:txBody>
      </p:sp>
      <p:sp>
        <p:nvSpPr>
          <p:cNvPr id="4" name="Content Placeholder 3"/>
          <p:cNvSpPr>
            <a:spLocks noGrp="1"/>
          </p:cNvSpPr>
          <p:nvPr>
            <p:ph idx="1"/>
          </p:nvPr>
        </p:nvSpPr>
        <p:spPr>
          <a:xfrm>
            <a:off x="457200" y="1600200"/>
            <a:ext cx="8229600" cy="4800600"/>
          </a:xfrm>
        </p:spPr>
        <p:txBody>
          <a:bodyPr/>
          <a:lstStyle/>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US" dirty="0" smtClean="0">
                <a:solidFill>
                  <a:schemeClr val="tx1"/>
                </a:solidFill>
                <a:latin typeface="Harlow Solid Italic" pitchFamily="82" charset="0"/>
              </a:rPr>
              <a:t>The “English” Arrive in England</a:t>
            </a:r>
            <a:endParaRPr lang="en-US" dirty="0">
              <a:solidFill>
                <a:schemeClr val="tx1"/>
              </a:solidFill>
              <a:latin typeface="Harlow Solid Italic" pitchFamily="82" charset="0"/>
            </a:endParaRPr>
          </a:p>
        </p:txBody>
      </p:sp>
      <p:sp>
        <p:nvSpPr>
          <p:cNvPr id="3" name="Content Placeholder 2"/>
          <p:cNvSpPr>
            <a:spLocks noGrp="1"/>
          </p:cNvSpPr>
          <p:nvPr>
            <p:ph idx="1"/>
          </p:nvPr>
        </p:nvSpPr>
        <p:spPr>
          <a:solidFill>
            <a:schemeClr val="tx2">
              <a:lumMod val="20000"/>
              <a:lumOff val="80000"/>
            </a:schemeClr>
          </a:solidFill>
        </p:spPr>
        <p:txBody>
          <a:bodyPr>
            <a:normAutofit fontScale="92500" lnSpcReduction="10000"/>
          </a:bodyPr>
          <a:lstStyle/>
          <a:p>
            <a:r>
              <a:rPr lang="en-US" dirty="0" smtClean="0"/>
              <a:t>The invading tribes come from Jutland and Southern Denmark: The Saxons, Jutes and Angles</a:t>
            </a:r>
          </a:p>
          <a:p>
            <a:r>
              <a:rPr lang="en-US" dirty="0" smtClean="0"/>
              <a:t>They speak a mutually understandable language, although each group has its own dialect </a:t>
            </a:r>
          </a:p>
          <a:p>
            <a:r>
              <a:rPr lang="en-US" dirty="0" smtClean="0"/>
              <a:t>This Anglo-Saxon language is what will come to be known as “Old English. ”It is similar to Frisian, which today is spoken in the northern parts of the Netherlands</a:t>
            </a:r>
          </a:p>
          <a:p>
            <a:r>
              <a:rPr lang="en-US" dirty="0" smtClean="0"/>
              <a:t>The name “Angles” is the root for our words “England” and “English”</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HP\Desktop\english language\brief-history-of-english-11-638.jpg"/>
          <p:cNvPicPr>
            <a:picLocks noChangeAspect="1" noChangeArrowheads="1"/>
          </p:cNvPicPr>
          <p:nvPr/>
        </p:nvPicPr>
        <p:blipFill>
          <a:blip r:embed="rId2"/>
          <a:srcRect/>
          <a:stretch>
            <a:fillRect/>
          </a:stretch>
        </p:blipFill>
        <p:spPr bwMode="auto">
          <a:xfrm>
            <a:off x="685800" y="381000"/>
            <a:ext cx="8077200" cy="6019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english language\brief-history-of-english-2-638.jpg"/>
          <p:cNvPicPr>
            <a:picLocks noChangeAspect="1" noChangeArrowheads="1"/>
          </p:cNvPicPr>
          <p:nvPr/>
        </p:nvPicPr>
        <p:blipFill>
          <a:blip r:embed="rId2"/>
          <a:srcRect/>
          <a:stretch>
            <a:fillRect/>
          </a:stretch>
        </p:blipFill>
        <p:spPr bwMode="auto">
          <a:xfrm>
            <a:off x="609600" y="1600200"/>
            <a:ext cx="8001000" cy="4876800"/>
          </a:xfrm>
          <a:prstGeom prst="rect">
            <a:avLst/>
          </a:prstGeom>
          <a:noFill/>
          <a:ln>
            <a:solidFill>
              <a:srgbClr val="800080"/>
            </a:solidFill>
          </a:ln>
          <a:effectLst>
            <a:innerShdw blurRad="63500" dist="50800" dir="13500000">
              <a:prstClr val="black">
                <a:alpha val="50000"/>
              </a:prstClr>
            </a:innerShdw>
          </a:effectLst>
        </p:spPr>
      </p:pic>
      <p:sp>
        <p:nvSpPr>
          <p:cNvPr id="3" name="Title 2"/>
          <p:cNvSpPr>
            <a:spLocks noGrp="1"/>
          </p:cNvSpPr>
          <p:nvPr>
            <p:ph type="title"/>
          </p:nvPr>
        </p:nvSpPr>
        <p:spPr>
          <a:xfrm>
            <a:off x="457200" y="152400"/>
            <a:ext cx="8229600" cy="144780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sz="3600" dirty="0" smtClean="0">
                <a:latin typeface="Harlow Solid Italic" pitchFamily="82" charset="0"/>
              </a:rPr>
              <a:t>The objective of the course is to address some issues regarding the origins and evolution of English</a:t>
            </a:r>
            <a:endParaRPr lang="en-US" sz="3600" dirty="0">
              <a:latin typeface="Harlow Solid Italic" pitchFamily="82"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HP\Desktop\english language\brief-history-of-english-12-638.jpg"/>
          <p:cNvPicPr>
            <a:picLocks noChangeAspect="1" noChangeArrowheads="1"/>
          </p:cNvPicPr>
          <p:nvPr/>
        </p:nvPicPr>
        <p:blipFill>
          <a:blip r:embed="rId2"/>
          <a:srcRect/>
          <a:stretch>
            <a:fillRect/>
          </a:stretch>
        </p:blipFill>
        <p:spPr bwMode="auto">
          <a:xfrm>
            <a:off x="762000" y="1676400"/>
            <a:ext cx="7848600" cy="4648200"/>
          </a:xfrm>
          <a:prstGeom prst="rect">
            <a:avLst/>
          </a:prstGeom>
          <a:noFill/>
        </p:spPr>
      </p:pic>
      <p:sp>
        <p:nvSpPr>
          <p:cNvPr id="3" name="Title 2"/>
          <p:cNvSpPr>
            <a:spLocks noGrp="1"/>
          </p:cNvSpPr>
          <p:nvPr>
            <p:ph type="title"/>
          </p:nvPr>
        </p:nvSpPr>
        <p:spPr>
          <a:xfrm>
            <a:off x="457200" y="274638"/>
            <a:ext cx="8229600" cy="1401762"/>
          </a:xfrm>
        </p:spPr>
        <p:style>
          <a:lnRef idx="0">
            <a:schemeClr val="accent2"/>
          </a:lnRef>
          <a:fillRef idx="3">
            <a:schemeClr val="accent2"/>
          </a:fillRef>
          <a:effectRef idx="3">
            <a:schemeClr val="accent2"/>
          </a:effectRef>
          <a:fontRef idx="minor">
            <a:schemeClr val="lt1"/>
          </a:fontRef>
        </p:style>
        <p:txBody>
          <a:bodyPr/>
          <a:lstStyle/>
          <a:p>
            <a:r>
              <a:rPr lang="en-US" dirty="0" smtClean="0">
                <a:solidFill>
                  <a:schemeClr val="tx1"/>
                </a:solidFill>
              </a:rPr>
              <a:t>Anglo Saxon Vocabulary</a:t>
            </a:r>
            <a:endParaRPr lang="en-US" dirty="0">
              <a:solidFill>
                <a:schemeClr val="tx1"/>
              </a:solidFill>
            </a:endParaRPr>
          </a:p>
        </p:txBody>
      </p:sp>
      <p:sp>
        <p:nvSpPr>
          <p:cNvPr id="4" name="Content Placeholder 3"/>
          <p:cNvSpPr>
            <a:spLocks noGrp="1"/>
          </p:cNvSpPr>
          <p:nvPr>
            <p:ph idx="1"/>
          </p:nvPr>
        </p:nvSpPr>
        <p:spPr/>
        <p:txBody>
          <a:bodyPr/>
          <a:lstStyle/>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US" dirty="0" smtClean="0">
                <a:solidFill>
                  <a:schemeClr val="tx1"/>
                </a:solidFill>
                <a:latin typeface="Harlow Solid Italic" pitchFamily="82" charset="0"/>
              </a:rPr>
              <a:t>Old English</a:t>
            </a:r>
            <a:endParaRPr lang="en-US" dirty="0">
              <a:solidFill>
                <a:schemeClr val="tx1"/>
              </a:solidFill>
              <a:latin typeface="Harlow Solid Italic" pitchFamily="82" charset="0"/>
            </a:endParaRPr>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pPr>
              <a:buNone/>
            </a:pPr>
            <a:r>
              <a:rPr lang="en-US" b="1" dirty="0" smtClean="0"/>
              <a:t>Four major dialects of Old English emerge:</a:t>
            </a:r>
          </a:p>
          <a:p>
            <a:endParaRPr lang="en-US" dirty="0" smtClean="0"/>
          </a:p>
          <a:p>
            <a:r>
              <a:rPr lang="en-US" dirty="0" smtClean="0"/>
              <a:t>Northumbrian in the north of England </a:t>
            </a:r>
          </a:p>
          <a:p>
            <a:r>
              <a:rPr lang="en-US" dirty="0" smtClean="0"/>
              <a:t>Mercian in the Midlands </a:t>
            </a:r>
          </a:p>
          <a:p>
            <a:r>
              <a:rPr lang="en-US" dirty="0" smtClean="0"/>
              <a:t>West Saxon in the south </a:t>
            </a:r>
          </a:p>
          <a:p>
            <a:r>
              <a:rPr lang="en-US" dirty="0" smtClean="0"/>
              <a:t> West Kentish in the Southeast</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style>
          <a:lnRef idx="0">
            <a:schemeClr val="accent2"/>
          </a:lnRef>
          <a:fillRef idx="3">
            <a:schemeClr val="accent2"/>
          </a:fillRef>
          <a:effectRef idx="3">
            <a:schemeClr val="accent2"/>
          </a:effectRef>
          <a:fontRef idx="minor">
            <a:schemeClr val="lt1"/>
          </a:fontRef>
        </p:style>
        <p:txBody>
          <a:bodyPr/>
          <a:lstStyle/>
          <a:p>
            <a:r>
              <a:rPr lang="en-US" dirty="0" smtClean="0">
                <a:solidFill>
                  <a:schemeClr val="tx1"/>
                </a:solidFill>
                <a:latin typeface="Harlow Solid Italic" pitchFamily="82" charset="0"/>
              </a:rPr>
              <a:t>3. Roman Invasion </a:t>
            </a:r>
            <a:endParaRPr lang="en-US" dirty="0">
              <a:solidFill>
                <a:schemeClr val="tx1"/>
              </a:solidFill>
              <a:latin typeface="Harlow Solid Italic" pitchFamily="82" charset="0"/>
            </a:endParaRPr>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r>
              <a:rPr lang="en-US" dirty="0" smtClean="0"/>
              <a:t>By </a:t>
            </a:r>
            <a:r>
              <a:rPr lang="en-US" dirty="0" smtClean="0"/>
              <a:t>600 AD, Rome invades again – not with armies, but with missionaries </a:t>
            </a:r>
            <a:endParaRPr lang="en-US" dirty="0" smtClean="0"/>
          </a:p>
          <a:p>
            <a:r>
              <a:rPr lang="en-US" dirty="0" smtClean="0"/>
              <a:t>Pope </a:t>
            </a:r>
            <a:r>
              <a:rPr lang="en-US" dirty="0" smtClean="0"/>
              <a:t>Gregory sends a conversion force to the southern part of the islands The conversion meets with great success </a:t>
            </a:r>
            <a:endParaRPr lang="en-US" dirty="0" smtClean="0"/>
          </a:p>
          <a:p>
            <a:r>
              <a:rPr lang="en-US" dirty="0" smtClean="0"/>
              <a:t>This </a:t>
            </a:r>
            <a:r>
              <a:rPr lang="en-US" dirty="0" smtClean="0"/>
              <a:t>conversion will play an important role in the evolution of the English language</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US" dirty="0" smtClean="0">
                <a:latin typeface="Harlow Solid Italic" pitchFamily="82" charset="0"/>
              </a:rPr>
              <a:t>4.The Great Danes 787 AD</a:t>
            </a:r>
            <a:endParaRPr lang="en-US" dirty="0">
              <a:latin typeface="Harlow Solid Italic" pitchFamily="82" charset="0"/>
            </a:endParaRPr>
          </a:p>
        </p:txBody>
      </p:sp>
      <p:sp>
        <p:nvSpPr>
          <p:cNvPr id="3" name="Content Placeholder 2"/>
          <p:cNvSpPr>
            <a:spLocks noGrp="1"/>
          </p:cNvSpPr>
          <p:nvPr>
            <p:ph idx="1"/>
          </p:nvPr>
        </p:nvSpPr>
        <p:spPr/>
        <p:style>
          <a:lnRef idx="0">
            <a:schemeClr val="accent5"/>
          </a:lnRef>
          <a:fillRef idx="3">
            <a:schemeClr val="accent5"/>
          </a:fillRef>
          <a:effectRef idx="3">
            <a:schemeClr val="accent5"/>
          </a:effectRef>
          <a:fontRef idx="minor">
            <a:schemeClr val="lt1"/>
          </a:fontRef>
        </p:style>
        <p:txBody>
          <a:bodyPr/>
          <a:lstStyle/>
          <a:p>
            <a:r>
              <a:rPr lang="en-US" dirty="0" smtClean="0"/>
              <a:t>T</a:t>
            </a:r>
            <a:r>
              <a:rPr lang="en-US" dirty="0" smtClean="0"/>
              <a:t>he </a:t>
            </a:r>
            <a:r>
              <a:rPr lang="en-US" dirty="0" smtClean="0"/>
              <a:t>first real attack by a new group from the Indo-European tree </a:t>
            </a:r>
          </a:p>
          <a:p>
            <a:r>
              <a:rPr lang="en-US" dirty="0" smtClean="0"/>
              <a:t>Significantly different language.</a:t>
            </a:r>
          </a:p>
          <a:p>
            <a:r>
              <a:rPr lang="en-US" dirty="0" smtClean="0"/>
              <a:t> Significantly different social structure. </a:t>
            </a:r>
          </a:p>
          <a:p>
            <a:r>
              <a:rPr lang="en-US" dirty="0" smtClean="0"/>
              <a:t>Begin attacking in the northern part of the island </a:t>
            </a:r>
          </a:p>
          <a:p>
            <a:r>
              <a:rPr lang="en-US" dirty="0" smtClean="0"/>
              <a:t>Gain control over a large portion of England called </a:t>
            </a:r>
            <a:r>
              <a:rPr lang="en-US" dirty="0" err="1" smtClean="0"/>
              <a:t>Danelaw</a:t>
            </a:r>
            <a:r>
              <a:rPr lang="en-US" dirty="0" smtClean="0"/>
              <a:t>.</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HP\Desktop\english language\brief-history-of-english-14-638.jpg"/>
          <p:cNvPicPr>
            <a:picLocks noChangeAspect="1" noChangeArrowheads="1"/>
          </p:cNvPicPr>
          <p:nvPr/>
        </p:nvPicPr>
        <p:blipFill>
          <a:blip r:embed="rId2"/>
          <a:srcRect/>
          <a:stretch>
            <a:fillRect/>
          </a:stretch>
        </p:blipFill>
        <p:spPr bwMode="auto">
          <a:xfrm>
            <a:off x="228600" y="304800"/>
            <a:ext cx="8610600" cy="6248400"/>
          </a:xfrm>
          <a:prstGeom prst="rect">
            <a:avLst/>
          </a:prstGeom>
          <a:noFill/>
        </p:spPr>
      </p:pic>
      <p:sp>
        <p:nvSpPr>
          <p:cNvPr id="3" name="Title 2"/>
          <p:cNvSpPr>
            <a:spLocks noGrp="1"/>
          </p:cNvSpPr>
          <p:nvPr>
            <p:ph type="title"/>
          </p:nvPr>
        </p:nvSpPr>
        <p:spPr>
          <a:xfrm>
            <a:off x="228600" y="274638"/>
            <a:ext cx="8610600" cy="132556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smtClean="0"/>
              <a:t>The Viking Invasions</a:t>
            </a:r>
            <a:br>
              <a:rPr lang="en-US" dirty="0" smtClean="0"/>
            </a:br>
            <a:r>
              <a:rPr lang="en-US" dirty="0" smtClean="0"/>
              <a:t>(850 CE)</a:t>
            </a:r>
            <a:endParaRPr lang="en-US" dirty="0"/>
          </a:p>
        </p:txBody>
      </p:sp>
      <p:sp>
        <p:nvSpPr>
          <p:cNvPr id="4" name="Content Placeholder 3"/>
          <p:cNvSpPr>
            <a:spLocks noGrp="1"/>
          </p:cNvSpPr>
          <p:nvPr>
            <p:ph idx="1"/>
          </p:nvPr>
        </p:nvSpPr>
        <p:spPr>
          <a:xfrm>
            <a:off x="304800" y="1600200"/>
            <a:ext cx="8458200" cy="4525963"/>
          </a:xfrm>
        </p:spPr>
        <p:txBody>
          <a:bodyPr/>
          <a:lstStyle/>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HP\Desktop\english language\brief-history-of-english-15-638.jpg"/>
          <p:cNvPicPr>
            <a:picLocks noChangeAspect="1" noChangeArrowheads="1"/>
          </p:cNvPicPr>
          <p:nvPr/>
        </p:nvPicPr>
        <p:blipFill>
          <a:blip r:embed="rId2"/>
          <a:srcRect/>
          <a:stretch>
            <a:fillRect/>
          </a:stretch>
        </p:blipFill>
        <p:spPr bwMode="auto">
          <a:xfrm>
            <a:off x="381000" y="381000"/>
            <a:ext cx="8305800" cy="61722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HP\Desktop\english language\the-history-of-the-english-language-7-638.jpg"/>
          <p:cNvPicPr>
            <a:picLocks noChangeAspect="1" noChangeArrowheads="1"/>
          </p:cNvPicPr>
          <p:nvPr/>
        </p:nvPicPr>
        <p:blipFill>
          <a:blip r:embed="rId2"/>
          <a:srcRect/>
          <a:stretch>
            <a:fillRect/>
          </a:stretch>
        </p:blipFill>
        <p:spPr bwMode="auto">
          <a:xfrm>
            <a:off x="457200" y="533400"/>
            <a:ext cx="8305800" cy="5943600"/>
          </a:xfrm>
          <a:prstGeom prst="rect">
            <a:avLst/>
          </a:prstGeom>
          <a:noFill/>
        </p:spPr>
      </p:pic>
      <p:sp>
        <p:nvSpPr>
          <p:cNvPr id="3" name="Title 2"/>
          <p:cNvSpPr>
            <a:spLocks noGrp="1"/>
          </p:cNvSpPr>
          <p:nvPr>
            <p:ph type="title"/>
          </p:nvPr>
        </p:nvSpPr>
        <p:spPr>
          <a:xfrm>
            <a:off x="457200" y="274638"/>
            <a:ext cx="8305800" cy="1630362"/>
          </a:xfrm>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tx1"/>
                </a:solidFill>
                <a:latin typeface="Harlow Solid Italic" pitchFamily="82" charset="0"/>
              </a:rPr>
              <a:t>4. Viking/Norse Contribution to English</a:t>
            </a:r>
            <a:endParaRPr lang="en-US" dirty="0">
              <a:solidFill>
                <a:schemeClr val="tx1"/>
              </a:solidFill>
              <a:latin typeface="Harlow Solid Italic" pitchFamily="82" charset="0"/>
            </a:endParaRPr>
          </a:p>
        </p:txBody>
      </p:sp>
      <p:sp>
        <p:nvSpPr>
          <p:cNvPr id="4" name="Content Placeholder 3"/>
          <p:cNvSpPr>
            <a:spLocks noGrp="1"/>
          </p:cNvSpPr>
          <p:nvPr>
            <p:ph idx="1"/>
          </p:nvPr>
        </p:nvSpPr>
        <p:spPr/>
        <p:txBody>
          <a:bodyPr/>
          <a:lstStyle/>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HP\Desktop\english language\brief-history-of-english-16-638.jpg"/>
          <p:cNvPicPr>
            <a:picLocks noChangeAspect="1" noChangeArrowheads="1"/>
          </p:cNvPicPr>
          <p:nvPr/>
        </p:nvPicPr>
        <p:blipFill>
          <a:blip r:embed="rId2"/>
          <a:srcRect/>
          <a:stretch>
            <a:fillRect/>
          </a:stretch>
        </p:blipFill>
        <p:spPr bwMode="auto">
          <a:xfrm>
            <a:off x="533400" y="609600"/>
            <a:ext cx="8229600" cy="57912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HP\Desktop\english language\brief-history-of-english-18-638.jpg"/>
          <p:cNvPicPr>
            <a:picLocks noChangeAspect="1" noChangeArrowheads="1"/>
          </p:cNvPicPr>
          <p:nvPr/>
        </p:nvPicPr>
        <p:blipFill>
          <a:blip r:embed="rId2"/>
          <a:srcRect/>
          <a:stretch>
            <a:fillRect/>
          </a:stretch>
        </p:blipFill>
        <p:spPr bwMode="auto">
          <a:xfrm>
            <a:off x="457200" y="457200"/>
            <a:ext cx="8305800" cy="61722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HP\Desktop\english language\brief-history-of-english-17-638.jpg"/>
          <p:cNvPicPr>
            <a:picLocks noChangeAspect="1" noChangeArrowheads="1"/>
          </p:cNvPicPr>
          <p:nvPr/>
        </p:nvPicPr>
        <p:blipFill>
          <a:blip r:embed="rId2"/>
          <a:srcRect/>
          <a:stretch>
            <a:fillRect/>
          </a:stretch>
        </p:blipFill>
        <p:spPr bwMode="auto">
          <a:xfrm>
            <a:off x="609600" y="1371600"/>
            <a:ext cx="8001000" cy="5029200"/>
          </a:xfrm>
          <a:prstGeom prst="rect">
            <a:avLst/>
          </a:prstGeom>
          <a:noFill/>
        </p:spPr>
      </p:pic>
      <p:sp>
        <p:nvSpPr>
          <p:cNvPr id="3" name="Title 2"/>
          <p:cNvSpPr>
            <a:spLocks noGrp="1"/>
          </p:cNvSpPr>
          <p:nvPr>
            <p:ph type="title"/>
          </p:nvPr>
        </p:nvSpPr>
        <p:spPr>
          <a:solidFill>
            <a:srgbClr val="C00000"/>
          </a:solidFill>
        </p:spPr>
        <p:style>
          <a:lnRef idx="0">
            <a:schemeClr val="accent1"/>
          </a:lnRef>
          <a:fillRef idx="3">
            <a:schemeClr val="accent1"/>
          </a:fillRef>
          <a:effectRef idx="3">
            <a:schemeClr val="accent1"/>
          </a:effectRef>
          <a:fontRef idx="minor">
            <a:schemeClr val="lt1"/>
          </a:fontRef>
        </p:style>
        <p:txBody>
          <a:bodyPr/>
          <a:lstStyle/>
          <a:p>
            <a:r>
              <a:rPr lang="en-US" dirty="0" smtClean="0">
                <a:solidFill>
                  <a:schemeClr val="tx1"/>
                </a:solidFill>
                <a:latin typeface="Harlow Solid Italic" pitchFamily="82" charset="0"/>
              </a:rPr>
              <a:t>5</a:t>
            </a:r>
            <a:r>
              <a:rPr lang="en-US" dirty="0" smtClean="0">
                <a:solidFill>
                  <a:schemeClr val="tx1"/>
                </a:solidFill>
                <a:latin typeface="Harlow Solid Italic" pitchFamily="82" charset="0"/>
              </a:rPr>
              <a:t>.William </a:t>
            </a:r>
            <a:r>
              <a:rPr lang="en-US" dirty="0" smtClean="0">
                <a:solidFill>
                  <a:schemeClr val="tx1"/>
                </a:solidFill>
                <a:latin typeface="Harlow Solid Italic" pitchFamily="82" charset="0"/>
              </a:rPr>
              <a:t>the </a:t>
            </a:r>
            <a:r>
              <a:rPr lang="en-US" dirty="0" err="1" smtClean="0">
                <a:solidFill>
                  <a:schemeClr val="tx1"/>
                </a:solidFill>
                <a:latin typeface="Harlow Solid Italic" pitchFamily="82" charset="0"/>
              </a:rPr>
              <a:t>Conquerer</a:t>
            </a:r>
            <a:endParaRPr lang="en-US" dirty="0">
              <a:solidFill>
                <a:schemeClr val="tx1"/>
              </a:solidFill>
              <a:latin typeface="Harlow Solid Italic" pitchFamily="82" charset="0"/>
            </a:endParaRPr>
          </a:p>
        </p:txBody>
      </p:sp>
      <p:sp>
        <p:nvSpPr>
          <p:cNvPr id="4" name="Content Placeholder 3"/>
          <p:cNvSpPr>
            <a:spLocks noGrp="1"/>
          </p:cNvSpPr>
          <p:nvPr>
            <p:ph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Desktop\english language\brief-history-of-english-3-638.jpg"/>
          <p:cNvPicPr>
            <a:picLocks noChangeAspect="1" noChangeArrowheads="1"/>
          </p:cNvPicPr>
          <p:nvPr/>
        </p:nvPicPr>
        <p:blipFill>
          <a:blip r:embed="rId2"/>
          <a:srcRect/>
          <a:stretch>
            <a:fillRect/>
          </a:stretch>
        </p:blipFill>
        <p:spPr bwMode="auto">
          <a:xfrm>
            <a:off x="0" y="0"/>
            <a:ext cx="9144000" cy="6858000"/>
          </a:xfrm>
          <a:prstGeom prst="rect">
            <a:avLst/>
          </a:prstGeom>
          <a:solidFill>
            <a:srgbClr val="FFC000"/>
          </a:solidFill>
          <a:ln>
            <a:solidFill>
              <a:srgbClr val="660033"/>
            </a:solidFill>
          </a:ln>
          <a:effectLst>
            <a:innerShdw blurRad="63500" dist="50800" dir="16200000">
              <a:prstClr val="black">
                <a:alpha val="50000"/>
              </a:prstClr>
            </a:inn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HP\Desktop\english language\brief-history-of-english-19-638.jpg"/>
          <p:cNvPicPr>
            <a:picLocks noChangeAspect="1" noChangeArrowheads="1"/>
          </p:cNvPicPr>
          <p:nvPr/>
        </p:nvPicPr>
        <p:blipFill>
          <a:blip r:embed="rId2"/>
          <a:srcRect/>
          <a:stretch>
            <a:fillRect/>
          </a:stretch>
        </p:blipFill>
        <p:spPr bwMode="auto">
          <a:xfrm>
            <a:off x="152400" y="1600200"/>
            <a:ext cx="8839200" cy="4572000"/>
          </a:xfrm>
          <a:prstGeom prst="rect">
            <a:avLst/>
          </a:prstGeom>
          <a:noFill/>
        </p:spPr>
      </p:pic>
      <p:sp>
        <p:nvSpPr>
          <p:cNvPr id="3" name="Title 2"/>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US" dirty="0" smtClean="0">
                <a:latin typeface="Harlow Solid Italic" pitchFamily="82" charset="0"/>
              </a:rPr>
              <a:t>The Norman Influence on English</a:t>
            </a:r>
            <a:endParaRPr lang="en-US" dirty="0">
              <a:latin typeface="Harlow Solid Italic" pitchFamily="82" charset="0"/>
            </a:endParaRPr>
          </a:p>
        </p:txBody>
      </p:sp>
      <p:sp>
        <p:nvSpPr>
          <p:cNvPr id="4" name="Content Placeholder 3"/>
          <p:cNvSpPr>
            <a:spLocks noGrp="1"/>
          </p:cNvSpPr>
          <p:nvPr>
            <p:ph idx="1"/>
          </p:nvPr>
        </p:nvSpPr>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HP\Desktop\english language\brief-history-of-english-20-638.jpg"/>
          <p:cNvPicPr>
            <a:picLocks noChangeAspect="1" noChangeArrowheads="1"/>
          </p:cNvPicPr>
          <p:nvPr/>
        </p:nvPicPr>
        <p:blipFill>
          <a:blip r:embed="rId2"/>
          <a:srcRect/>
          <a:stretch>
            <a:fillRect/>
          </a:stretch>
        </p:blipFill>
        <p:spPr bwMode="auto">
          <a:xfrm>
            <a:off x="1533525" y="1147762"/>
            <a:ext cx="6076950" cy="4562475"/>
          </a:xfrm>
          <a:prstGeom prst="rect">
            <a:avLst/>
          </a:prstGeom>
          <a:noFill/>
        </p:spPr>
      </p:pic>
      <p:sp>
        <p:nvSpPr>
          <p:cNvPr id="3" name="Title 2"/>
          <p:cNvSpPr>
            <a:spLocks noGrp="1"/>
          </p:cNvSpPr>
          <p:nvPr>
            <p:ph type="title"/>
          </p:nvPr>
        </p:nvSpPr>
        <p:spPr>
          <a:xfrm>
            <a:off x="457200" y="274638"/>
            <a:ext cx="8229600" cy="1630362"/>
          </a:xfrm>
        </p:spPr>
        <p:style>
          <a:lnRef idx="1">
            <a:schemeClr val="accent1"/>
          </a:lnRef>
          <a:fillRef idx="3">
            <a:schemeClr val="accent1"/>
          </a:fillRef>
          <a:effectRef idx="2">
            <a:schemeClr val="accent1"/>
          </a:effectRef>
          <a:fontRef idx="minor">
            <a:schemeClr val="lt1"/>
          </a:fontRef>
        </p:style>
        <p:txBody>
          <a:bodyPr/>
          <a:lstStyle/>
          <a:p>
            <a:r>
              <a:rPr lang="en-US" dirty="0" smtClean="0">
                <a:solidFill>
                  <a:schemeClr val="tx1"/>
                </a:solidFill>
                <a:latin typeface="Harlow Solid Italic" pitchFamily="82" charset="0"/>
              </a:rPr>
              <a:t>The Norman Influence on English--2</a:t>
            </a:r>
            <a:endParaRPr lang="en-US" dirty="0">
              <a:solidFill>
                <a:schemeClr val="tx1"/>
              </a:solidFill>
            </a:endParaRPr>
          </a:p>
        </p:txBody>
      </p:sp>
      <p:sp>
        <p:nvSpPr>
          <p:cNvPr id="4" name="Content Placeholder 3"/>
          <p:cNvSpPr>
            <a:spLocks noGrp="1"/>
          </p:cNvSpPr>
          <p:nvPr>
            <p:ph idx="1"/>
          </p:nvPr>
        </p:nvSpPr>
        <p:spPr/>
        <p:txBody>
          <a:bodyPr/>
          <a:lstStyle/>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Desktop\english language\the-history-of-the-english-language-8-638 (1).jpg"/>
          <p:cNvPicPr>
            <a:picLocks noChangeAspect="1" noChangeArrowheads="1"/>
          </p:cNvPicPr>
          <p:nvPr/>
        </p:nvPicPr>
        <p:blipFill>
          <a:blip r:embed="rId2"/>
          <a:srcRect/>
          <a:stretch>
            <a:fillRect/>
          </a:stretch>
        </p:blipFill>
        <p:spPr bwMode="auto">
          <a:xfrm>
            <a:off x="533400" y="1447800"/>
            <a:ext cx="7620000" cy="4800600"/>
          </a:xfrm>
          <a:prstGeom prst="rect">
            <a:avLst/>
          </a:prstGeom>
          <a:noFill/>
        </p:spPr>
      </p:pic>
      <p:sp>
        <p:nvSpPr>
          <p:cNvPr id="3" name="Title 2"/>
          <p:cNvSpPr>
            <a:spLocks noGrp="1"/>
          </p:cNvSpPr>
          <p:nvPr>
            <p:ph type="title"/>
          </p:nvPr>
        </p:nvSpPr>
        <p:spPr>
          <a:solidFill>
            <a:srgbClr val="C00000"/>
          </a:solidFill>
        </p:spPr>
        <p:txBody>
          <a:bodyPr/>
          <a:lstStyle/>
          <a:p>
            <a:r>
              <a:rPr lang="en-US" dirty="0" smtClean="0">
                <a:latin typeface="Harlow Solid Italic" pitchFamily="82" charset="0"/>
              </a:rPr>
              <a:t>The French Influence</a:t>
            </a:r>
            <a:endParaRPr lang="en-US" dirty="0">
              <a:latin typeface="Harlow Solid Italic" pitchFamily="82" charset="0"/>
            </a:endParaRPr>
          </a:p>
        </p:txBody>
      </p:sp>
      <p:sp>
        <p:nvSpPr>
          <p:cNvPr id="4" name="Content Placeholder 3"/>
          <p:cNvSpPr>
            <a:spLocks noGrp="1"/>
          </p:cNvSpPr>
          <p:nvPr>
            <p:ph idx="1"/>
          </p:nvPr>
        </p:nvSpPr>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HP\Desktop\english language\brief-history-of-english-21-638.jpg"/>
          <p:cNvPicPr>
            <a:picLocks noChangeAspect="1" noChangeArrowheads="1"/>
          </p:cNvPicPr>
          <p:nvPr/>
        </p:nvPicPr>
        <p:blipFill>
          <a:blip r:embed="rId2"/>
          <a:srcRect/>
          <a:stretch>
            <a:fillRect/>
          </a:stretch>
        </p:blipFill>
        <p:spPr bwMode="auto">
          <a:xfrm>
            <a:off x="457201" y="1371600"/>
            <a:ext cx="4267199" cy="4724400"/>
          </a:xfrm>
          <a:prstGeom prst="rect">
            <a:avLst/>
          </a:prstGeom>
          <a:noFill/>
        </p:spPr>
      </p:pic>
      <p:sp>
        <p:nvSpPr>
          <p:cNvPr id="3" name="Title 2"/>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tx1"/>
                </a:solidFill>
                <a:latin typeface="Harlow Solid Italic" pitchFamily="82" charset="0"/>
              </a:rPr>
              <a:t>Middle English</a:t>
            </a:r>
            <a:endParaRPr lang="en-US" dirty="0">
              <a:solidFill>
                <a:schemeClr val="tx1"/>
              </a:solidFill>
              <a:latin typeface="Harlow Solid Italic" pitchFamily="82" charset="0"/>
            </a:endParaRPr>
          </a:p>
        </p:txBody>
      </p:sp>
      <p:sp>
        <p:nvSpPr>
          <p:cNvPr id="4" name="Content Placeholder 3"/>
          <p:cNvSpPr>
            <a:spLocks noGrp="1"/>
          </p:cNvSpPr>
          <p:nvPr>
            <p:ph sz="half" idx="1"/>
          </p:nvPr>
        </p:nvSpPr>
        <p:spPr/>
        <p:txBody>
          <a:bodyPr/>
          <a:lstStyle/>
          <a:p>
            <a:endParaRPr lang="en-US"/>
          </a:p>
        </p:txBody>
      </p:sp>
      <p:pic>
        <p:nvPicPr>
          <p:cNvPr id="6" name="Picture 2" descr="C:\Users\HP\Desktop\english language\brief-history-of-english-23-638.jpg"/>
          <p:cNvPicPr>
            <a:picLocks noGrp="1" noChangeAspect="1" noChangeArrowheads="1"/>
          </p:cNvPicPr>
          <p:nvPr>
            <p:ph sz="half" idx="2"/>
          </p:nvPr>
        </p:nvPicPr>
        <p:blipFill>
          <a:blip r:embed="rId3"/>
          <a:srcRect/>
          <a:stretch>
            <a:fillRect/>
          </a:stretch>
        </p:blipFill>
        <p:spPr bwMode="auto">
          <a:xfrm>
            <a:off x="4648200" y="1447800"/>
            <a:ext cx="4038600" cy="48006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solidFill>
                  <a:schemeClr val="tx1"/>
                </a:solidFill>
                <a:latin typeface="Harlow Solid Italic" pitchFamily="82" charset="0"/>
              </a:rPr>
              <a:t>Black Death (1348 AD)</a:t>
            </a:r>
            <a:endParaRPr lang="en-US" dirty="0">
              <a:solidFill>
                <a:schemeClr val="tx1"/>
              </a:solidFill>
              <a:latin typeface="Harlow Solid Italic" pitchFamily="82" charset="0"/>
            </a:endParaRPr>
          </a:p>
        </p:txBody>
      </p:sp>
      <p:sp>
        <p:nvSpPr>
          <p:cNvPr id="3" name="Content Placeholder 2"/>
          <p:cNvSpPr>
            <a:spLocks noGrp="1"/>
          </p:cNvSpPr>
          <p:nvPr>
            <p:ph idx="1"/>
          </p:nvPr>
        </p:nvSpPr>
        <p:spPr/>
        <p:style>
          <a:lnRef idx="0">
            <a:schemeClr val="accent5"/>
          </a:lnRef>
          <a:fillRef idx="3">
            <a:schemeClr val="accent5"/>
          </a:fillRef>
          <a:effectRef idx="3">
            <a:schemeClr val="accent5"/>
          </a:effectRef>
          <a:fontRef idx="minor">
            <a:schemeClr val="lt1"/>
          </a:fontRef>
        </p:style>
        <p:txBody>
          <a:bodyPr/>
          <a:lstStyle/>
          <a:p>
            <a:endParaRPr lang="en-US" dirty="0" smtClean="0"/>
          </a:p>
          <a:p>
            <a:r>
              <a:rPr lang="en-US" dirty="0" smtClean="0"/>
              <a:t>Black </a:t>
            </a:r>
            <a:r>
              <a:rPr lang="en-US" dirty="0" smtClean="0"/>
              <a:t>Death strikes England</a:t>
            </a:r>
          </a:p>
          <a:p>
            <a:r>
              <a:rPr lang="en-US" dirty="0" smtClean="0"/>
              <a:t> Has already been raging in Europe Between 1348 and 1351 </a:t>
            </a:r>
          </a:p>
          <a:p>
            <a:r>
              <a:rPr lang="en-US" dirty="0" smtClean="0"/>
              <a:t>roughly 1/3 of the people in England die</a:t>
            </a:r>
          </a:p>
          <a:p>
            <a:r>
              <a:rPr lang="en-US" dirty="0" smtClean="0"/>
              <a:t> This causes a massive </a:t>
            </a:r>
            <a:r>
              <a:rPr lang="en-US" dirty="0" err="1" smtClean="0"/>
              <a:t>labour</a:t>
            </a:r>
            <a:r>
              <a:rPr lang="en-US" dirty="0" smtClean="0"/>
              <a:t> shortage</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The Hundred Years War</a:t>
            </a:r>
            <a:endParaRPr lang="en-US" dirty="0"/>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r>
              <a:rPr lang="en-US" dirty="0" smtClean="0"/>
              <a:t>The English begin taking back England from the French</a:t>
            </a:r>
          </a:p>
          <a:p>
            <a:r>
              <a:rPr lang="en-US" dirty="0" smtClean="0"/>
              <a:t>At the height of their success, the English even manage to capture land in France </a:t>
            </a:r>
          </a:p>
          <a:p>
            <a:r>
              <a:rPr lang="en-US" dirty="0" smtClean="0"/>
              <a:t>Eventually, they are driven out by French forces led by Joan of Arc</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lstStyle/>
          <a:p>
            <a:r>
              <a:rPr lang="en-US" dirty="0" smtClean="0"/>
              <a:t>Assembling a Language</a:t>
            </a:r>
            <a:endParaRPr lang="en-US" dirty="0"/>
          </a:p>
        </p:txBody>
      </p:sp>
      <p:sp>
        <p:nvSpPr>
          <p:cNvPr id="3" name="Content Placeholder 2"/>
          <p:cNvSpPr>
            <a:spLocks noGrp="1"/>
          </p:cNvSpPr>
          <p:nvPr>
            <p:ph idx="1"/>
          </p:nvPr>
        </p:nvSpPr>
        <p:spPr/>
        <p:style>
          <a:lnRef idx="1">
            <a:schemeClr val="accent5"/>
          </a:lnRef>
          <a:fillRef idx="3">
            <a:schemeClr val="accent5"/>
          </a:fillRef>
          <a:effectRef idx="2">
            <a:schemeClr val="accent5"/>
          </a:effectRef>
          <a:fontRef idx="minor">
            <a:schemeClr val="lt1"/>
          </a:fontRef>
        </p:style>
        <p:txBody>
          <a:bodyPr>
            <a:normAutofit fontScale="92500"/>
          </a:bodyPr>
          <a:lstStyle/>
          <a:p>
            <a:r>
              <a:rPr lang="en-US" dirty="0" smtClean="0"/>
              <a:t>With the Normans gone, there is no longer a reason to continue speaking French </a:t>
            </a:r>
          </a:p>
          <a:p>
            <a:r>
              <a:rPr lang="en-US" dirty="0" smtClean="0"/>
              <a:t>Problem: there is now little in the way of a cohesive “English” language </a:t>
            </a:r>
          </a:p>
          <a:p>
            <a:r>
              <a:rPr lang="en-US" dirty="0" smtClean="0"/>
              <a:t>London had long been the central city in England attracting people from all over the country Result: develops a hybrid version of English Becomes “Standard” English and is the basis of English as spoken everywhere in the world now</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dirty="0" smtClean="0">
                <a:latin typeface="Harlow Solid Italic" pitchFamily="82" charset="0"/>
              </a:rPr>
              <a:t>English</a:t>
            </a:r>
            <a:r>
              <a:rPr lang="en-US" dirty="0" smtClean="0"/>
              <a:t> Enters Adulthood</a:t>
            </a:r>
            <a:endParaRPr lang="en-US" dirty="0"/>
          </a:p>
        </p:txBody>
      </p:sp>
      <p:sp>
        <p:nvSpPr>
          <p:cNvPr id="3" name="Content Placeholder 2"/>
          <p:cNvSpPr>
            <a:spLocks noGrp="1"/>
          </p:cNvSpPr>
          <p:nvPr>
            <p:ph idx="1"/>
          </p:nvPr>
        </p:nvSpPr>
        <p:spPr>
          <a:solidFill>
            <a:srgbClr val="00B0F0"/>
          </a:solidFill>
        </p:spPr>
        <p:txBody>
          <a:bodyPr>
            <a:normAutofit lnSpcReduction="10000"/>
          </a:bodyPr>
          <a:lstStyle/>
          <a:p>
            <a:r>
              <a:rPr lang="en-US" dirty="0" smtClean="0"/>
              <a:t>The language now enters the phase known as </a:t>
            </a:r>
            <a:r>
              <a:rPr lang="en-US" b="1" dirty="0" smtClean="0"/>
              <a:t>Middle English </a:t>
            </a:r>
          </a:p>
          <a:p>
            <a:r>
              <a:rPr lang="en-US" dirty="0" smtClean="0"/>
              <a:t>When spoken, it is somewhat understandable to the modern ear </a:t>
            </a:r>
          </a:p>
          <a:p>
            <a:r>
              <a:rPr lang="en-US" dirty="0" smtClean="0"/>
              <a:t>True “English” literature begins to appear: Chaucer – the first great English writer </a:t>
            </a:r>
          </a:p>
          <a:p>
            <a:r>
              <a:rPr lang="en-US" dirty="0" smtClean="0"/>
              <a:t>Sir Gawain and the Green Knight – a Middle English story based on a tale from the early Celtic Arthurian tradition</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HP\Desktop\english language\brief-history-of-english-24-638.jpg"/>
          <p:cNvPicPr>
            <a:picLocks noChangeAspect="1" noChangeArrowheads="1"/>
          </p:cNvPicPr>
          <p:nvPr/>
        </p:nvPicPr>
        <p:blipFill>
          <a:blip r:embed="rId2"/>
          <a:srcRect/>
          <a:stretch>
            <a:fillRect/>
          </a:stretch>
        </p:blipFill>
        <p:spPr bwMode="auto">
          <a:xfrm>
            <a:off x="457200" y="381000"/>
            <a:ext cx="8305800" cy="60960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US" dirty="0" smtClean="0">
                <a:latin typeface="Harlow Solid Italic" pitchFamily="82" charset="0"/>
              </a:rPr>
              <a:t>The Growth Of English</a:t>
            </a:r>
            <a:endParaRPr lang="en-US" dirty="0">
              <a:latin typeface="Harlow Solid Italic" pitchFamily="82" charset="0"/>
            </a:endParaRPr>
          </a:p>
        </p:txBody>
      </p:sp>
      <p:pic>
        <p:nvPicPr>
          <p:cNvPr id="5" name="Picture 2" descr="C:\Users\HP\Desktop\english language\the-history-of-the-english-language-9-638 (1).jpg"/>
          <p:cNvPicPr>
            <a:picLocks noGrp="1" noChangeAspect="1" noChangeArrowheads="1"/>
          </p:cNvPicPr>
          <p:nvPr>
            <p:ph sz="half" idx="1"/>
          </p:nvPr>
        </p:nvPicPr>
        <p:blipFill>
          <a:blip r:embed="rId2"/>
          <a:srcRect/>
          <a:stretch>
            <a:fillRect/>
          </a:stretch>
        </p:blipFill>
        <p:spPr bwMode="auto">
          <a:xfrm>
            <a:off x="457200" y="1447800"/>
            <a:ext cx="4038600" cy="4876800"/>
          </a:xfrm>
          <a:prstGeom prst="rect">
            <a:avLst/>
          </a:prstGeom>
          <a:noFill/>
        </p:spPr>
      </p:pic>
      <p:pic>
        <p:nvPicPr>
          <p:cNvPr id="6" name="Picture 2" descr="C:\Users\HP\Desktop\english language\brief-history-of-english-25-638.jpg"/>
          <p:cNvPicPr>
            <a:picLocks noGrp="1" noChangeAspect="1" noChangeArrowheads="1"/>
          </p:cNvPicPr>
          <p:nvPr>
            <p:ph sz="half" idx="2"/>
          </p:nvPr>
        </p:nvPicPr>
        <p:blipFill>
          <a:blip r:embed="rId3"/>
          <a:srcRect/>
          <a:stretch>
            <a:fillRect/>
          </a:stretch>
        </p:blipFill>
        <p:spPr bwMode="auto">
          <a:xfrm>
            <a:off x="4648200" y="1371600"/>
            <a:ext cx="4038600" cy="5257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smtClean="0">
                <a:latin typeface="Harlow Solid Italic" pitchFamily="82" charset="0"/>
              </a:rPr>
              <a:t>The </a:t>
            </a:r>
            <a:r>
              <a:rPr lang="en-US" dirty="0" smtClean="0">
                <a:latin typeface="Harlow Solid Italic" pitchFamily="82" charset="0"/>
              </a:rPr>
              <a:t>Evolution of </a:t>
            </a:r>
            <a:r>
              <a:rPr lang="en-US" dirty="0" err="1" smtClean="0">
                <a:latin typeface="Harlow Solid Italic" pitchFamily="82" charset="0"/>
              </a:rPr>
              <a:t>theEnglish</a:t>
            </a:r>
            <a:r>
              <a:rPr lang="en-US" dirty="0" smtClean="0">
                <a:latin typeface="Harlow Solid Italic" pitchFamily="82" charset="0"/>
              </a:rPr>
              <a:t> Language: background</a:t>
            </a:r>
            <a:endParaRPr lang="en-US" dirty="0">
              <a:latin typeface="Harlow Solid Italic" pitchFamily="82" charset="0"/>
            </a:endParaRPr>
          </a:p>
        </p:txBody>
      </p:sp>
      <p:sp>
        <p:nvSpPr>
          <p:cNvPr id="3" name="Content Placeholder 2"/>
          <p:cNvSpPr>
            <a:spLocks noGrp="1"/>
          </p:cNvSpPr>
          <p:nvPr>
            <p:ph idx="1"/>
          </p:nvPr>
        </p:nvSpPr>
        <p:spPr>
          <a:xfrm>
            <a:off x="457200" y="1600200"/>
            <a:ext cx="8229600" cy="4800600"/>
          </a:xfrm>
          <a:solidFill>
            <a:srgbClr val="00B0F0"/>
          </a:solidFill>
        </p:spPr>
        <p:txBody>
          <a:bodyPr>
            <a:noAutofit/>
          </a:bodyPr>
          <a:lstStyle/>
          <a:p>
            <a:r>
              <a:rPr lang="en-US" sz="1800" dirty="0" smtClean="0">
                <a:latin typeface="Times New Roman" pitchFamily="18" charset="0"/>
                <a:cs typeface="Times New Roman" pitchFamily="18" charset="0"/>
              </a:rPr>
              <a:t>1000 BC: proto-Celtic speaking people arrive </a:t>
            </a:r>
          </a:p>
          <a:p>
            <a:r>
              <a:rPr lang="en-US" sz="1800" dirty="0" smtClean="0">
                <a:latin typeface="Times New Roman" pitchFamily="18" charset="0"/>
                <a:cs typeface="Times New Roman" pitchFamily="18" charset="0"/>
              </a:rPr>
              <a:t>43 AD: Rome invades, pushing the Celtic speakers to the north </a:t>
            </a:r>
          </a:p>
          <a:p>
            <a:r>
              <a:rPr lang="en-US" sz="1800" dirty="0" smtClean="0">
                <a:latin typeface="Times New Roman" pitchFamily="18" charset="0"/>
                <a:cs typeface="Times New Roman" pitchFamily="18" charset="0"/>
              </a:rPr>
              <a:t>427 AD: Romans leave </a:t>
            </a:r>
          </a:p>
          <a:p>
            <a:r>
              <a:rPr lang="en-US" sz="1800" dirty="0" smtClean="0">
                <a:latin typeface="Times New Roman" pitchFamily="18" charset="0"/>
                <a:cs typeface="Times New Roman" pitchFamily="18" charset="0"/>
              </a:rPr>
              <a:t>Post 427 AD: Anglo-Saxons invade, bringing the language that would become known as Old English </a:t>
            </a:r>
          </a:p>
          <a:p>
            <a:r>
              <a:rPr lang="en-US" sz="1800" dirty="0" smtClean="0">
                <a:latin typeface="Times New Roman" pitchFamily="18" charset="0"/>
                <a:cs typeface="Times New Roman" pitchFamily="18" charset="0"/>
              </a:rPr>
              <a:t>600 AD: Pope Gregory sends conversion force. Introduces Latin to the language </a:t>
            </a:r>
          </a:p>
          <a:p>
            <a:r>
              <a:rPr lang="en-US" sz="1800" dirty="0" smtClean="0">
                <a:latin typeface="Times New Roman" pitchFamily="18" charset="0"/>
                <a:cs typeface="Times New Roman" pitchFamily="18" charset="0"/>
              </a:rPr>
              <a:t>787 AD: Viking invasions begin. Introduce Norse language</a:t>
            </a:r>
          </a:p>
          <a:p>
            <a:r>
              <a:rPr lang="en-US" sz="1800" dirty="0" smtClean="0">
                <a:latin typeface="Times New Roman" pitchFamily="18" charset="0"/>
                <a:cs typeface="Times New Roman" pitchFamily="18" charset="0"/>
              </a:rPr>
              <a:t> 878 AD: King Alfred halts the Vikings, England divided Alfred begins consolidating the English language </a:t>
            </a:r>
          </a:p>
          <a:p>
            <a:r>
              <a:rPr lang="en-US" sz="1800" dirty="0" smtClean="0">
                <a:latin typeface="Times New Roman" pitchFamily="18" charset="0"/>
                <a:cs typeface="Times New Roman" pitchFamily="18" charset="0"/>
              </a:rPr>
              <a:t>Early 1000s, Danes begin new invasions 1016: a Danish king is on England’s throne </a:t>
            </a:r>
          </a:p>
          <a:p>
            <a:r>
              <a:rPr lang="en-US" sz="1800" dirty="0" smtClean="0">
                <a:latin typeface="Times New Roman" pitchFamily="18" charset="0"/>
                <a:cs typeface="Times New Roman" pitchFamily="18" charset="0"/>
              </a:rPr>
              <a:t>1042: England ruled again by an English King</a:t>
            </a:r>
          </a:p>
          <a:p>
            <a:r>
              <a:rPr lang="en-US" sz="1800" dirty="0" smtClean="0">
                <a:latin typeface="Times New Roman" pitchFamily="18" charset="0"/>
                <a:cs typeface="Times New Roman" pitchFamily="18" charset="0"/>
              </a:rPr>
              <a:t> 1066: The Norman Invasion </a:t>
            </a:r>
          </a:p>
          <a:p>
            <a:r>
              <a:rPr lang="en-US" sz="1800" dirty="0" smtClean="0">
                <a:latin typeface="Times New Roman" pitchFamily="18" charset="0"/>
                <a:cs typeface="Times New Roman" pitchFamily="18" charset="0"/>
              </a:rPr>
              <a:t>1348: The Black Death comes to England </a:t>
            </a:r>
          </a:p>
          <a:p>
            <a:r>
              <a:rPr lang="en-US" sz="1800" dirty="0" smtClean="0">
                <a:latin typeface="Times New Roman" pitchFamily="18" charset="0"/>
                <a:cs typeface="Times New Roman" pitchFamily="18" charset="0"/>
              </a:rPr>
              <a:t>1336-1352: The Hundred Years War</a:t>
            </a:r>
            <a:endParaRPr lang="en-US" sz="1800"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en-US" dirty="0" smtClean="0">
                <a:latin typeface="Harlow Solid Italic" pitchFamily="82" charset="0"/>
              </a:rPr>
              <a:t>Modern English</a:t>
            </a:r>
            <a:endParaRPr lang="en-US" dirty="0">
              <a:latin typeface="Harlow Solid Italic" pitchFamily="82" charset="0"/>
            </a:endParaRPr>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r>
              <a:rPr lang="en-US" dirty="0" smtClean="0"/>
              <a:t>No other country ever invades England again –the Spanish give several valiant attempts in the 18th century, the Germans pound London to a pulp in the 20th century </a:t>
            </a:r>
          </a:p>
          <a:p>
            <a:r>
              <a:rPr lang="en-US" dirty="0" smtClean="0"/>
              <a:t>England develops as a true empire, complete with colonization </a:t>
            </a:r>
          </a:p>
          <a:p>
            <a:r>
              <a:rPr lang="en-US" dirty="0" smtClean="0"/>
              <a:t>With centuries of a linguistic tradition of incorporating outside languages, as the English colonize other countries, their languages colonize English </a:t>
            </a:r>
          </a:p>
          <a:p>
            <a:r>
              <a:rPr lang="en-US" dirty="0" smtClean="0"/>
              <a:t>“English” grows exponentially</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HP\Desktop\english language\brief-history-of-english-28-638.jpg"/>
          <p:cNvPicPr>
            <a:picLocks noChangeAspect="1" noChangeArrowheads="1"/>
          </p:cNvPicPr>
          <p:nvPr/>
        </p:nvPicPr>
        <p:blipFill>
          <a:blip r:embed="rId2"/>
          <a:srcRect/>
          <a:stretch>
            <a:fillRect/>
          </a:stretch>
        </p:blipFill>
        <p:spPr bwMode="auto">
          <a:xfrm>
            <a:off x="685800" y="1371600"/>
            <a:ext cx="3962399" cy="5176838"/>
          </a:xfrm>
          <a:prstGeom prst="rect">
            <a:avLst/>
          </a:prstGeom>
          <a:noFill/>
        </p:spPr>
      </p:pic>
      <p:pic>
        <p:nvPicPr>
          <p:cNvPr id="3" name="Picture 2" descr="C:\Users\HP\Desktop\english language\brief-history-of-english-27-638.jpg"/>
          <p:cNvPicPr>
            <a:picLocks noChangeAspect="1" noChangeArrowheads="1"/>
          </p:cNvPicPr>
          <p:nvPr/>
        </p:nvPicPr>
        <p:blipFill>
          <a:blip r:embed="rId3"/>
          <a:srcRect/>
          <a:stretch>
            <a:fillRect/>
          </a:stretch>
        </p:blipFill>
        <p:spPr bwMode="auto">
          <a:xfrm>
            <a:off x="4953000" y="1600200"/>
            <a:ext cx="3733800" cy="5029200"/>
          </a:xfrm>
          <a:prstGeom prst="rect">
            <a:avLst/>
          </a:prstGeom>
          <a:noFill/>
        </p:spPr>
      </p:pic>
      <p:sp>
        <p:nvSpPr>
          <p:cNvPr id="4" name="Titl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dirty="0" smtClean="0">
                <a:solidFill>
                  <a:schemeClr val="tx1"/>
                </a:solidFill>
                <a:latin typeface="Harlow Solid Italic" pitchFamily="82" charset="0"/>
              </a:rPr>
              <a:t>The Consolidation of English Language</a:t>
            </a:r>
            <a:endParaRPr lang="en-US" dirty="0">
              <a:solidFill>
                <a:schemeClr val="tx1"/>
              </a:solidFill>
              <a:latin typeface="Harlow Solid Italic" pitchFamily="82" charset="0"/>
            </a:endParaRPr>
          </a:p>
        </p:txBody>
      </p:sp>
      <p:sp>
        <p:nvSpPr>
          <p:cNvPr id="5" name="Content Placeholder 4"/>
          <p:cNvSpPr>
            <a:spLocks noGrp="1"/>
          </p:cNvSpPr>
          <p:nvPr>
            <p:ph sz="half" idx="1"/>
          </p:nvPr>
        </p:nvSpPr>
        <p:spPr>
          <a:xfrm>
            <a:off x="457200" y="1676400"/>
            <a:ext cx="4419600" cy="4449763"/>
          </a:xfrm>
        </p:spPr>
        <p:txBody>
          <a:bodyPr/>
          <a:lstStyle/>
          <a:p>
            <a:endParaRPr lang="en-US" dirty="0"/>
          </a:p>
        </p:txBody>
      </p:sp>
      <p:sp>
        <p:nvSpPr>
          <p:cNvPr id="6" name="Content Placeholder 5"/>
          <p:cNvSpPr>
            <a:spLocks noGrp="1"/>
          </p:cNvSpPr>
          <p:nvPr>
            <p:ph sz="half" idx="2"/>
          </p:nvPr>
        </p:nvSpPr>
        <p:spPr>
          <a:xfrm>
            <a:off x="4724400" y="1600200"/>
            <a:ext cx="3733800" cy="4525963"/>
          </a:xfrm>
        </p:spPr>
        <p:txBody>
          <a:bodyPr/>
          <a:lstStyle/>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US" dirty="0" smtClean="0">
                <a:latin typeface="Harlow Solid Italic" pitchFamily="82" charset="0"/>
              </a:rPr>
              <a:t>English Today</a:t>
            </a:r>
            <a:endParaRPr lang="en-US" dirty="0">
              <a:latin typeface="Harlow Solid Italic" pitchFamily="82" charset="0"/>
            </a:endParaRPr>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r>
              <a:rPr lang="en-US" dirty="0" smtClean="0"/>
              <a:t>By the 19th century, English has become the largest language in the world</a:t>
            </a:r>
          </a:p>
          <a:p>
            <a:r>
              <a:rPr lang="en-US" dirty="0" smtClean="0"/>
              <a:t> Today the English vocabulary outstrips every other by a margin of almost two to one</a:t>
            </a:r>
          </a:p>
          <a:p>
            <a:r>
              <a:rPr lang="en-US" dirty="0" smtClean="0"/>
              <a:t> Estimated: 300 million native speakers, 300 million English as a second language speakers, 100 million use it as a foreign language</a:t>
            </a:r>
          </a:p>
          <a:p>
            <a:r>
              <a:rPr lang="en-US" dirty="0" smtClean="0"/>
              <a:t> It is the language of science, aviation, computing, diplomacy, and tourism </a:t>
            </a:r>
          </a:p>
          <a:p>
            <a:r>
              <a:rPr lang="en-US" dirty="0" smtClean="0"/>
              <a:t>It is listed as the official or co-official language of over 45 countries </a:t>
            </a:r>
          </a:p>
          <a:p>
            <a:r>
              <a:rPr lang="en-US" dirty="0" smtClean="0"/>
              <a:t>and is spoken extensively in other countries where it has no official status </a:t>
            </a:r>
          </a:p>
          <a:p>
            <a:r>
              <a:rPr lang="en-US" dirty="0" smtClean="0"/>
              <a:t>This compares to 27 for French, 20 for Spanish and 17 for Arabic</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HP\Desktop\english language\brief-history-of-english-29-638.jpg"/>
          <p:cNvPicPr>
            <a:picLocks noChangeAspect="1" noChangeArrowheads="1"/>
          </p:cNvPicPr>
          <p:nvPr/>
        </p:nvPicPr>
        <p:blipFill>
          <a:blip r:embed="rId2"/>
          <a:srcRect/>
          <a:stretch>
            <a:fillRect/>
          </a:stretch>
        </p:blipFill>
        <p:spPr bwMode="auto">
          <a:xfrm>
            <a:off x="1533525" y="1147762"/>
            <a:ext cx="6076950" cy="456247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600200"/>
            <a:ext cx="8229600" cy="4524315"/>
          </a:xfrm>
          <a:prstGeom prst="rect">
            <a:avLst/>
          </a:prstGeom>
          <a:solidFill>
            <a:srgbClr val="34BCB6"/>
          </a:solidFill>
        </p:spPr>
        <p:txBody>
          <a:bodyPr wrap="square">
            <a:spAutoFit/>
          </a:bodyPr>
          <a:lstStyle/>
          <a:p>
            <a:pPr>
              <a:buFont typeface="Arial" pitchFamily="34" charset="0"/>
              <a:buChar char="•"/>
            </a:pPr>
            <a:r>
              <a:rPr lang="en-US" sz="3200" dirty="0" smtClean="0"/>
              <a:t>The original inhabitants of the British Isles would have spoken a non-Indo-European language </a:t>
            </a:r>
          </a:p>
          <a:p>
            <a:pPr>
              <a:buFont typeface="Arial" pitchFamily="34" charset="0"/>
              <a:buChar char="•"/>
            </a:pPr>
            <a:r>
              <a:rPr lang="en-US" sz="3200" dirty="0" smtClean="0"/>
              <a:t>The first Indo-European group to arrive on English shores arrived several hundred years BC </a:t>
            </a:r>
          </a:p>
          <a:p>
            <a:pPr>
              <a:buFont typeface="Arial" pitchFamily="34" charset="0"/>
              <a:buChar char="•"/>
            </a:pPr>
            <a:r>
              <a:rPr lang="en-US" sz="3200" dirty="0" smtClean="0"/>
              <a:t>They became the sole inhabitants of the isles for a couple thousand years</a:t>
            </a:r>
          </a:p>
          <a:p>
            <a:pPr>
              <a:buFont typeface="Arial" pitchFamily="34" charset="0"/>
              <a:buChar char="•"/>
            </a:pPr>
            <a:r>
              <a:rPr lang="en-US" sz="3200" dirty="0" smtClean="0"/>
              <a:t>They undoubtedly spoke an early form of the language we refer to as Celtic </a:t>
            </a:r>
          </a:p>
        </p:txBody>
      </p:sp>
      <p:sp>
        <p:nvSpPr>
          <p:cNvPr id="3" name="Title 2"/>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US" dirty="0" smtClean="0">
                <a:latin typeface="Harlow Solid Italic" pitchFamily="82" charset="0"/>
              </a:rPr>
              <a:t>The Celtic Language</a:t>
            </a:r>
            <a:endParaRPr lang="en-US" dirty="0">
              <a:latin typeface="Harlow Solid Italic" pitchFamily="82" charset="0"/>
            </a:endParaRPr>
          </a:p>
        </p:txBody>
      </p:sp>
      <p:sp>
        <p:nvSpPr>
          <p:cNvPr id="4" name="Content Placeholder 3"/>
          <p:cNvSpPr>
            <a:spLocks noGrp="1"/>
          </p:cNvSpPr>
          <p:nvPr>
            <p:ph idx="1"/>
          </p:nvPr>
        </p:nvSpPr>
        <p:spPr/>
        <p:txBody>
          <a:bodyPr/>
          <a:lstStyle/>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HP\Desktop\english language\brief-history-of-english-5-63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133600"/>
            <a:ext cx="7620000" cy="3539430"/>
          </a:xfrm>
          <a:prstGeom prst="rect">
            <a:avLst/>
          </a:prstGeom>
          <a:solidFill>
            <a:schemeClr val="tx2">
              <a:lumMod val="40000"/>
              <a:lumOff val="60000"/>
            </a:schemeClr>
          </a:solidFill>
        </p:spPr>
        <p:txBody>
          <a:bodyPr wrap="square">
            <a:spAutoFit/>
          </a:bodyPr>
          <a:lstStyle/>
          <a:p>
            <a:pPr>
              <a:buFont typeface="Arial" pitchFamily="34" charset="0"/>
              <a:buChar char="•"/>
            </a:pPr>
            <a:r>
              <a:rPr lang="en-US" sz="3200" dirty="0" smtClean="0"/>
              <a:t>Proto-Indo-European </a:t>
            </a:r>
          </a:p>
          <a:p>
            <a:pPr>
              <a:buFont typeface="Arial" pitchFamily="34" charset="0"/>
              <a:buChar char="•"/>
            </a:pPr>
            <a:r>
              <a:rPr lang="en-US" sz="3200" dirty="0" smtClean="0"/>
              <a:t>No written record exists </a:t>
            </a:r>
          </a:p>
          <a:p>
            <a:pPr>
              <a:buFont typeface="Arial" pitchFamily="34" charset="0"/>
              <a:buChar char="•"/>
            </a:pPr>
            <a:r>
              <a:rPr lang="en-US" sz="3200" dirty="0" smtClean="0"/>
              <a:t>Traces can still be found: Father: </a:t>
            </a:r>
            <a:r>
              <a:rPr lang="en-US" sz="3200" dirty="0" err="1" smtClean="0"/>
              <a:t>vater</a:t>
            </a:r>
            <a:r>
              <a:rPr lang="en-US" sz="3200" dirty="0" smtClean="0"/>
              <a:t> in German, </a:t>
            </a:r>
            <a:r>
              <a:rPr lang="en-US" sz="3200" dirty="0" err="1" smtClean="0"/>
              <a:t>pater</a:t>
            </a:r>
            <a:r>
              <a:rPr lang="en-US" sz="3200" dirty="0" smtClean="0"/>
              <a:t> in Latin, and </a:t>
            </a:r>
            <a:r>
              <a:rPr lang="en-US" sz="3200" dirty="0" err="1" smtClean="0"/>
              <a:t>pitr</a:t>
            </a:r>
            <a:r>
              <a:rPr lang="en-US" sz="3200" dirty="0" smtClean="0"/>
              <a:t> in Sanskrit </a:t>
            </a:r>
          </a:p>
          <a:p>
            <a:pPr>
              <a:buFont typeface="Arial" pitchFamily="34" charset="0"/>
              <a:buChar char="•"/>
            </a:pPr>
            <a:r>
              <a:rPr lang="en-US" sz="3200" dirty="0" smtClean="0"/>
              <a:t>These words are all cognates, similar words in different languages that share the same root</a:t>
            </a:r>
            <a:endParaRPr lang="en-US" sz="3200" dirty="0"/>
          </a:p>
        </p:txBody>
      </p:sp>
      <p:sp>
        <p:nvSpPr>
          <p:cNvPr id="5" name="Title 4"/>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fontScale="90000"/>
          </a:bodyPr>
          <a:lstStyle/>
          <a:p>
            <a:r>
              <a:rPr lang="en-US" dirty="0" smtClean="0">
                <a:latin typeface="Harlow Solid Italic" pitchFamily="82" charset="0"/>
              </a:rPr>
              <a:t>Tracing the Origins of the English Language</a:t>
            </a:r>
            <a:endParaRPr lang="en-US" dirty="0">
              <a:latin typeface="Harlow Solid Italic" pitchFamily="82" charset="0"/>
            </a:endParaRPr>
          </a:p>
        </p:txBody>
      </p:sp>
      <p:sp>
        <p:nvSpPr>
          <p:cNvPr id="6" name="Content Placeholder 5"/>
          <p:cNvSpPr>
            <a:spLocks noGrp="1"/>
          </p:cNvSpPr>
          <p:nvPr>
            <p:ph idx="1"/>
          </p:nvPr>
        </p:nvSpPr>
        <p:spPr>
          <a:xfrm>
            <a:off x="457200" y="1676400"/>
            <a:ext cx="8229600" cy="4449763"/>
          </a:xfrm>
        </p:spPr>
        <p:txBody>
          <a:bodyPr/>
          <a:lstStyle/>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HP\Desktop\english language\the-history-of-the-english-language-2-638.jpg"/>
          <p:cNvPicPr>
            <a:picLocks noChangeAspect="1" noChangeArrowheads="1"/>
          </p:cNvPicPr>
          <p:nvPr/>
        </p:nvPicPr>
        <p:blipFill>
          <a:blip r:embed="rId2"/>
          <a:srcRect/>
          <a:stretch>
            <a:fillRect/>
          </a:stretch>
        </p:blipFill>
        <p:spPr bwMode="auto">
          <a:xfrm>
            <a:off x="228600" y="1447800"/>
            <a:ext cx="8686800" cy="5181600"/>
          </a:xfrm>
          <a:prstGeom prst="rect">
            <a:avLst/>
          </a:prstGeom>
          <a:noFill/>
        </p:spPr>
      </p:pic>
      <p:sp>
        <p:nvSpPr>
          <p:cNvPr id="3" name="Title 2"/>
          <p:cNvSpPr>
            <a:spLocks noGrp="1"/>
          </p:cNvSpPr>
          <p:nvPr>
            <p:ph type="title"/>
          </p:nvPr>
        </p:nvSpPr>
        <p:spPr>
          <a:xfrm>
            <a:off x="228600" y="274638"/>
            <a:ext cx="8763000" cy="1143000"/>
          </a:xfrm>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tx1"/>
                </a:solidFill>
              </a:rPr>
              <a:t>The Origins of English</a:t>
            </a:r>
            <a:endParaRPr lang="en-US" dirty="0">
              <a:solidFill>
                <a:schemeClr val="tx1"/>
              </a:solidFill>
            </a:endParaRPr>
          </a:p>
        </p:txBody>
      </p:sp>
      <p:sp>
        <p:nvSpPr>
          <p:cNvPr id="4" name="Content Placeholder 3"/>
          <p:cNvSpPr>
            <a:spLocks noGrp="1"/>
          </p:cNvSpPr>
          <p:nvPr>
            <p:ph idx="1"/>
          </p:nvPr>
        </p:nvSpPr>
        <p:spPr/>
        <p:txBody>
          <a:bodyPr/>
          <a:lstStyle/>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143001"/>
            <a:ext cx="8077200" cy="4524315"/>
          </a:xfrm>
          <a:prstGeom prst="rect">
            <a:avLst/>
          </a:prstGeom>
          <a:solidFill>
            <a:srgbClr val="00B0F0"/>
          </a:solidFill>
        </p:spPr>
        <p:txBody>
          <a:bodyPr wrap="square">
            <a:spAutoFit/>
          </a:bodyPr>
          <a:lstStyle/>
          <a:p>
            <a:pPr>
              <a:buFont typeface="Arial" pitchFamily="34" charset="0"/>
              <a:buChar char="•"/>
            </a:pPr>
            <a:r>
              <a:rPr lang="en-US" sz="3200" dirty="0" smtClean="0"/>
              <a:t>Indo-European Latin and </a:t>
            </a:r>
          </a:p>
          <a:p>
            <a:pPr>
              <a:buFont typeface="Arial" pitchFamily="34" charset="0"/>
              <a:buChar char="•"/>
            </a:pPr>
            <a:r>
              <a:rPr lang="en-US" sz="3200" dirty="0" smtClean="0"/>
              <a:t>the modern Romance languages </a:t>
            </a:r>
          </a:p>
          <a:p>
            <a:pPr>
              <a:buFont typeface="Arial" pitchFamily="34" charset="0"/>
              <a:buChar char="•"/>
            </a:pPr>
            <a:r>
              <a:rPr lang="en-US" sz="3200" dirty="0" smtClean="0"/>
              <a:t>The Germanic languages </a:t>
            </a:r>
          </a:p>
          <a:p>
            <a:pPr>
              <a:buFont typeface="Arial" pitchFamily="34" charset="0"/>
              <a:buChar char="•"/>
            </a:pPr>
            <a:r>
              <a:rPr lang="en-US" sz="3200" dirty="0" smtClean="0"/>
              <a:t>The Indo-Iranian languages (incl. Hindi and Sanskrit) </a:t>
            </a:r>
          </a:p>
          <a:p>
            <a:pPr>
              <a:buFont typeface="Arial" pitchFamily="34" charset="0"/>
              <a:buChar char="•"/>
            </a:pPr>
            <a:r>
              <a:rPr lang="en-US" sz="3200" dirty="0" smtClean="0"/>
              <a:t>The Slavic languages </a:t>
            </a:r>
          </a:p>
          <a:p>
            <a:pPr>
              <a:buFont typeface="Arial" pitchFamily="34" charset="0"/>
              <a:buChar char="•"/>
            </a:pPr>
            <a:r>
              <a:rPr lang="en-US" sz="3200" dirty="0" smtClean="0"/>
              <a:t>The Baltic languages of Latvian and Lithuanian </a:t>
            </a:r>
          </a:p>
          <a:p>
            <a:pPr>
              <a:buFont typeface="Arial" pitchFamily="34" charset="0"/>
              <a:buChar char="•"/>
            </a:pPr>
            <a:r>
              <a:rPr lang="en-US" sz="3200" dirty="0" smtClean="0"/>
              <a:t>The Celtic languages </a:t>
            </a:r>
          </a:p>
          <a:p>
            <a:pPr>
              <a:buFont typeface="Arial" pitchFamily="34" charset="0"/>
              <a:buChar char="•"/>
            </a:pPr>
            <a:r>
              <a:rPr lang="en-US" sz="3200" dirty="0" smtClean="0"/>
              <a:t>Greek</a:t>
            </a:r>
            <a:endParaRPr lang="en-US" sz="3200" dirty="0"/>
          </a:p>
        </p:txBody>
      </p:sp>
      <p:sp>
        <p:nvSpPr>
          <p:cNvPr id="3" name="Title 2"/>
          <p:cNvSpPr>
            <a:spLocks noGrp="1"/>
          </p:cNvSpPr>
          <p:nvPr>
            <p:ph type="title"/>
          </p:nvPr>
        </p:nvSpPr>
        <p:spPr>
          <a:xfrm>
            <a:off x="457200" y="274638"/>
            <a:ext cx="8229600" cy="868362"/>
          </a:xfrm>
        </p:spPr>
        <p:style>
          <a:lnRef idx="1">
            <a:schemeClr val="accent1"/>
          </a:lnRef>
          <a:fillRef idx="2">
            <a:schemeClr val="accent1"/>
          </a:fillRef>
          <a:effectRef idx="1">
            <a:schemeClr val="accent1"/>
          </a:effectRef>
          <a:fontRef idx="minor">
            <a:schemeClr val="dk1"/>
          </a:fontRef>
        </p:style>
        <p:txBody>
          <a:bodyPr>
            <a:noAutofit/>
          </a:bodyPr>
          <a:lstStyle/>
          <a:p>
            <a:r>
              <a:rPr lang="en-US" sz="3600" dirty="0" smtClean="0">
                <a:latin typeface="Harlow Solid Italic" pitchFamily="82" charset="0"/>
              </a:rPr>
              <a:t>The language groups that influenced English</a:t>
            </a:r>
            <a:endParaRPr lang="en-US" sz="3600" dirty="0">
              <a:latin typeface="Harlow Solid Italic" pitchFamily="82" charset="0"/>
            </a:endParaRPr>
          </a:p>
        </p:txBody>
      </p:sp>
      <p:sp>
        <p:nvSpPr>
          <p:cNvPr id="4" name="Content Placeholder 3"/>
          <p:cNvSpPr>
            <a:spLocks noGrp="1"/>
          </p:cNvSpPr>
          <p:nvPr>
            <p:ph idx="1"/>
          </p:nvPr>
        </p:nvSpPr>
        <p:spPr>
          <a:xfrm>
            <a:off x="457200" y="1600199"/>
            <a:ext cx="8229600" cy="4114801"/>
          </a:xfrm>
        </p:spPr>
        <p:txBody>
          <a:bodyPr/>
          <a:lstStyle/>
          <a:p>
            <a:pPr>
              <a:buNone/>
            </a:pP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636</TotalTime>
  <Words>1091</Words>
  <Application>Microsoft Office PowerPoint</Application>
  <PresentationFormat>On-screen Show (4:3)</PresentationFormat>
  <Paragraphs>115</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Background to English Language</vt:lpstr>
      <vt:lpstr>The objective of the course is to address some issues regarding the origins and evolution of English</vt:lpstr>
      <vt:lpstr>Slide 3</vt:lpstr>
      <vt:lpstr>The Evolution of theEnglish Language: background</vt:lpstr>
      <vt:lpstr>The Celtic Language</vt:lpstr>
      <vt:lpstr>Slide 6</vt:lpstr>
      <vt:lpstr>Tracing the Origins of the English Language</vt:lpstr>
      <vt:lpstr>The Origins of English</vt:lpstr>
      <vt:lpstr>The language groups that influenced English</vt:lpstr>
      <vt:lpstr> Ancient Europe</vt:lpstr>
      <vt:lpstr>The Inhabitants of the Isles</vt:lpstr>
      <vt:lpstr>1. Roman Rule: Introduction of Latin</vt:lpstr>
      <vt:lpstr>Roman Rule: Introduction of Latin</vt:lpstr>
      <vt:lpstr>End of Roman Rule</vt:lpstr>
      <vt:lpstr>The Invasions after 447 A.D. </vt:lpstr>
      <vt:lpstr>2. The Anglo Saxon Invasion</vt:lpstr>
      <vt:lpstr>The Anglo Saxon Influence</vt:lpstr>
      <vt:lpstr>The “English” Arrive in England</vt:lpstr>
      <vt:lpstr>Slide 19</vt:lpstr>
      <vt:lpstr>Anglo Saxon Vocabulary</vt:lpstr>
      <vt:lpstr>Old English</vt:lpstr>
      <vt:lpstr>3. Roman Invasion </vt:lpstr>
      <vt:lpstr>4.The Great Danes 787 AD</vt:lpstr>
      <vt:lpstr>The Viking Invasions (850 CE)</vt:lpstr>
      <vt:lpstr>Slide 25</vt:lpstr>
      <vt:lpstr>4. Viking/Norse Contribution to English</vt:lpstr>
      <vt:lpstr>Slide 27</vt:lpstr>
      <vt:lpstr>Slide 28</vt:lpstr>
      <vt:lpstr>5.William the Conquerer</vt:lpstr>
      <vt:lpstr>The Norman Influence on English</vt:lpstr>
      <vt:lpstr>The Norman Influence on English--2</vt:lpstr>
      <vt:lpstr>The French Influence</vt:lpstr>
      <vt:lpstr>Middle English</vt:lpstr>
      <vt:lpstr>Black Death (1348 AD)</vt:lpstr>
      <vt:lpstr>The Hundred Years War</vt:lpstr>
      <vt:lpstr>Assembling a Language</vt:lpstr>
      <vt:lpstr>English Enters Adulthood</vt:lpstr>
      <vt:lpstr>Slide 38</vt:lpstr>
      <vt:lpstr>The Growth Of English</vt:lpstr>
      <vt:lpstr>Modern English</vt:lpstr>
      <vt:lpstr>The Consolidation of English Language</vt:lpstr>
      <vt:lpstr>English Today</vt:lpstr>
      <vt:lpstr>Slide 43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Windows User</cp:lastModifiedBy>
  <cp:revision>75</cp:revision>
  <dcterms:created xsi:type="dcterms:W3CDTF">2006-08-16T00:00:00Z</dcterms:created>
  <dcterms:modified xsi:type="dcterms:W3CDTF">2016-02-15T11:55:04Z</dcterms:modified>
</cp:coreProperties>
</file>