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8" r:id="rId5"/>
    <p:sldId id="269" r:id="rId6"/>
    <p:sldId id="270" r:id="rId7"/>
    <p:sldId id="276" r:id="rId8"/>
    <p:sldId id="272" r:id="rId9"/>
    <p:sldId id="271" r:id="rId10"/>
    <p:sldId id="273" r:id="rId11"/>
    <p:sldId id="275" r:id="rId12"/>
    <p:sldId id="277" r:id="rId13"/>
    <p:sldId id="278" r:id="rId14"/>
    <p:sldId id="279" r:id="rId15"/>
    <p:sldId id="280" r:id="rId16"/>
    <p:sldId id="281" r:id="rId17"/>
    <p:sldId id="259" r:id="rId18"/>
    <p:sldId id="260" r:id="rId19"/>
    <p:sldId id="262" r:id="rId20"/>
    <p:sldId id="263" r:id="rId21"/>
    <p:sldId id="264" r:id="rId22"/>
    <p:sldId id="265"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SEMESTER III</a:t>
            </a:r>
            <a:br>
              <a:rPr lang="en-IN" dirty="0" smtClean="0"/>
            </a:br>
            <a:endParaRPr lang="en-IN" dirty="0"/>
          </a:p>
        </p:txBody>
      </p:sp>
      <p:sp>
        <p:nvSpPr>
          <p:cNvPr id="3" name="Subtitle 2"/>
          <p:cNvSpPr>
            <a:spLocks noGrp="1"/>
          </p:cNvSpPr>
          <p:nvPr>
            <p:ph type="subTitle" idx="1"/>
          </p:nvPr>
        </p:nvSpPr>
        <p:spPr/>
        <p:txBody>
          <a:bodyPr/>
          <a:lstStyle/>
          <a:p>
            <a:r>
              <a:rPr lang="en-IN" dirty="0" smtClean="0"/>
              <a:t>AMERICAN LITERATURE</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IN" sz="3600" dirty="0" smtClean="0"/>
              <a:t/>
            </a:r>
            <a:br>
              <a:rPr lang="en-IN" sz="3600" dirty="0" smtClean="0"/>
            </a:br>
            <a:r>
              <a:rPr lang="en-IN" sz="3600" dirty="0" smtClean="0"/>
              <a:t>HISTORY OF AMERICAN LITERATURE VIII</a:t>
            </a:r>
            <a:br>
              <a:rPr lang="en-IN" sz="3600" dirty="0" smtClean="0"/>
            </a:br>
            <a:r>
              <a:rPr lang="en-IN" sz="3200" dirty="0" smtClean="0"/>
              <a:t>Realism 1865-1900</a:t>
            </a:r>
            <a:br>
              <a:rPr lang="en-IN" sz="3200" dirty="0" smtClean="0"/>
            </a:br>
            <a:endParaRPr lang="en-IN" sz="3600" dirty="0"/>
          </a:p>
        </p:txBody>
      </p:sp>
      <p:sp>
        <p:nvSpPr>
          <p:cNvPr id="3" name="Content Placeholder 2"/>
          <p:cNvSpPr>
            <a:spLocks noGrp="1"/>
          </p:cNvSpPr>
          <p:nvPr>
            <p:ph idx="1"/>
          </p:nvPr>
        </p:nvSpPr>
        <p:spPr/>
        <p:txBody>
          <a:bodyPr>
            <a:normAutofit fontScale="475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post-Civil War period was an era of increased industrialization and urbanization as the nation attempted to recover emotionally, culturally, and politically from the aftermath of the war.</a:t>
            </a:r>
            <a:br>
              <a:rPr lang="en-IN" dirty="0" smtClean="0"/>
            </a:br>
            <a:r>
              <a:rPr lang="en-IN" dirty="0" smtClean="0"/>
              <a:t>Though there were still elements of romanticism, this period was considered realistic in its emphasis on </a:t>
            </a:r>
            <a:r>
              <a:rPr lang="en-IN" dirty="0" err="1" smtClean="0"/>
              <a:t>unidealized</a:t>
            </a:r>
            <a:r>
              <a:rPr lang="en-IN" dirty="0" smtClean="0"/>
              <a:t> and truthful depictions.</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Walt Whitman, Paul Laurence Dunbar, Emily Dickinson's poems published posthumously.</a:t>
            </a:r>
            <a:br>
              <a:rPr lang="en-IN" dirty="0" smtClean="0"/>
            </a:br>
            <a:r>
              <a:rPr lang="en-IN" dirty="0" smtClean="0"/>
              <a:t/>
            </a:r>
            <a:br>
              <a:rPr lang="en-IN" dirty="0" smtClean="0"/>
            </a:br>
            <a:r>
              <a:rPr lang="en-IN" dirty="0" smtClean="0"/>
              <a:t>Prose:</a:t>
            </a:r>
            <a:br>
              <a:rPr lang="en-IN" dirty="0" smtClean="0"/>
            </a:br>
            <a:r>
              <a:rPr lang="en-IN" dirty="0" smtClean="0"/>
              <a:t>Sarah </a:t>
            </a:r>
            <a:r>
              <a:rPr lang="en-IN" dirty="0" err="1" smtClean="0"/>
              <a:t>Orne</a:t>
            </a:r>
            <a:r>
              <a:rPr lang="en-IN" dirty="0" smtClean="0"/>
              <a:t> Jewett, Mary E. Wilkins Freeman, </a:t>
            </a:r>
            <a:r>
              <a:rPr lang="en-IN" dirty="0" err="1" smtClean="0"/>
              <a:t>Zitkala</a:t>
            </a:r>
            <a:r>
              <a:rPr lang="en-IN" dirty="0" smtClean="0"/>
              <a:t>-Sa, Charlotte Perkins Gilman's "The Yellow Wallpaper," George Washington Cable, Kate Chopin.</a:t>
            </a:r>
            <a:br>
              <a:rPr lang="en-IN" dirty="0" smtClean="0"/>
            </a:br>
            <a:r>
              <a:rPr lang="en-IN" dirty="0" smtClean="0"/>
              <a:t/>
            </a:r>
            <a:br>
              <a:rPr lang="en-IN" dirty="0" smtClean="0"/>
            </a:br>
            <a:r>
              <a:rPr lang="en-IN" dirty="0" smtClean="0"/>
              <a:t>Novels:</a:t>
            </a:r>
            <a:br>
              <a:rPr lang="en-IN" dirty="0" smtClean="0"/>
            </a:br>
            <a:r>
              <a:rPr lang="en-IN" dirty="0" smtClean="0"/>
              <a:t>Mark Twain's The Adventures of Huckleberry Finn, William Dean Howells, Bret Harte, Louisa May Alcott's Little Women, Henry James, Helen Hunt Jackson's Ramona, Frances E.W. Harper's Iola Leroy. </a:t>
            </a:r>
            <a:br>
              <a:rPr lang="en-IN" dirty="0" smtClean="0"/>
            </a:br>
            <a:r>
              <a:rPr lang="en-IN" dirty="0" smtClean="0"/>
              <a:t/>
            </a:r>
            <a:br>
              <a:rPr lang="en-IN"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HISTORY OF AMERICAN LITERATURE IX</a:t>
            </a:r>
            <a:br>
              <a:rPr lang="en-IN" dirty="0" smtClean="0"/>
            </a:br>
            <a:r>
              <a:rPr lang="en-IN" dirty="0" smtClean="0"/>
              <a:t>Naturalism, 1900-1914</a:t>
            </a:r>
            <a:br>
              <a:rPr lang="en-IN" dirty="0" smtClean="0"/>
            </a:b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An offshoot of realism, naturalism claimed to give an even more realistic and unflinching depiction of contemporary life.</a:t>
            </a:r>
            <a:br>
              <a:rPr lang="en-IN" dirty="0" smtClean="0"/>
            </a:br>
            <a:r>
              <a:rPr lang="en-IN" dirty="0" smtClean="0"/>
              <a:t>Naturalism was characterized by a pessimistic view of humanity and human existence.</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Frank Norris, Jack London, Stephen Crane, Hamlin Garland.</a:t>
            </a:r>
            <a:br>
              <a:rPr lang="en-IN" dirty="0" smtClean="0"/>
            </a:br>
            <a:r>
              <a:rPr lang="en-IN" dirty="0" smtClean="0"/>
              <a:t/>
            </a:r>
            <a:br>
              <a:rPr lang="en-IN" dirty="0" smtClean="0"/>
            </a:br>
            <a:r>
              <a:rPr lang="en-IN" dirty="0" smtClean="0"/>
              <a:t>Novels:</a:t>
            </a:r>
            <a:br>
              <a:rPr lang="en-IN" dirty="0" smtClean="0"/>
            </a:br>
            <a:r>
              <a:rPr lang="en-IN" dirty="0" smtClean="0"/>
              <a:t>Frank Norris' </a:t>
            </a:r>
            <a:r>
              <a:rPr lang="en-IN" dirty="0" err="1" smtClean="0"/>
              <a:t>McTeague</a:t>
            </a:r>
            <a:r>
              <a:rPr lang="en-IN" dirty="0" smtClean="0"/>
              <a:t>, Theodore Dreiser's Sister Carrie, Jack London's The Sea-Wolf, Stephen Crane's Maggie: a Girl of the Streets. </a:t>
            </a:r>
            <a:br>
              <a:rPr lang="en-IN" dirty="0" smtClean="0"/>
            </a:br>
            <a:r>
              <a:rPr lang="en-IN" dirty="0" smtClean="0"/>
              <a:t/>
            </a:r>
            <a:br>
              <a:rPr lang="en-IN" dirty="0" smtClean="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HISTORY OF AMERICAN LITERATURE X</a:t>
            </a:r>
            <a:br>
              <a:rPr lang="en-IN" dirty="0" smtClean="0"/>
            </a:br>
            <a:r>
              <a:rPr lang="en-IN" dirty="0" smtClean="0"/>
              <a:t> Modern Period 1914-1939</a:t>
            </a:r>
            <a:endParaRPr lang="en-IN" dirty="0"/>
          </a:p>
        </p:txBody>
      </p:sp>
      <p:sp>
        <p:nvSpPr>
          <p:cNvPr id="3" name="Content Placeholder 2"/>
          <p:cNvSpPr>
            <a:spLocks noGrp="1"/>
          </p:cNvSpPr>
          <p:nvPr>
            <p:ph idx="1"/>
          </p:nvPr>
        </p:nvSpPr>
        <p:spPr/>
        <p:txBody>
          <a:bodyPr>
            <a:normAutofit fontScale="475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A period in British and American literature spanning the years between WWI and WWII.</a:t>
            </a:r>
            <a:br>
              <a:rPr lang="en-IN" dirty="0" smtClean="0"/>
            </a:br>
            <a:r>
              <a:rPr lang="en-IN" dirty="0" smtClean="0"/>
              <a:t>Works in this period reflect the changing social, political, and cultural climate and are diverse, experimental, and </a:t>
            </a:r>
            <a:r>
              <a:rPr lang="en-IN" dirty="0" err="1" smtClean="0"/>
              <a:t>nontraditional</a:t>
            </a:r>
            <a:r>
              <a:rPr lang="en-IN" dirty="0" smtClean="0"/>
              <a:t>.</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Robert Frost, Carl Sandburg, Wallace Stevens, William Carlos Williams, T.S. Eliot, Edna St. Vincent Millay, </a:t>
            </a:r>
            <a:r>
              <a:rPr lang="en-IN" dirty="0" err="1" smtClean="0"/>
              <a:t>e.e</a:t>
            </a:r>
            <a:r>
              <a:rPr lang="en-IN" dirty="0" smtClean="0"/>
              <a:t>. </a:t>
            </a:r>
            <a:r>
              <a:rPr lang="en-IN" dirty="0" err="1" smtClean="0"/>
              <a:t>cummings</a:t>
            </a:r>
            <a:r>
              <a:rPr lang="en-IN" dirty="0" smtClean="0"/>
              <a:t>, H.D.</a:t>
            </a:r>
            <a:br>
              <a:rPr lang="en-IN" dirty="0" smtClean="0"/>
            </a:br>
            <a:r>
              <a:rPr lang="en-IN" dirty="0" smtClean="0"/>
              <a:t/>
            </a:r>
            <a:br>
              <a:rPr lang="en-IN" dirty="0" smtClean="0"/>
            </a:br>
            <a:r>
              <a:rPr lang="en-IN" dirty="0" smtClean="0"/>
              <a:t>Novels:</a:t>
            </a:r>
            <a:br>
              <a:rPr lang="en-IN" dirty="0" smtClean="0"/>
            </a:br>
            <a:r>
              <a:rPr lang="en-IN" dirty="0" smtClean="0"/>
              <a:t>Edith Wharton, Willa Cather, Sherwood Anderson, John Dos </a:t>
            </a:r>
            <a:r>
              <a:rPr lang="en-IN" dirty="0" err="1" smtClean="0"/>
              <a:t>Passos</a:t>
            </a:r>
            <a:r>
              <a:rPr lang="en-IN" dirty="0" smtClean="0"/>
              <a:t>, F. Scott Fitzgerald, William Faulkner, Sinclair Lewis, John Steinbeck, Ernest Hemingway.</a:t>
            </a:r>
            <a:br>
              <a:rPr lang="en-IN" dirty="0" smtClean="0"/>
            </a:br>
            <a:r>
              <a:rPr lang="en-IN" dirty="0" smtClean="0"/>
              <a:t/>
            </a:r>
            <a:br>
              <a:rPr lang="en-IN" dirty="0" smtClean="0"/>
            </a:br>
            <a:r>
              <a:rPr lang="en-IN" dirty="0" smtClean="0"/>
              <a:t>Drama:</a:t>
            </a:r>
            <a:br>
              <a:rPr lang="en-IN" dirty="0" smtClean="0"/>
            </a:br>
            <a:r>
              <a:rPr lang="en-IN" dirty="0" smtClean="0"/>
              <a:t>Eugene O'Neill's The Emperor Jones, Susan Glaspell's, Trifles, Clifford Odets. </a:t>
            </a:r>
            <a:br>
              <a:rPr lang="en-IN" dirty="0" smtClean="0"/>
            </a:br>
            <a:r>
              <a:rPr lang="en-IN" dirty="0" smtClean="0"/>
              <a:t/>
            </a:r>
            <a:br>
              <a:rPr lang="en-IN" dirty="0" smtClean="0"/>
            </a:b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a:t>
            </a:r>
            <a:r>
              <a:rPr lang="en-IN" dirty="0" smtClean="0"/>
              <a:t/>
            </a:r>
            <a:br>
              <a:rPr lang="en-IN" dirty="0" smtClean="0"/>
            </a:br>
            <a:r>
              <a:rPr lang="en-IN" dirty="0" smtClean="0"/>
              <a:t> Harlem Renaissance 1920s and 1930s </a:t>
            </a:r>
            <a:br>
              <a:rPr lang="en-IN" dirty="0" smtClean="0"/>
            </a:br>
            <a:endParaRPr lang="en-IN" dirty="0"/>
          </a:p>
        </p:txBody>
      </p:sp>
      <p:sp>
        <p:nvSpPr>
          <p:cNvPr id="3" name="Content Placeholder 2"/>
          <p:cNvSpPr>
            <a:spLocks noGrp="1"/>
          </p:cNvSpPr>
          <p:nvPr>
            <p:ph idx="1"/>
          </p:nvPr>
        </p:nvSpPr>
        <p:spPr/>
        <p:txBody>
          <a:bodyPr>
            <a:normAutofit fontScale="475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Harlem Renaissance was the first major burgeoning of visual, literary, and performing arts by African Americans concerned with African-American life, art, culture, and politics.</a:t>
            </a:r>
            <a:br>
              <a:rPr lang="en-IN" dirty="0" smtClean="0"/>
            </a:br>
            <a:r>
              <a:rPr lang="en-IN" dirty="0" smtClean="0"/>
              <a:t>The influence of the Harlem Renaissance remained strong for the remainder of the 20th century.</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Langston Hughes, </a:t>
            </a:r>
            <a:r>
              <a:rPr lang="en-IN" dirty="0" err="1" smtClean="0"/>
              <a:t>Countee</a:t>
            </a:r>
            <a:r>
              <a:rPr lang="en-IN" dirty="0" smtClean="0"/>
              <a:t> Cullen, James Weldon Johnson, Claude McKay.</a:t>
            </a:r>
            <a:br>
              <a:rPr lang="en-IN" dirty="0" smtClean="0"/>
            </a:br>
            <a:r>
              <a:rPr lang="en-IN" dirty="0" smtClean="0"/>
              <a:t/>
            </a:r>
            <a:br>
              <a:rPr lang="en-IN" dirty="0" smtClean="0"/>
            </a:br>
            <a:r>
              <a:rPr lang="en-IN" dirty="0" smtClean="0"/>
              <a:t>Prose:</a:t>
            </a:r>
            <a:br>
              <a:rPr lang="en-IN" dirty="0" smtClean="0"/>
            </a:br>
            <a:r>
              <a:rPr lang="en-IN" dirty="0" smtClean="0"/>
              <a:t>W.E.B </a:t>
            </a:r>
            <a:r>
              <a:rPr lang="en-IN" dirty="0" err="1" smtClean="0"/>
              <a:t>DuBois</a:t>
            </a:r>
            <a:r>
              <a:rPr lang="en-IN" dirty="0" smtClean="0"/>
              <a:t>, Jean </a:t>
            </a:r>
            <a:r>
              <a:rPr lang="en-IN" dirty="0" err="1" smtClean="0"/>
              <a:t>Toomer</a:t>
            </a:r>
            <a:r>
              <a:rPr lang="en-IN" dirty="0" smtClean="0"/>
              <a:t>.</a:t>
            </a:r>
            <a:br>
              <a:rPr lang="en-IN" dirty="0" smtClean="0"/>
            </a:br>
            <a:r>
              <a:rPr lang="en-IN" dirty="0" smtClean="0"/>
              <a:t/>
            </a:r>
            <a:br>
              <a:rPr lang="en-IN" dirty="0" smtClean="0"/>
            </a:br>
            <a:r>
              <a:rPr lang="en-IN" dirty="0" smtClean="0"/>
              <a:t>Novels:</a:t>
            </a:r>
            <a:br>
              <a:rPr lang="en-IN" dirty="0" smtClean="0"/>
            </a:br>
            <a:r>
              <a:rPr lang="en-IN" dirty="0" err="1" smtClean="0"/>
              <a:t>Zora</a:t>
            </a:r>
            <a:r>
              <a:rPr lang="en-IN" dirty="0" smtClean="0"/>
              <a:t> Neale Hurston, </a:t>
            </a:r>
            <a:r>
              <a:rPr lang="en-IN" dirty="0" err="1" smtClean="0"/>
              <a:t>Nella</a:t>
            </a:r>
            <a:r>
              <a:rPr lang="en-IN" dirty="0" smtClean="0"/>
              <a:t> Larsen, Passing, Jessie </a:t>
            </a:r>
            <a:r>
              <a:rPr lang="en-IN" dirty="0" err="1" smtClean="0"/>
              <a:t>Redmon</a:t>
            </a:r>
            <a:r>
              <a:rPr lang="en-IN" dirty="0" smtClean="0"/>
              <a:t> </a:t>
            </a:r>
            <a:r>
              <a:rPr lang="en-IN" dirty="0" err="1" smtClean="0"/>
              <a:t>Fauset</a:t>
            </a:r>
            <a:r>
              <a:rPr lang="en-IN" dirty="0" smtClean="0"/>
              <a:t>, James Weldon Johnson, Claude McKay.</a:t>
            </a:r>
            <a:br>
              <a:rPr lang="en-IN" dirty="0" smtClean="0"/>
            </a:br>
            <a:r>
              <a:rPr lang="en-IN" dirty="0" smtClean="0"/>
              <a:t/>
            </a:r>
            <a:br>
              <a:rPr lang="en-IN" dirty="0" smtClean="0"/>
            </a:br>
            <a:r>
              <a:rPr lang="en-IN" dirty="0" smtClean="0"/>
              <a:t>Drama:</a:t>
            </a:r>
            <a:br>
              <a:rPr lang="en-IN" dirty="0" smtClean="0"/>
            </a:br>
            <a:r>
              <a:rPr lang="en-IN" dirty="0" smtClean="0"/>
              <a:t>Randolph Edmonds, Langston Hughes. </a:t>
            </a:r>
            <a:br>
              <a:rPr lang="en-IN" dirty="0" smtClean="0"/>
            </a:br>
            <a:r>
              <a:rPr lang="en-IN" dirty="0" smtClean="0"/>
              <a:t/>
            </a:r>
            <a:br>
              <a:rPr lang="en-IN" dirty="0" smtClean="0"/>
            </a:b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XII</a:t>
            </a:r>
            <a:br>
              <a:rPr lang="en-IN" sz="3600" dirty="0" smtClean="0"/>
            </a:br>
            <a:r>
              <a:rPr lang="en-IN" sz="3200" dirty="0" smtClean="0"/>
              <a:t>Lost Generation 1920s</a:t>
            </a:r>
            <a:br>
              <a:rPr lang="en-IN" sz="3200" dirty="0" smtClean="0"/>
            </a:br>
            <a:endParaRPr lang="en-IN" sz="3600" dirty="0"/>
          </a:p>
        </p:txBody>
      </p:sp>
      <p:sp>
        <p:nvSpPr>
          <p:cNvPr id="3" name="Content Placeholder 2"/>
          <p:cNvSpPr>
            <a:spLocks noGrp="1"/>
          </p:cNvSpPr>
          <p:nvPr>
            <p:ph idx="1"/>
          </p:nvPr>
        </p:nvSpPr>
        <p:spPr/>
        <p:txBody>
          <a:bodyPr>
            <a:normAutofit fontScale="550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After WWI, a group of American writers grew increasingly disillusioned by, and resistant to, what they saw as hypocrisy in dominant American ideology and culture. Many of these writers left America in search of a more artistic life in London or Paris.</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Ezra Pound, T.S. Eliot.</a:t>
            </a:r>
            <a:br>
              <a:rPr lang="en-IN" dirty="0" smtClean="0"/>
            </a:br>
            <a:r>
              <a:rPr lang="en-IN" dirty="0" smtClean="0"/>
              <a:t/>
            </a:r>
            <a:br>
              <a:rPr lang="en-IN" dirty="0" smtClean="0"/>
            </a:br>
            <a:r>
              <a:rPr lang="en-IN" dirty="0" smtClean="0"/>
              <a:t>Prose:</a:t>
            </a:r>
            <a:br>
              <a:rPr lang="en-IN" dirty="0" smtClean="0"/>
            </a:br>
            <a:r>
              <a:rPr lang="en-IN" dirty="0" smtClean="0"/>
              <a:t>Gertrude Stein, T.S. Eliot.</a:t>
            </a:r>
            <a:br>
              <a:rPr lang="en-IN" dirty="0" smtClean="0"/>
            </a:br>
            <a:r>
              <a:rPr lang="en-IN" dirty="0" smtClean="0"/>
              <a:t/>
            </a:r>
            <a:br>
              <a:rPr lang="en-IN" dirty="0" smtClean="0"/>
            </a:br>
            <a:r>
              <a:rPr lang="en-IN" dirty="0" smtClean="0"/>
              <a:t>Novels:</a:t>
            </a:r>
            <a:br>
              <a:rPr lang="en-IN" dirty="0" smtClean="0"/>
            </a:br>
            <a:r>
              <a:rPr lang="en-IN" dirty="0" smtClean="0"/>
              <a:t>F. Scott Fitzgerald, Ernest Hemingway's The Sun Also Rises. </a:t>
            </a:r>
            <a:br>
              <a:rPr lang="en-IN" dirty="0" smtClean="0"/>
            </a:br>
            <a:r>
              <a:rPr lang="en-IN" dirty="0" smtClean="0"/>
              <a:t/>
            </a:r>
            <a:br>
              <a:rPr lang="en-IN" dirty="0" smtClean="0"/>
            </a:b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XIII</a:t>
            </a:r>
            <a:br>
              <a:rPr lang="en-IN" sz="3600" dirty="0" smtClean="0"/>
            </a:br>
            <a:r>
              <a:rPr lang="en-IN" sz="3200" dirty="0" smtClean="0"/>
              <a:t>Beat Writers, 1950s</a:t>
            </a:r>
            <a:br>
              <a:rPr lang="en-IN" sz="3200" dirty="0" smtClean="0"/>
            </a:br>
            <a:endParaRPr lang="en-IN" sz="3600" dirty="0"/>
          </a:p>
        </p:txBody>
      </p:sp>
      <p:sp>
        <p:nvSpPr>
          <p:cNvPr id="3" name="Content Placeholder 2"/>
          <p:cNvSpPr>
            <a:spLocks noGrp="1"/>
          </p:cNvSpPr>
          <p:nvPr>
            <p:ph idx="1"/>
          </p:nvPr>
        </p:nvSpPr>
        <p:spPr/>
        <p:txBody>
          <a:bodyPr>
            <a:normAutofit fontScale="700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Beat Writers' writing was generally anti-traditional, anti-establishment, and anti-intellectual.</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Allen Ginsberg's Howl, Lawrence </a:t>
            </a:r>
            <a:r>
              <a:rPr lang="en-IN" dirty="0" err="1" smtClean="0"/>
              <a:t>Ferlinghetti</a:t>
            </a:r>
            <a:r>
              <a:rPr lang="en-IN" dirty="0" smtClean="0"/>
              <a:t>.</a:t>
            </a:r>
            <a:br>
              <a:rPr lang="en-IN" dirty="0" smtClean="0"/>
            </a:br>
            <a:r>
              <a:rPr lang="en-IN" dirty="0" smtClean="0"/>
              <a:t/>
            </a:r>
            <a:br>
              <a:rPr lang="en-IN" dirty="0" smtClean="0"/>
            </a:br>
            <a:r>
              <a:rPr lang="en-IN" dirty="0" smtClean="0"/>
              <a:t>Prose:</a:t>
            </a:r>
            <a:br>
              <a:rPr lang="en-IN" dirty="0" smtClean="0"/>
            </a:br>
            <a:r>
              <a:rPr lang="en-IN" dirty="0" smtClean="0"/>
              <a:t>Gertrude Stein, T.S. Eliot.</a:t>
            </a:r>
            <a:br>
              <a:rPr lang="en-IN" dirty="0" smtClean="0"/>
            </a:br>
            <a:r>
              <a:rPr lang="en-IN" dirty="0" smtClean="0"/>
              <a:t/>
            </a:r>
            <a:br>
              <a:rPr lang="en-IN" dirty="0" smtClean="0"/>
            </a:br>
            <a:r>
              <a:rPr lang="en-IN" dirty="0" smtClean="0"/>
              <a:t>Novels:</a:t>
            </a:r>
            <a:br>
              <a:rPr lang="en-IN" dirty="0" smtClean="0"/>
            </a:br>
            <a:r>
              <a:rPr lang="en-IN" dirty="0" smtClean="0"/>
              <a:t>William Burroughs, Jack Kerouac's On the Road. </a:t>
            </a:r>
            <a:br>
              <a:rPr lang="en-IN" dirty="0" smtClean="0"/>
            </a:b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XIV</a:t>
            </a:r>
            <a:br>
              <a:rPr lang="en-IN" sz="3600" dirty="0" smtClean="0"/>
            </a:br>
            <a:r>
              <a:rPr lang="en-IN" sz="3600" dirty="0" smtClean="0"/>
              <a:t> Postmodern or Contemporary 1940-present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475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In British and American literature, the postmodern period refers to literature written after WWII.</a:t>
            </a:r>
            <a:br>
              <a:rPr lang="en-IN" dirty="0" smtClean="0"/>
            </a:br>
            <a:r>
              <a:rPr lang="en-IN" dirty="0" smtClean="0"/>
              <a:t>The postmodern period reflects anxieties concerning, and reactions to life in the 20th century.</a:t>
            </a:r>
            <a:br>
              <a:rPr lang="en-IN" dirty="0" smtClean="0"/>
            </a:br>
            <a:r>
              <a:rPr lang="en-IN" dirty="0" smtClean="0"/>
              <a:t>Postmodern works are often highly experimental and anti-conventional.</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Sylvia Plath, Marianne Moore, Robert Penn Warren, Anne Sexton, Gwendolyn Brooks, Adrienne Rich, Philip Larkin.</a:t>
            </a:r>
            <a:br>
              <a:rPr lang="en-IN" dirty="0" smtClean="0"/>
            </a:br>
            <a:r>
              <a:rPr lang="en-IN" dirty="0" smtClean="0"/>
              <a:t/>
            </a:r>
            <a:br>
              <a:rPr lang="en-IN" dirty="0" smtClean="0"/>
            </a:br>
            <a:r>
              <a:rPr lang="en-IN" dirty="0" smtClean="0"/>
              <a:t>Prose:</a:t>
            </a:r>
            <a:br>
              <a:rPr lang="en-IN" dirty="0" smtClean="0"/>
            </a:br>
            <a:r>
              <a:rPr lang="en-IN" dirty="0" smtClean="0"/>
              <a:t>Eudora Welty, Raymond Carver, John Cheever, Alice Walker.</a:t>
            </a:r>
            <a:br>
              <a:rPr lang="en-IN" dirty="0" smtClean="0"/>
            </a:br>
            <a:r>
              <a:rPr lang="en-IN" dirty="0" smtClean="0"/>
              <a:t/>
            </a:r>
            <a:br>
              <a:rPr lang="en-IN" dirty="0" smtClean="0"/>
            </a:br>
            <a:r>
              <a:rPr lang="en-IN" dirty="0" smtClean="0"/>
              <a:t>Novels:</a:t>
            </a:r>
            <a:br>
              <a:rPr lang="en-IN" dirty="0" smtClean="0"/>
            </a:br>
            <a:r>
              <a:rPr lang="en-IN" dirty="0" smtClean="0"/>
              <a:t>Saul Bellow, Ralph Ellison, John Updike, Kurt Vonnegut, Jr., Richard Wright, Thomas Pynchon, E.L Doctorow, James Baldwin,  </a:t>
            </a:r>
            <a:r>
              <a:rPr lang="en-IN" b="1" dirty="0" smtClean="0">
                <a:solidFill>
                  <a:srgbClr val="FF0000"/>
                </a:solidFill>
              </a:rPr>
              <a:t>Alice Walker</a:t>
            </a:r>
            <a:r>
              <a:rPr lang="en-IN" dirty="0" smtClean="0"/>
              <a:t>, Toni Morrison.</a:t>
            </a:r>
            <a:br>
              <a:rPr lang="en-IN" dirty="0" smtClean="0"/>
            </a:br>
            <a:r>
              <a:rPr lang="en-IN" dirty="0" smtClean="0"/>
              <a:t/>
            </a:r>
            <a:br>
              <a:rPr lang="en-IN" dirty="0" smtClean="0"/>
            </a:br>
            <a:r>
              <a:rPr lang="en-IN" dirty="0" smtClean="0"/>
              <a:t>Drama:</a:t>
            </a:r>
            <a:br>
              <a:rPr lang="en-IN" dirty="0" smtClean="0"/>
            </a:br>
            <a:r>
              <a:rPr lang="en-IN" dirty="0" smtClean="0"/>
              <a:t>Edward Albee, </a:t>
            </a:r>
            <a:r>
              <a:rPr lang="en-IN" b="1" dirty="0" smtClean="0">
                <a:solidFill>
                  <a:srgbClr val="FF0000"/>
                </a:solidFill>
              </a:rPr>
              <a:t>Arthur Miller</a:t>
            </a:r>
            <a:r>
              <a:rPr lang="en-IN" dirty="0" smtClean="0"/>
              <a:t>, Tennessee Williams, Lorraine Hansberry, August Wilson, David Mamet. </a:t>
            </a:r>
            <a:br>
              <a:rPr lang="en-IN" dirty="0" smtClean="0"/>
            </a:b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American Renaissance</a:t>
            </a:r>
            <a:endParaRPr lang="en-IN" dirty="0"/>
          </a:p>
        </p:txBody>
      </p:sp>
      <p:sp>
        <p:nvSpPr>
          <p:cNvPr id="6" name="Content Placeholder 5"/>
          <p:cNvSpPr>
            <a:spLocks noGrp="1"/>
          </p:cNvSpPr>
          <p:nvPr>
            <p:ph idx="1"/>
          </p:nvPr>
        </p:nvSpPr>
        <p:spPr/>
        <p:txBody>
          <a:bodyPr/>
          <a:lstStyle/>
          <a:p>
            <a:pPr>
              <a:buFont typeface="Wingdings" pitchFamily="2" charset="2"/>
              <a:buChar char="v"/>
            </a:pPr>
            <a:r>
              <a:rPr lang="en-US" dirty="0" smtClean="0"/>
              <a:t>Transcendentalism</a:t>
            </a:r>
          </a:p>
          <a:p>
            <a:pPr>
              <a:buNone/>
            </a:pPr>
            <a:r>
              <a:rPr lang="en-US" dirty="0" smtClean="0"/>
              <a:t>Formation of American Identity and Character</a:t>
            </a:r>
          </a:p>
          <a:p>
            <a:pPr>
              <a:buNone/>
            </a:pPr>
            <a:endParaRPr lang="en-US" dirty="0" smtClean="0"/>
          </a:p>
          <a:p>
            <a:r>
              <a:rPr lang="en-US" dirty="0" smtClean="0">
                <a:solidFill>
                  <a:srgbClr val="FF0000"/>
                </a:solidFill>
              </a:rPr>
              <a:t>Emerson: “The American Scholar”</a:t>
            </a:r>
          </a:p>
          <a:p>
            <a:endParaRPr lang="en-IN" dirty="0" smtClean="0"/>
          </a:p>
          <a:p>
            <a:r>
              <a:rPr lang="en-US" dirty="0" smtClean="0"/>
              <a:t> </a:t>
            </a:r>
            <a:r>
              <a:rPr lang="en-US" dirty="0" smtClean="0">
                <a:solidFill>
                  <a:srgbClr val="FF0000"/>
                </a:solidFill>
              </a:rPr>
              <a:t>Henry David Thoreau: “Civil Disobedience”</a:t>
            </a:r>
            <a:endParaRPr lang="en-IN" dirty="0" smtClean="0">
              <a:solidFill>
                <a:srgbClr val="FF0000"/>
              </a:solidFill>
            </a:endParaRP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Romanticism/</a:t>
            </a:r>
            <a:r>
              <a:rPr lang="en-IN" dirty="0" err="1" smtClean="0"/>
              <a:t>DarkRomanticism</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a:buNone/>
            </a:pPr>
            <a:r>
              <a:rPr lang="en-US" dirty="0" smtClean="0"/>
              <a:t>Reaction to Industrialization of the North</a:t>
            </a:r>
          </a:p>
          <a:p>
            <a:endParaRPr lang="en-US" dirty="0" smtClean="0"/>
          </a:p>
          <a:p>
            <a:r>
              <a:rPr lang="en-US" dirty="0" smtClean="0"/>
              <a:t>Edgar Allen Poe</a:t>
            </a:r>
            <a:r>
              <a:rPr lang="en-US" b="1" dirty="0" smtClean="0"/>
              <a:t>: </a:t>
            </a:r>
            <a:r>
              <a:rPr lang="en-US" dirty="0" smtClean="0"/>
              <a:t>The Oval Portrait  (Short story)</a:t>
            </a:r>
            <a:endParaRPr lang="en-IN" dirty="0" smtClean="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American Poetry I</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IN" b="1" dirty="0" smtClean="0"/>
              <a:t>Nineteenth Century Poetry</a:t>
            </a:r>
            <a:endParaRPr lang="en-US" b="1" dirty="0" smtClean="0"/>
          </a:p>
          <a:p>
            <a:pPr>
              <a:buNone/>
            </a:pPr>
            <a:endParaRPr lang="en-US" dirty="0" smtClean="0"/>
          </a:p>
          <a:p>
            <a:pPr>
              <a:buNone/>
            </a:pPr>
            <a:r>
              <a:rPr lang="en-US" b="1" dirty="0" smtClean="0"/>
              <a:t>Walt Whitman</a:t>
            </a:r>
          </a:p>
          <a:p>
            <a:r>
              <a:rPr lang="en-US" dirty="0" smtClean="0"/>
              <a:t>“When Lilacs Last in the Dooryard Bloomed”</a:t>
            </a:r>
            <a:endParaRPr lang="en-IN" dirty="0" smtClean="0"/>
          </a:p>
          <a:p>
            <a:endParaRPr lang="en-US" dirty="0" smtClean="0"/>
          </a:p>
          <a:p>
            <a:pPr>
              <a:buNone/>
            </a:pPr>
            <a:r>
              <a:rPr lang="en-US" b="1" dirty="0" smtClean="0"/>
              <a:t>Emily Dickinson</a:t>
            </a:r>
          </a:p>
          <a:p>
            <a:r>
              <a:rPr lang="en-US" dirty="0" smtClean="0"/>
              <a:t> “Because I could not Stop for Death”,</a:t>
            </a:r>
          </a:p>
          <a:p>
            <a:r>
              <a:rPr lang="en-US" dirty="0" smtClean="0"/>
              <a:t>“There is a Certain Slant of life”</a:t>
            </a:r>
            <a:endParaRPr lang="en-IN" dirty="0" smtClean="0"/>
          </a:p>
          <a:p>
            <a:r>
              <a:rPr lang="en-US" dirty="0" smtClean="0"/>
              <a:t> </a:t>
            </a: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IMPORTANT TERMS</a:t>
            </a:r>
            <a:endParaRPr lang="en-IN" dirty="0"/>
          </a:p>
        </p:txBody>
      </p:sp>
      <p:sp>
        <p:nvSpPr>
          <p:cNvPr id="3" name="Content Placeholder 2"/>
          <p:cNvSpPr>
            <a:spLocks noGrp="1"/>
          </p:cNvSpPr>
          <p:nvPr>
            <p:ph sz="half" idx="1"/>
          </p:nvPr>
        </p:nvSpPr>
        <p:spPr/>
        <p:txBody>
          <a:bodyPr>
            <a:normAutofit fontScale="92500" lnSpcReduction="20000"/>
          </a:bodyPr>
          <a:lstStyle/>
          <a:p>
            <a:r>
              <a:rPr lang="en-US" dirty="0" smtClean="0"/>
              <a:t>Puritan utopia</a:t>
            </a:r>
          </a:p>
          <a:p>
            <a:r>
              <a:rPr lang="en-US" dirty="0" smtClean="0"/>
              <a:t>American Adam Concept</a:t>
            </a:r>
          </a:p>
          <a:p>
            <a:r>
              <a:rPr lang="en-US" dirty="0" smtClean="0"/>
              <a:t>American Frontier</a:t>
            </a:r>
          </a:p>
          <a:p>
            <a:r>
              <a:rPr lang="en-US" dirty="0" smtClean="0"/>
              <a:t>Enlightenment</a:t>
            </a:r>
          </a:p>
          <a:p>
            <a:r>
              <a:rPr lang="en-US" dirty="0" smtClean="0"/>
              <a:t>American Renaissance</a:t>
            </a:r>
          </a:p>
          <a:p>
            <a:r>
              <a:rPr lang="en-US" dirty="0" smtClean="0"/>
              <a:t>Romanticism</a:t>
            </a:r>
          </a:p>
          <a:p>
            <a:r>
              <a:rPr lang="en-US" dirty="0" smtClean="0"/>
              <a:t>Dark Romanticism</a:t>
            </a:r>
          </a:p>
          <a:p>
            <a:r>
              <a:rPr lang="en-US" dirty="0" smtClean="0"/>
              <a:t>Transcendentalism</a:t>
            </a:r>
          </a:p>
          <a:p>
            <a:r>
              <a:rPr lang="en-US" dirty="0" smtClean="0"/>
              <a:t>New England Brahmins</a:t>
            </a:r>
          </a:p>
          <a:p>
            <a:endParaRPr lang="en-US" dirty="0" smtClean="0"/>
          </a:p>
          <a:p>
            <a:r>
              <a:rPr lang="en-US" dirty="0" smtClean="0"/>
              <a:t> </a:t>
            </a:r>
          </a:p>
        </p:txBody>
      </p:sp>
      <p:sp>
        <p:nvSpPr>
          <p:cNvPr id="4" name="Content Placeholder 3"/>
          <p:cNvSpPr>
            <a:spLocks noGrp="1"/>
          </p:cNvSpPr>
          <p:nvPr>
            <p:ph sz="half" idx="2"/>
          </p:nvPr>
        </p:nvSpPr>
        <p:spPr/>
        <p:txBody>
          <a:bodyPr>
            <a:normAutofit fontScale="92500" lnSpcReduction="20000"/>
          </a:bodyPr>
          <a:lstStyle/>
          <a:p>
            <a:r>
              <a:rPr lang="en-US" dirty="0" smtClean="0"/>
              <a:t> American Dream</a:t>
            </a:r>
          </a:p>
          <a:p>
            <a:r>
              <a:rPr lang="en-US" dirty="0" smtClean="0"/>
              <a:t>Abolitionism</a:t>
            </a:r>
          </a:p>
          <a:p>
            <a:r>
              <a:rPr lang="en-US" dirty="0" smtClean="0"/>
              <a:t> Slave Narratives </a:t>
            </a:r>
          </a:p>
          <a:p>
            <a:r>
              <a:rPr lang="en-US" dirty="0" smtClean="0"/>
              <a:t>Transition from Romance to Realism</a:t>
            </a:r>
          </a:p>
          <a:p>
            <a:r>
              <a:rPr lang="en-US" dirty="0" smtClean="0"/>
              <a:t> Great Depression</a:t>
            </a:r>
          </a:p>
          <a:p>
            <a:r>
              <a:rPr lang="en-US" dirty="0" smtClean="0"/>
              <a:t>Dark Romanticism</a:t>
            </a:r>
          </a:p>
          <a:p>
            <a:r>
              <a:rPr lang="en-US" dirty="0" smtClean="0"/>
              <a:t> Beat Generation</a:t>
            </a:r>
          </a:p>
          <a:p>
            <a:r>
              <a:rPr lang="en-US" dirty="0" smtClean="0"/>
              <a:t>Lost Generation </a:t>
            </a:r>
            <a:endParaRPr lang="en-IN"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American Poetry II</a:t>
            </a:r>
            <a:endParaRPr lang="en-IN" dirty="0"/>
          </a:p>
        </p:txBody>
      </p:sp>
      <p:sp>
        <p:nvSpPr>
          <p:cNvPr id="3" name="Content Placeholder 2"/>
          <p:cNvSpPr>
            <a:spLocks noGrp="1"/>
          </p:cNvSpPr>
          <p:nvPr>
            <p:ph idx="1"/>
          </p:nvPr>
        </p:nvSpPr>
        <p:spPr/>
        <p:txBody>
          <a:bodyPr>
            <a:normAutofit/>
          </a:bodyPr>
          <a:lstStyle/>
          <a:p>
            <a:pPr>
              <a:buNone/>
            </a:pPr>
            <a:r>
              <a:rPr lang="en-US" b="1" dirty="0" smtClean="0"/>
              <a:t>Twentieth Century Poetry</a:t>
            </a:r>
          </a:p>
          <a:p>
            <a:pPr>
              <a:buNone/>
            </a:pPr>
            <a:r>
              <a:rPr lang="en-US" b="1" dirty="0" smtClean="0"/>
              <a:t>Robert Frost</a:t>
            </a:r>
          </a:p>
          <a:p>
            <a:r>
              <a:rPr lang="en-US" dirty="0" smtClean="0"/>
              <a:t> “Stopping by Woods on a Snowy Evening”</a:t>
            </a:r>
          </a:p>
          <a:p>
            <a:r>
              <a:rPr lang="en-US" dirty="0" smtClean="0"/>
              <a:t>“Mending Wall”</a:t>
            </a:r>
            <a:endParaRPr lang="en-IN" dirty="0" smtClean="0"/>
          </a:p>
          <a:p>
            <a:pPr>
              <a:buNone/>
            </a:pPr>
            <a:r>
              <a:rPr lang="en-US" b="1" dirty="0" smtClean="0"/>
              <a:t>Maya Angelou</a:t>
            </a:r>
          </a:p>
          <a:p>
            <a:r>
              <a:rPr lang="en-US" dirty="0" smtClean="0"/>
              <a:t>“Remembrance”</a:t>
            </a:r>
          </a:p>
          <a:p>
            <a:r>
              <a:rPr lang="en-US" dirty="0" smtClean="0"/>
              <a:t>“Life Does not Frighten Me”</a:t>
            </a:r>
            <a:endParaRPr lang="en-IN"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From Romance to Realism</a:t>
            </a:r>
            <a:endParaRPr lang="en-IN" dirty="0"/>
          </a:p>
        </p:txBody>
      </p:sp>
      <p:sp>
        <p:nvSpPr>
          <p:cNvPr id="3" name="Content Placeholder 2"/>
          <p:cNvSpPr>
            <a:spLocks noGrp="1"/>
          </p:cNvSpPr>
          <p:nvPr>
            <p:ph idx="1"/>
          </p:nvPr>
        </p:nvSpPr>
        <p:spPr/>
        <p:txBody>
          <a:bodyPr/>
          <a:lstStyle/>
          <a:p>
            <a:pPr>
              <a:buNone/>
            </a:pPr>
            <a:r>
              <a:rPr lang="en-US" b="1" dirty="0" smtClean="0"/>
              <a:t>Mark Twain</a:t>
            </a:r>
          </a:p>
          <a:p>
            <a:r>
              <a:rPr lang="en-US" dirty="0" smtClean="0"/>
              <a:t> </a:t>
            </a:r>
            <a:r>
              <a:rPr lang="en-US" i="1" dirty="0" smtClean="0"/>
              <a:t>The Adventures of</a:t>
            </a:r>
            <a:r>
              <a:rPr lang="en-US" dirty="0" smtClean="0"/>
              <a:t> </a:t>
            </a:r>
            <a:r>
              <a:rPr lang="en-US" i="1" dirty="0" smtClean="0"/>
              <a:t>Huckleberry Finn</a:t>
            </a:r>
            <a:endParaRPr lang="en-IN"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Modern/Postmodern Fiction</a:t>
            </a:r>
            <a:endParaRPr lang="en-IN" dirty="0"/>
          </a:p>
        </p:txBody>
      </p:sp>
      <p:sp>
        <p:nvSpPr>
          <p:cNvPr id="3" name="Content Placeholder 2"/>
          <p:cNvSpPr>
            <a:spLocks noGrp="1"/>
          </p:cNvSpPr>
          <p:nvPr>
            <p:ph idx="1"/>
          </p:nvPr>
        </p:nvSpPr>
        <p:spPr/>
        <p:txBody>
          <a:bodyPr/>
          <a:lstStyle/>
          <a:p>
            <a:pPr>
              <a:buNone/>
            </a:pPr>
            <a:r>
              <a:rPr lang="en-US" b="1" dirty="0" smtClean="0"/>
              <a:t>Alice Walker</a:t>
            </a:r>
          </a:p>
          <a:p>
            <a:r>
              <a:rPr lang="en-US" dirty="0" smtClean="0"/>
              <a:t> </a:t>
            </a:r>
            <a:r>
              <a:rPr lang="en-US" i="1" dirty="0" smtClean="0"/>
              <a:t>The Color Purple</a:t>
            </a:r>
            <a:endParaRPr lang="en-IN" dirty="0" smtClean="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Drama</a:t>
            </a:r>
            <a:endParaRPr lang="en-IN" dirty="0"/>
          </a:p>
        </p:txBody>
      </p:sp>
      <p:sp>
        <p:nvSpPr>
          <p:cNvPr id="3" name="Content Placeholder 2"/>
          <p:cNvSpPr>
            <a:spLocks noGrp="1"/>
          </p:cNvSpPr>
          <p:nvPr>
            <p:ph idx="1"/>
          </p:nvPr>
        </p:nvSpPr>
        <p:spPr/>
        <p:txBody>
          <a:bodyPr/>
          <a:lstStyle/>
          <a:p>
            <a:pPr>
              <a:buNone/>
            </a:pPr>
            <a:r>
              <a:rPr lang="en-US" b="1" dirty="0" smtClean="0"/>
              <a:t>Arthur Miller</a:t>
            </a:r>
          </a:p>
          <a:p>
            <a:r>
              <a:rPr lang="en-US" i="1" dirty="0" smtClean="0"/>
              <a:t>Death of a Salesman</a:t>
            </a:r>
            <a:endParaRPr lang="en-IN"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HISTORY OF AMERICAN LITERATURE I</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Native-American Literature, c.20,000B.C.E.-present</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literature is as diverse as the cultures that created it, but there are often common elements such as stories explaining creation or natural forces.</a:t>
            </a:r>
            <a:br>
              <a:rPr lang="en-IN" dirty="0" smtClean="0"/>
            </a:br>
            <a:r>
              <a:rPr lang="en-IN" dirty="0" smtClean="0"/>
              <a:t>Major Writers or Works</a:t>
            </a:r>
            <a:br>
              <a:rPr lang="en-IN" dirty="0" smtClean="0"/>
            </a:br>
            <a:r>
              <a:rPr lang="en-IN" dirty="0" smtClean="0"/>
              <a:t>Oral narratives:</a:t>
            </a:r>
            <a:br>
              <a:rPr lang="en-IN" dirty="0" smtClean="0"/>
            </a:br>
            <a:r>
              <a:rPr lang="en-IN" dirty="0" smtClean="0"/>
              <a:t>Myths; legends; songs; creation stories from groups such as the Zuni, Aztec, Navajo, Lakota, Seneca, Tlingit, Cherokee, Blackfoot, Cree, Inuit, and many more. </a:t>
            </a:r>
            <a:br>
              <a:rPr lang="en-IN" dirty="0" smtClean="0"/>
            </a:br>
            <a:r>
              <a:rPr lang="en-IN" dirty="0" smtClean="0"/>
              <a:t/>
            </a:r>
            <a:br>
              <a:rPr lang="en-IN" dirty="0" smtClean="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IN" dirty="0" smtClean="0"/>
              <a:t>HISTORY OF AMERICAN LITERATURE II</a:t>
            </a:r>
            <a:endParaRPr lang="en-IN" dirty="0"/>
          </a:p>
        </p:txBody>
      </p:sp>
      <p:sp>
        <p:nvSpPr>
          <p:cNvPr id="6" name="Content Placeholder 5"/>
          <p:cNvSpPr>
            <a:spLocks noGrp="1"/>
          </p:cNvSpPr>
          <p:nvPr>
            <p:ph idx="1"/>
          </p:nvPr>
        </p:nvSpPr>
        <p:spPr/>
        <p:txBody>
          <a:bodyPr>
            <a:normAutofit fontScale="62500" lnSpcReduction="20000"/>
          </a:bodyPr>
          <a:lstStyle/>
          <a:p>
            <a:r>
              <a:rPr lang="en-IN" dirty="0" smtClean="0"/>
              <a:t>Exploration Period, 1492-1607</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first European writings about North America are written in this period.</a:t>
            </a:r>
            <a:br>
              <a:rPr lang="en-IN" dirty="0" smtClean="0"/>
            </a:br>
            <a:r>
              <a:rPr lang="en-IN" dirty="0" smtClean="0"/>
              <a:t>European writings describe the explorers' travels and impressions of the continent and its Native people.</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Christopher Columbus, </a:t>
            </a:r>
            <a:r>
              <a:rPr lang="en-IN" dirty="0" err="1" smtClean="0"/>
              <a:t>Alvar</a:t>
            </a:r>
            <a:r>
              <a:rPr lang="en-IN" dirty="0" smtClean="0"/>
              <a:t> </a:t>
            </a:r>
            <a:r>
              <a:rPr lang="en-IN" dirty="0" err="1" smtClean="0"/>
              <a:t>Nuñez</a:t>
            </a:r>
            <a:r>
              <a:rPr lang="en-IN" dirty="0" smtClean="0"/>
              <a:t> </a:t>
            </a:r>
            <a:r>
              <a:rPr lang="en-IN" dirty="0" err="1" smtClean="0"/>
              <a:t>Cabeza</a:t>
            </a:r>
            <a:r>
              <a:rPr lang="en-IN" dirty="0" smtClean="0"/>
              <a:t> de </a:t>
            </a:r>
            <a:r>
              <a:rPr lang="en-IN" dirty="0" err="1" smtClean="0"/>
              <a:t>Vaca</a:t>
            </a:r>
            <a:r>
              <a:rPr lang="en-IN" dirty="0" smtClean="0"/>
              <a:t>, Bernal Diaz del Castillo, Thomas </a:t>
            </a:r>
            <a:r>
              <a:rPr lang="en-IN" dirty="0" err="1" smtClean="0"/>
              <a:t>Harriot</a:t>
            </a:r>
            <a:r>
              <a:rPr lang="en-IN" dirty="0" smtClean="0"/>
              <a:t>, and Samuel de Champlain.</a:t>
            </a:r>
            <a:br>
              <a:rPr lang="en-IN" dirty="0" smtClean="0"/>
            </a:br>
            <a:r>
              <a:rPr lang="en-IN" dirty="0" smtClean="0"/>
              <a:t/>
            </a:r>
            <a:br>
              <a:rPr lang="en-IN" dirty="0" smtClean="0"/>
            </a:br>
            <a:r>
              <a:rPr lang="en-IN" dirty="0" smtClean="0"/>
              <a:t>Oral narratives:</a:t>
            </a:r>
            <a:br>
              <a:rPr lang="en-IN" dirty="0" smtClean="0"/>
            </a:br>
            <a:r>
              <a:rPr lang="en-IN" dirty="0" smtClean="0"/>
              <a:t>Seneca legend "How America was Discovered." </a:t>
            </a:r>
            <a:br>
              <a:rPr lang="en-IN" dirty="0" smtClean="0"/>
            </a:br>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HISTORY OF AMERICAN LITERATURE III</a:t>
            </a:r>
            <a:endParaRPr lang="en-IN" dirty="0"/>
          </a:p>
        </p:txBody>
      </p:sp>
      <p:sp>
        <p:nvSpPr>
          <p:cNvPr id="3" name="Content Placeholder 2"/>
          <p:cNvSpPr>
            <a:spLocks noGrp="1"/>
          </p:cNvSpPr>
          <p:nvPr>
            <p:ph idx="1"/>
          </p:nvPr>
        </p:nvSpPr>
        <p:spPr/>
        <p:txBody>
          <a:bodyPr>
            <a:normAutofit fontScale="47500" lnSpcReduction="20000"/>
          </a:bodyPr>
          <a:lstStyle/>
          <a:p>
            <a:r>
              <a:rPr lang="en-IN" dirty="0" smtClean="0"/>
              <a:t>Colonial Period, 1607-c.1765</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Colonial period was dominated by Puritan beliefs and thus literature of this period is usually historical, religious, or didactic.</a:t>
            </a:r>
            <a:br>
              <a:rPr lang="en-IN" dirty="0" smtClean="0"/>
            </a:br>
            <a:r>
              <a:rPr lang="en-IN" dirty="0" smtClean="0"/>
              <a:t>The most common genres were tracts, polemics, journals, narratives, sermons, and some poetry.</a:t>
            </a:r>
            <a:br>
              <a:rPr lang="en-IN" dirty="0" smtClean="0"/>
            </a:br>
            <a:r>
              <a:rPr lang="en-IN" dirty="0" smtClean="0"/>
              <a:t>The first slave narratives were written at this time.</a:t>
            </a:r>
            <a:br>
              <a:rPr lang="en-IN" dirty="0" smtClean="0"/>
            </a:br>
            <a:r>
              <a:rPr lang="en-IN" dirty="0" smtClean="0"/>
              <a:t>Imaginative literature was rare; in some colonies, it was banned for being immoral.</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Michael Wigglesworth, Anne Bradstreet, Edward Taylor.</a:t>
            </a:r>
            <a:br>
              <a:rPr lang="en-IN" dirty="0" smtClean="0"/>
            </a:br>
            <a:r>
              <a:rPr lang="en-IN" dirty="0" smtClean="0"/>
              <a:t/>
            </a:r>
            <a:br>
              <a:rPr lang="en-IN" dirty="0" smtClean="0"/>
            </a:br>
            <a:r>
              <a:rPr lang="en-IN" dirty="0" smtClean="0"/>
              <a:t>Prose:</a:t>
            </a:r>
            <a:br>
              <a:rPr lang="en-IN" dirty="0" smtClean="0"/>
            </a:br>
            <a:r>
              <a:rPr lang="en-IN" dirty="0" smtClean="0"/>
              <a:t>John Smith, Roger Williams, Cotton Mather, Jonathan Edwards' Sinners in the Hands of an Angry God, Benjamin Franklin's Poor Richard's </a:t>
            </a:r>
            <a:r>
              <a:rPr lang="en-IN" dirty="0" err="1" smtClean="0"/>
              <a:t>Almanacks</a:t>
            </a:r>
            <a:r>
              <a:rPr lang="en-IN" dirty="0" smtClean="0"/>
              <a:t>.</a:t>
            </a:r>
            <a:br>
              <a:rPr lang="en-IN" dirty="0" smtClean="0"/>
            </a:br>
            <a:r>
              <a:rPr lang="en-IN" dirty="0" smtClean="0"/>
              <a:t/>
            </a:r>
            <a:br>
              <a:rPr lang="en-IN" dirty="0" smtClean="0"/>
            </a:br>
            <a:r>
              <a:rPr lang="en-IN" dirty="0" smtClean="0"/>
              <a:t>Narratives:</a:t>
            </a:r>
            <a:br>
              <a:rPr lang="en-IN" dirty="0" smtClean="0"/>
            </a:br>
            <a:r>
              <a:rPr lang="en-IN" dirty="0" smtClean="0"/>
              <a:t>Mary Rowlandson's A Narrative of the Captivity and Restoration of Mrs. Mary Rowlandson </a:t>
            </a:r>
            <a:br>
              <a:rPr lang="en-IN" dirty="0" smtClean="0"/>
            </a:br>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HISTORY OF AMERICAN LITERATURE IV</a:t>
            </a:r>
            <a:br>
              <a:rPr lang="en-IN" dirty="0" smtClean="0"/>
            </a:br>
            <a:r>
              <a:rPr lang="en-IN" dirty="0" smtClean="0"/>
              <a:t> Revolutionary Period 1765-1790</a:t>
            </a:r>
            <a:endParaRPr lang="en-IN" dirty="0"/>
          </a:p>
        </p:txBody>
      </p:sp>
      <p:sp>
        <p:nvSpPr>
          <p:cNvPr id="3" name="Content Placeholder 2"/>
          <p:cNvSpPr>
            <a:spLocks noGrp="1"/>
          </p:cNvSpPr>
          <p:nvPr>
            <p:ph idx="1"/>
          </p:nvPr>
        </p:nvSpPr>
        <p:spPr/>
        <p:txBody>
          <a:bodyPr>
            <a:normAutofit fontScale="475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This period begins with the passing of the Stamp Act in England and ends in 1790.</a:t>
            </a:r>
            <a:br>
              <a:rPr lang="en-IN" dirty="0" smtClean="0"/>
            </a:br>
            <a:r>
              <a:rPr lang="en-IN" dirty="0" smtClean="0"/>
              <a:t>The Revolutionary period usually refers to writings that are politically motivated, either in support of British rule, in support of American patriotism and independence, or relating to the Constitution.</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Thomas Jefferson's Autobiography, "Declaration by the Represent-</a:t>
            </a:r>
            <a:r>
              <a:rPr lang="en-IN" dirty="0" err="1" smtClean="0"/>
              <a:t>atives</a:t>
            </a:r>
            <a:r>
              <a:rPr lang="en-IN" dirty="0" smtClean="0"/>
              <a:t> of the United States of America," Thomas Paine's Common Sense, Alexander Hamilton and James Madison's Federalist Papers.</a:t>
            </a:r>
            <a:br>
              <a:rPr lang="en-IN" dirty="0" smtClean="0"/>
            </a:br>
            <a:r>
              <a:rPr lang="en-IN" dirty="0" smtClean="0"/>
              <a:t/>
            </a:r>
            <a:br>
              <a:rPr lang="en-IN" dirty="0" smtClean="0"/>
            </a:br>
            <a:r>
              <a:rPr lang="en-IN" dirty="0" smtClean="0"/>
              <a:t>Drama:</a:t>
            </a:r>
            <a:br>
              <a:rPr lang="en-IN" dirty="0" smtClean="0"/>
            </a:br>
            <a:r>
              <a:rPr lang="en-IN" dirty="0" smtClean="0"/>
              <a:t>Royall Tyler's The Contrast.</a:t>
            </a:r>
            <a:br>
              <a:rPr lang="en-IN" dirty="0" smtClean="0"/>
            </a:br>
            <a:r>
              <a:rPr lang="en-IN" dirty="0" smtClean="0"/>
              <a:t/>
            </a:r>
            <a:br>
              <a:rPr lang="en-IN" dirty="0" smtClean="0"/>
            </a:br>
            <a:r>
              <a:rPr lang="en-IN" dirty="0" smtClean="0"/>
              <a:t>Verse and Ballads:</a:t>
            </a:r>
            <a:br>
              <a:rPr lang="en-IN" dirty="0" smtClean="0"/>
            </a:br>
            <a:r>
              <a:rPr lang="en-IN" dirty="0" smtClean="0"/>
              <a:t>"Yankee Doodle," "The Liberty Song." </a:t>
            </a:r>
            <a:br>
              <a:rPr lang="en-IN" dirty="0" smtClean="0"/>
            </a:br>
            <a:r>
              <a:rPr lang="en-IN" dirty="0" smtClean="0"/>
              <a:t/>
            </a:r>
            <a:br>
              <a:rPr lang="en-IN"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HISTORY OF AMERICAN LITERATURE V</a:t>
            </a:r>
            <a:endParaRPr lang="en-IN" dirty="0"/>
          </a:p>
        </p:txBody>
      </p:sp>
      <p:sp>
        <p:nvSpPr>
          <p:cNvPr id="3" name="Content Placeholder 2"/>
          <p:cNvSpPr>
            <a:spLocks noGrp="1"/>
          </p:cNvSpPr>
          <p:nvPr>
            <p:ph idx="1"/>
          </p:nvPr>
        </p:nvSpPr>
        <p:spPr/>
        <p:txBody>
          <a:bodyPr>
            <a:normAutofit fontScale="40000" lnSpcReduction="20000"/>
          </a:bodyPr>
          <a:lstStyle/>
          <a:p>
            <a:r>
              <a:rPr lang="en-IN" dirty="0" smtClean="0"/>
              <a:t>Early National Period, 1775-1828</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During this period, a body of distinctly American imaginative literature began to emerge.</a:t>
            </a:r>
            <a:br>
              <a:rPr lang="en-IN" dirty="0" smtClean="0"/>
            </a:br>
            <a:r>
              <a:rPr lang="en-IN" dirty="0" smtClean="0"/>
              <a:t>As with the novel, poetry, essays, and sketches also began to flourish.</a:t>
            </a:r>
            <a:br>
              <a:rPr lang="en-IN" dirty="0" smtClean="0"/>
            </a:br>
            <a:r>
              <a:rPr lang="en-IN" dirty="0" smtClean="0"/>
              <a:t>The publishing world and readership in America also began to grow.</a:t>
            </a:r>
            <a:br>
              <a:rPr lang="en-IN" dirty="0" smtClean="0"/>
            </a:br>
            <a:r>
              <a:rPr lang="en-IN" dirty="0" smtClean="0"/>
              <a:t>Slave narratives were published with increasing frequency.</a:t>
            </a:r>
            <a:br>
              <a:rPr lang="en-IN" dirty="0" smtClean="0"/>
            </a:br>
            <a:r>
              <a:rPr lang="en-IN" dirty="0" smtClean="0"/>
              <a:t>This period is sometimes called the Federalist period after the conservative federalists in power at the time.</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Phillip Freneau, William Cullen Bryant, </a:t>
            </a:r>
            <a:r>
              <a:rPr lang="en-IN" dirty="0" err="1" smtClean="0"/>
              <a:t>Phillis</a:t>
            </a:r>
            <a:r>
              <a:rPr lang="en-IN" dirty="0" smtClean="0"/>
              <a:t> Wheatley.</a:t>
            </a:r>
            <a:br>
              <a:rPr lang="en-IN" dirty="0" smtClean="0"/>
            </a:br>
            <a:r>
              <a:rPr lang="en-IN" dirty="0" smtClean="0"/>
              <a:t/>
            </a:r>
            <a:br>
              <a:rPr lang="en-IN" dirty="0" smtClean="0"/>
            </a:br>
            <a:r>
              <a:rPr lang="en-IN" dirty="0" smtClean="0"/>
              <a:t>Prose:</a:t>
            </a:r>
            <a:br>
              <a:rPr lang="en-IN" dirty="0" smtClean="0"/>
            </a:br>
            <a:r>
              <a:rPr lang="en-IN" dirty="0" smtClean="0"/>
              <a:t>Judith </a:t>
            </a:r>
            <a:r>
              <a:rPr lang="en-IN" dirty="0" err="1" smtClean="0"/>
              <a:t>Sargent</a:t>
            </a:r>
            <a:r>
              <a:rPr lang="en-IN" dirty="0" smtClean="0"/>
              <a:t> Murray, Mercy Otis Warren, Washington Irving, Lydia Maria Child</a:t>
            </a:r>
            <a:br>
              <a:rPr lang="en-IN" dirty="0" smtClean="0"/>
            </a:br>
            <a:r>
              <a:rPr lang="en-IN" dirty="0" smtClean="0"/>
              <a:t/>
            </a:r>
            <a:br>
              <a:rPr lang="en-IN" dirty="0" smtClean="0"/>
            </a:br>
            <a:r>
              <a:rPr lang="en-IN" dirty="0" smtClean="0"/>
              <a:t>Narratives:</a:t>
            </a:r>
            <a:br>
              <a:rPr lang="en-IN" dirty="0" smtClean="0"/>
            </a:br>
            <a:r>
              <a:rPr lang="en-IN" dirty="0" err="1" smtClean="0"/>
              <a:t>Olaudah</a:t>
            </a:r>
            <a:r>
              <a:rPr lang="en-IN" dirty="0" smtClean="0"/>
              <a:t> </a:t>
            </a:r>
            <a:r>
              <a:rPr lang="en-IN" dirty="0" err="1" smtClean="0"/>
              <a:t>Equiano's</a:t>
            </a:r>
            <a:r>
              <a:rPr lang="en-IN" dirty="0" smtClean="0"/>
              <a:t> The Interesting Narrative of the </a:t>
            </a:r>
            <a:r>
              <a:rPr lang="en-IN" dirty="0" err="1" smtClean="0"/>
              <a:t>Lfe</a:t>
            </a:r>
            <a:r>
              <a:rPr lang="en-IN" dirty="0" smtClean="0"/>
              <a:t> of </a:t>
            </a:r>
            <a:r>
              <a:rPr lang="en-IN" dirty="0" err="1" smtClean="0"/>
              <a:t>Olaudah</a:t>
            </a:r>
            <a:r>
              <a:rPr lang="en-IN" dirty="0" smtClean="0"/>
              <a:t> </a:t>
            </a:r>
            <a:r>
              <a:rPr lang="en-IN" dirty="0" err="1" smtClean="0"/>
              <a:t>Equiano</a:t>
            </a:r>
            <a:r>
              <a:rPr lang="en-IN" dirty="0" smtClean="0"/>
              <a:t>.</a:t>
            </a:r>
            <a:br>
              <a:rPr lang="en-IN" dirty="0" smtClean="0"/>
            </a:br>
            <a:r>
              <a:rPr lang="en-IN" dirty="0" smtClean="0"/>
              <a:t/>
            </a:r>
            <a:br>
              <a:rPr lang="en-IN" dirty="0" smtClean="0"/>
            </a:br>
            <a:r>
              <a:rPr lang="en-IN" dirty="0" smtClean="0"/>
              <a:t>Novels:</a:t>
            </a:r>
            <a:br>
              <a:rPr lang="en-IN" dirty="0" smtClean="0"/>
            </a:br>
            <a:r>
              <a:rPr lang="en-IN" dirty="0" smtClean="0"/>
              <a:t>Hannah Webster Foster's The Coquette. </a:t>
            </a:r>
            <a:br>
              <a:rPr lang="en-IN" dirty="0" smtClean="0"/>
            </a:br>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dirty="0" smtClean="0"/>
              <a:t>HISTORY OF AMERICAN LITERIATURE VII</a:t>
            </a:r>
            <a:r>
              <a:rPr lang="en-IN" dirty="0" smtClean="0"/>
              <a:t/>
            </a:r>
            <a:br>
              <a:rPr lang="en-IN" dirty="0" smtClean="0"/>
            </a:br>
            <a:r>
              <a:rPr lang="en-IN" dirty="0" smtClean="0"/>
              <a:t> Romantic Period, 1828-1865</a:t>
            </a:r>
            <a:endParaRPr lang="en-IN" dirty="0"/>
          </a:p>
        </p:txBody>
      </p:sp>
      <p:sp>
        <p:nvSpPr>
          <p:cNvPr id="3" name="Content Placeholder 2"/>
          <p:cNvSpPr>
            <a:spLocks noGrp="1"/>
          </p:cNvSpPr>
          <p:nvPr>
            <p:ph idx="1"/>
          </p:nvPr>
        </p:nvSpPr>
        <p:spPr/>
        <p:txBody>
          <a:bodyPr>
            <a:normAutofit fontScale="325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Romantic period covers the period between </a:t>
            </a:r>
            <a:r>
              <a:rPr lang="en-IN" dirty="0" err="1" smtClean="0"/>
              <a:t>Jacksonian</a:t>
            </a:r>
            <a:r>
              <a:rPr lang="en-IN" dirty="0" smtClean="0"/>
              <a:t> democracy to the end of the Civil War.</a:t>
            </a:r>
            <a:br>
              <a:rPr lang="en-IN" dirty="0" smtClean="0"/>
            </a:br>
            <a:r>
              <a:rPr lang="en-IN" dirty="0" smtClean="0"/>
              <a:t>This period was the first major explosion of a distinctly American body of literature; for this reason, this period is also referred to as the American Renaissance.</a:t>
            </a:r>
            <a:br>
              <a:rPr lang="en-IN" dirty="0" smtClean="0"/>
            </a:br>
            <a:r>
              <a:rPr lang="en-IN" dirty="0" smtClean="0"/>
              <a:t>Many of American literature's most well-known writers emerged during this time.</a:t>
            </a:r>
            <a:br>
              <a:rPr lang="en-IN" dirty="0" smtClean="0"/>
            </a:br>
            <a:r>
              <a:rPr lang="en-IN" dirty="0" smtClean="0"/>
              <a:t>Readership increased significantly and the 1850s saw a number of immensely popular novels.</a:t>
            </a:r>
            <a:br>
              <a:rPr lang="en-IN" dirty="0" smtClean="0"/>
            </a:br>
            <a:r>
              <a:rPr lang="en-IN" dirty="0" smtClean="0"/>
              <a:t>Issues and subjects addressed in the literature of this time ranged from the American identity, to the slavery debate, to historical narratives, to poems and narratives inspired by romanticism, to prose works examining national unity.</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Henry Wadsworth Longfellow, Lydia Sigourney, Edgar Allan Poe, Walt Whitman's Leaves of Grass, Emily Dickinson.</a:t>
            </a:r>
            <a:br>
              <a:rPr lang="en-IN" dirty="0" smtClean="0"/>
            </a:br>
            <a:r>
              <a:rPr lang="en-IN" dirty="0" smtClean="0"/>
              <a:t/>
            </a:r>
            <a:br>
              <a:rPr lang="en-IN" dirty="0" smtClean="0"/>
            </a:br>
            <a:r>
              <a:rPr lang="en-IN" dirty="0" smtClean="0"/>
              <a:t>Prose:</a:t>
            </a:r>
            <a:br>
              <a:rPr lang="en-IN" dirty="0" smtClean="0"/>
            </a:br>
            <a:r>
              <a:rPr lang="en-IN" dirty="0" smtClean="0"/>
              <a:t>Edgar Allan Poe, Nathaniel Hawthorne, Rebecca Harding Davis, William Lloyd Garrison.</a:t>
            </a:r>
            <a:br>
              <a:rPr lang="en-IN" dirty="0" smtClean="0"/>
            </a:br>
            <a:r>
              <a:rPr lang="en-IN" dirty="0" smtClean="0"/>
              <a:t/>
            </a:r>
            <a:br>
              <a:rPr lang="en-IN" dirty="0" smtClean="0"/>
            </a:br>
            <a:r>
              <a:rPr lang="en-IN" dirty="0" smtClean="0"/>
              <a:t>Narratives:</a:t>
            </a:r>
            <a:br>
              <a:rPr lang="en-IN" dirty="0" smtClean="0"/>
            </a:br>
            <a:r>
              <a:rPr lang="en-IN" dirty="0" smtClean="0"/>
              <a:t>Frederick Douglass, Harriet Jacobs Incidents in the Life of a Slave Girl.</a:t>
            </a:r>
            <a:br>
              <a:rPr lang="en-IN" dirty="0" smtClean="0"/>
            </a:br>
            <a:r>
              <a:rPr lang="en-IN" dirty="0" smtClean="0"/>
              <a:t/>
            </a:r>
            <a:br>
              <a:rPr lang="en-IN" dirty="0" smtClean="0"/>
            </a:br>
            <a:r>
              <a:rPr lang="en-IN" dirty="0" smtClean="0"/>
              <a:t>Novels:</a:t>
            </a:r>
            <a:br>
              <a:rPr lang="en-IN" dirty="0" smtClean="0"/>
            </a:br>
            <a:r>
              <a:rPr lang="en-IN" dirty="0" smtClean="0"/>
              <a:t>James </a:t>
            </a:r>
            <a:r>
              <a:rPr lang="en-IN" dirty="0" err="1" smtClean="0"/>
              <a:t>Fenimore</a:t>
            </a:r>
            <a:r>
              <a:rPr lang="en-IN" dirty="0" smtClean="0"/>
              <a:t> Cooper, Nathaniel Hawthorne, Catharine Maria Sedgwick, Herman Melville, Susan Warner, Maria Susanna Cummins' The Lamplighter, Harriet Beecher Stowe's Uncle Tom's Cabin, William Wells Brown, Harriet E. Wilson.</a:t>
            </a:r>
            <a:br>
              <a:rPr lang="en-IN" dirty="0" smtClean="0"/>
            </a:br>
            <a:r>
              <a:rPr lang="en-IN" dirty="0" smtClean="0"/>
              <a:t/>
            </a:r>
            <a:br>
              <a:rPr lang="en-IN" dirty="0" smtClean="0"/>
            </a:br>
            <a:r>
              <a:rPr lang="en-IN" dirty="0" smtClean="0"/>
              <a:t>Drama:</a:t>
            </a:r>
            <a:br>
              <a:rPr lang="en-IN" dirty="0" smtClean="0"/>
            </a:br>
            <a:r>
              <a:rPr lang="en-IN" dirty="0" smtClean="0"/>
              <a:t>George Aiken's play, Uncle Tom's Cabin, based on Stowe's novel. </a:t>
            </a:r>
            <a:br>
              <a:rPr lang="en-IN" dirty="0" smtClean="0"/>
            </a:br>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IN" dirty="0" smtClean="0"/>
              <a:t>HISTORY OF AMERICAN LITERATURE VI</a:t>
            </a:r>
            <a:br>
              <a:rPr lang="en-IN" dirty="0" smtClean="0"/>
            </a:br>
            <a:r>
              <a:rPr lang="en-IN" dirty="0" smtClean="0"/>
              <a:t> The Age of Transcendentalism, 1836-1860</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Transcendentalism, though varied, investigated the relationship between nature, humanity, society, and the divine.</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Ralph Waldo Emerson's "Nature," "Self-Reliance," and "The American Scholar," Margaret Fuller's "Woman in the Nineteenth Century," Henry David Thoreau's Walden, Bronson Alcott. </a:t>
            </a:r>
            <a:br>
              <a:rPr lang="en-IN" dirty="0" smtClean="0"/>
            </a:br>
            <a:r>
              <a:rPr lang="en-IN" dirty="0" smtClean="0"/>
              <a:t/>
            </a:r>
            <a:br>
              <a:rPr lang="en-IN" dirty="0" smtClean="0"/>
            </a:b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247</Words>
  <Application>Microsoft Office PowerPoint</Application>
  <PresentationFormat>On-screen Show (4:3)</PresentationFormat>
  <Paragraphs>88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SEMESTER III </vt:lpstr>
      <vt:lpstr>IMPORTANT TERMS</vt:lpstr>
      <vt:lpstr>HISTORY OF AMERICAN LITERATURE I</vt:lpstr>
      <vt:lpstr>HISTORY OF AMERICAN LITERATURE II</vt:lpstr>
      <vt:lpstr>HISTORY OF AMERICAN LITERATURE III</vt:lpstr>
      <vt:lpstr>HISTORY OF AMERICAN LITERATURE IV  Revolutionary Period 1765-1790</vt:lpstr>
      <vt:lpstr>HISTORY OF AMERICAN LITERATURE V</vt:lpstr>
      <vt:lpstr>HISTORY OF AMERICAN LITERIATURE VII  Romantic Period, 1828-1865</vt:lpstr>
      <vt:lpstr>HISTORY OF AMERICAN LITERATURE VI  The Age of Transcendentalism, 1836-1860</vt:lpstr>
      <vt:lpstr> HISTORY OF AMERICAN LITERATURE VIII Realism 1865-1900 </vt:lpstr>
      <vt:lpstr>  HISTORY OF AMERICAN LITERATURE IX Naturalism, 1900-1914 </vt:lpstr>
      <vt:lpstr>HISTORY OF AMERICAN LITERATURE X  Modern Period 1914-1939</vt:lpstr>
      <vt:lpstr> HISTORY OF AMERICAN LITERATURE XI  Harlem Renaissance 1920s and 1930s  </vt:lpstr>
      <vt:lpstr> HISTORY OF AMERICAN LITERATURE XII Lost Generation 1920s </vt:lpstr>
      <vt:lpstr> HISTORY OF AMERICAN LITERATURE XIII Beat Writers, 1950s </vt:lpstr>
      <vt:lpstr> HISTORY OF AMERICAN LITERATURE XIV  Postmodern or Contemporary 1940-present  </vt:lpstr>
      <vt:lpstr>American Renaissance</vt:lpstr>
      <vt:lpstr>Romanticism/DarkRomanticism </vt:lpstr>
      <vt:lpstr>American Poetry I</vt:lpstr>
      <vt:lpstr>American Poetry II</vt:lpstr>
      <vt:lpstr>From Romance to Realism</vt:lpstr>
      <vt:lpstr>Modern/Postmodern Fiction</vt:lpstr>
      <vt:lpstr>Drama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III</dc:title>
  <dc:creator>neena</dc:creator>
  <cp:lastModifiedBy>CUJ</cp:lastModifiedBy>
  <cp:revision>27</cp:revision>
  <dcterms:created xsi:type="dcterms:W3CDTF">2006-08-16T00:00:00Z</dcterms:created>
  <dcterms:modified xsi:type="dcterms:W3CDTF">2019-06-06T04:38:40Z</dcterms:modified>
</cp:coreProperties>
</file>