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314" r:id="rId3"/>
    <p:sldId id="315" r:id="rId4"/>
    <p:sldId id="318" r:id="rId5"/>
    <p:sldId id="319" r:id="rId6"/>
    <p:sldId id="303" r:id="rId7"/>
    <p:sldId id="304" r:id="rId8"/>
    <p:sldId id="305" r:id="rId9"/>
    <p:sldId id="309" r:id="rId10"/>
    <p:sldId id="320" r:id="rId11"/>
    <p:sldId id="321" r:id="rId12"/>
    <p:sldId id="322" r:id="rId13"/>
    <p:sldId id="323" r:id="rId14"/>
    <p:sldId id="324" r:id="rId15"/>
    <p:sldId id="325" r:id="rId16"/>
    <p:sldId id="326" r:id="rId17"/>
    <p:sldId id="327" r:id="rId18"/>
    <p:sldId id="328" r:id="rId19"/>
    <p:sldId id="329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464F4E-AFA6-4887-817F-49E0B0E3FF73}" type="datetimeFigureOut">
              <a:rPr lang="en-US" smtClean="0"/>
              <a:pPr/>
              <a:t>2/23/2016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9E3383-4D78-4A7B-9901-0A680E5969C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b="1" u="sng"/>
              <a:t>GIS PROCESS:</a:t>
            </a:r>
          </a:p>
          <a:p>
            <a:endParaRPr lang="en-US" u="sng"/>
          </a:p>
          <a:p>
            <a:r>
              <a:rPr lang="en-US"/>
              <a:t>	The GIS process involves six steps that are common to what we refer to as the end to end map-making process.</a:t>
            </a:r>
          </a:p>
          <a:p>
            <a:endParaRPr lang="en-US"/>
          </a:p>
          <a:p>
            <a:r>
              <a:rPr lang="en-US"/>
              <a:t>	1.   Define the spatial problem/question.   </a:t>
            </a:r>
          </a:p>
          <a:p>
            <a:pPr lvl="2"/>
            <a:r>
              <a:rPr lang="en-US"/>
              <a:t>.Define the GIS criteria.</a:t>
            </a:r>
          </a:p>
          <a:p>
            <a:pPr lvl="2"/>
            <a:r>
              <a:rPr lang="en-US"/>
              <a:t>.Import or create the data sets</a:t>
            </a:r>
          </a:p>
          <a:p>
            <a:pPr lvl="2"/>
            <a:r>
              <a:rPr lang="en-US"/>
              <a:t>.Perform the GIS analysis</a:t>
            </a:r>
          </a:p>
          <a:p>
            <a:pPr lvl="2"/>
            <a:r>
              <a:rPr lang="en-US"/>
              <a:t>.Create the output</a:t>
            </a:r>
          </a:p>
          <a:p>
            <a:pPr lvl="2"/>
            <a:r>
              <a:rPr lang="en-US"/>
              <a:t>.Decide whether or not the output solves or answers the spatial problem/question.  If not, then refine the problem and start the process again. 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2150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D7079-DF79-48B9-AA8A-46E73E4B79E6}" type="datetimeFigureOut">
              <a:rPr lang="en-US" smtClean="0"/>
              <a:pPr/>
              <a:t>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C848-2458-49B1-B186-4224B8D79A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D7079-DF79-48B9-AA8A-46E73E4B79E6}" type="datetimeFigureOut">
              <a:rPr lang="en-US" smtClean="0"/>
              <a:pPr/>
              <a:t>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C848-2458-49B1-B186-4224B8D79A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D7079-DF79-48B9-AA8A-46E73E4B79E6}" type="datetimeFigureOut">
              <a:rPr lang="en-US" smtClean="0"/>
              <a:pPr/>
              <a:t>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C848-2458-49B1-B186-4224B8D79A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D7079-DF79-48B9-AA8A-46E73E4B79E6}" type="datetimeFigureOut">
              <a:rPr lang="en-US" smtClean="0"/>
              <a:pPr/>
              <a:t>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C848-2458-49B1-B186-4224B8D79A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D7079-DF79-48B9-AA8A-46E73E4B79E6}" type="datetimeFigureOut">
              <a:rPr lang="en-US" smtClean="0"/>
              <a:pPr/>
              <a:t>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C848-2458-49B1-B186-4224B8D79A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D7079-DF79-48B9-AA8A-46E73E4B79E6}" type="datetimeFigureOut">
              <a:rPr lang="en-US" smtClean="0"/>
              <a:pPr/>
              <a:t>2/23/2016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C848-2458-49B1-B186-4224B8D79A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D7079-DF79-48B9-AA8A-46E73E4B79E6}" type="datetimeFigureOut">
              <a:rPr lang="en-US" smtClean="0"/>
              <a:pPr/>
              <a:t>2/23/2016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C848-2458-49B1-B186-4224B8D79A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D7079-DF79-48B9-AA8A-46E73E4B79E6}" type="datetimeFigureOut">
              <a:rPr lang="en-US" smtClean="0"/>
              <a:pPr/>
              <a:t>2/23/2016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C848-2458-49B1-B186-4224B8D79A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D7079-DF79-48B9-AA8A-46E73E4B79E6}" type="datetimeFigureOut">
              <a:rPr lang="en-US" smtClean="0"/>
              <a:pPr/>
              <a:t>2/23/2016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C848-2458-49B1-B186-4224B8D79A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D7079-DF79-48B9-AA8A-46E73E4B79E6}" type="datetimeFigureOut">
              <a:rPr lang="en-US" smtClean="0"/>
              <a:pPr/>
              <a:t>2/23/2016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C848-2458-49B1-B186-4224B8D79A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D7079-DF79-48B9-AA8A-46E73E4B79E6}" type="datetimeFigureOut">
              <a:rPr lang="en-US" smtClean="0"/>
              <a:pPr/>
              <a:t>2/23/2016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C848-2458-49B1-B186-4224B8D79A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6D7079-DF79-48B9-AA8A-46E73E4B79E6}" type="datetimeFigureOut">
              <a:rPr lang="en-US" smtClean="0"/>
              <a:pPr/>
              <a:t>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AC848-2458-49B1-B186-4224B8D79A6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gdev.org/" TargetMode="External"/><Relationship Id="rId2" Type="http://schemas.openxmlformats.org/officeDocument/2006/relationships/hyperlink" Target="http://www.environmentalscience.org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Autofit/>
          </a:bodyPr>
          <a:lstStyle/>
          <a:p>
            <a:r>
              <a:rPr lang="en-US" sz="5000" b="1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Geospatial Technology in Climate Change</a:t>
            </a:r>
            <a:endParaRPr lang="en-US" sz="5000" b="1" dirty="0">
              <a:solidFill>
                <a:srgbClr val="00206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4038600"/>
            <a:ext cx="7010400" cy="2362200"/>
          </a:xfrm>
        </p:spPr>
        <p:txBody>
          <a:bodyPr>
            <a:noAutofit/>
          </a:bodyPr>
          <a:lstStyle/>
          <a:p>
            <a:pPr algn="l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  <a:t>Dr. 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  <a:t>Dinesh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  <a:t> Kumar</a:t>
            </a:r>
          </a:p>
          <a:p>
            <a:pPr algn="l">
              <a:spcBef>
                <a:spcPts val="0"/>
              </a:spcBef>
            </a:pPr>
            <a:r>
              <a:rPr lang="en-US" b="1" i="1" dirty="0" smtClean="0">
                <a:solidFill>
                  <a:schemeClr val="accent2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  <a:t>Assistant Professor</a:t>
            </a:r>
          </a:p>
          <a:p>
            <a:pPr algn="l">
              <a:spcBef>
                <a:spcPts val="0"/>
              </a:spcBef>
            </a:pPr>
            <a:r>
              <a:rPr lang="en-US" b="1" i="1" dirty="0" smtClean="0">
                <a:solidFill>
                  <a:schemeClr val="accent2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  <a:t>Department of Environmental Sciences</a:t>
            </a:r>
          </a:p>
          <a:p>
            <a:pPr algn="l">
              <a:spcBef>
                <a:spcPts val="0"/>
              </a:spcBef>
            </a:pP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  <a:t>Central University of Jammu, Jammu</a:t>
            </a:r>
            <a:endParaRPr lang="en-US" b="1" dirty="0">
              <a:solidFill>
                <a:schemeClr val="accent2">
                  <a:lumMod val="50000"/>
                </a:schemeClr>
              </a:solidFill>
              <a:latin typeface="Aparajita" pitchFamily="34" charset="0"/>
              <a:cs typeface="Aparajit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5562600" cy="88423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GIS and Climate Change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2600" dirty="0" smtClean="0"/>
              <a:t>A GIS-based framework helps us gain a scientific understanding of earth systems at a truly global scale and leads to more thoughtful, informed decision making: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600" dirty="0" smtClean="0"/>
              <a:t>Deforestation analysis spurs successful reforestation programs and sustainable management.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600" dirty="0" smtClean="0"/>
              <a:t>Study of potential sea level rise leads to adaptive engineering projects.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600" dirty="0" smtClean="0"/>
              <a:t> Emissions assessment brings about research into alternative</a:t>
            </a:r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2600" dirty="0" smtClean="0"/>
              <a:t>Climate change is a geographic problem and GIS users represent a vast reservoir of knowledge, expertise, and best practices in applying this cornerstone technology to the science of climate change and understanding its impact on natural and human systems.</a:t>
            </a:r>
          </a:p>
          <a:p>
            <a:pPr algn="just">
              <a:buFont typeface="Wingdings" pitchFamily="2" charset="2"/>
              <a:buChar char="Ø"/>
            </a:pPr>
            <a:endParaRPr lang="en-US" sz="2600" dirty="0" smtClean="0"/>
          </a:p>
          <a:p>
            <a:pPr algn="just">
              <a:buFont typeface="Wingdings" pitchFamily="2" charset="2"/>
              <a:buChar char="Ø"/>
            </a:pPr>
            <a:r>
              <a:rPr lang="en-US" sz="2800" dirty="0" smtClean="0"/>
              <a:t>Climate scientists work with thousands of data sets,  often cross-checking, merging, morphing and manipulating it into something useful. </a:t>
            </a:r>
          </a:p>
          <a:p>
            <a:pPr algn="just">
              <a:buFont typeface="Wingdings" pitchFamily="2" charset="2"/>
              <a:buChar char="Ø"/>
            </a:pPr>
            <a:endParaRPr lang="en-US" sz="26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838200" y="685800"/>
            <a:ext cx="1501117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dirty="0" smtClean="0">
                <a:solidFill>
                  <a:srgbClr val="C00000"/>
                </a:solidFill>
              </a:rPr>
              <a:t>Contd..</a:t>
            </a:r>
            <a:endParaRPr lang="en-US" sz="35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001000" cy="884238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How GIS is effective in Climate change Study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2600" dirty="0" smtClean="0"/>
              <a:t>Studying the chemical composition of gases extracted from ice cores (Across a geographic area, between areas, or from different timeframes in the same area)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600" dirty="0" smtClean="0"/>
              <a:t>Extrapolating atmospheric </a:t>
            </a:r>
            <a:r>
              <a:rPr lang="en-US" sz="2600" dirty="0" err="1" smtClean="0"/>
              <a:t>forcings</a:t>
            </a:r>
            <a:r>
              <a:rPr lang="en-US" sz="2600" dirty="0" smtClean="0"/>
              <a:t> from each other in order to show the different factors affecting global warming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600" dirty="0" smtClean="0"/>
              <a:t>The spatial mapping of average global or regional temperatures helps to identify hot spots where </a:t>
            </a:r>
            <a:r>
              <a:rPr lang="en-US" sz="2600" dirty="0" err="1" smtClean="0"/>
              <a:t>where</a:t>
            </a:r>
            <a:r>
              <a:rPr lang="en-US" sz="2600" dirty="0" smtClean="0"/>
              <a:t> change has been more erratic or above average.</a:t>
            </a:r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2209800" cy="808038"/>
          </a:xfrm>
        </p:spPr>
        <p:txBody>
          <a:bodyPr>
            <a:normAutofit/>
          </a:bodyPr>
          <a:lstStyle/>
          <a:p>
            <a:r>
              <a:rPr lang="en-US" sz="3500" b="1" dirty="0" smtClean="0">
                <a:solidFill>
                  <a:srgbClr val="C00000"/>
                </a:solidFill>
              </a:rPr>
              <a:t>Contd..</a:t>
            </a:r>
            <a:endParaRPr lang="en-US" sz="35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2700" dirty="0" smtClean="0"/>
              <a:t>Climate </a:t>
            </a:r>
            <a:r>
              <a:rPr lang="en-US" sz="2700" dirty="0" err="1" smtClean="0"/>
              <a:t>modelling</a:t>
            </a:r>
            <a:r>
              <a:rPr lang="en-US" sz="2700" dirty="0" smtClean="0"/>
              <a:t> enables to understand the futuristic  scenario  on the basis of available </a:t>
            </a:r>
            <a:r>
              <a:rPr lang="en-US" sz="2700" dirty="0" err="1" smtClean="0"/>
              <a:t>spatio</a:t>
            </a:r>
            <a:r>
              <a:rPr lang="en-US" sz="2700" dirty="0" smtClean="0"/>
              <a:t>-temporal data  using Geospatial tools how our ecology might look 10, 50 or 100 years from now.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700" dirty="0" smtClean="0"/>
              <a:t>Scientists for years have been using sophisticated computer models such as general circulation, atmosphere-ocean interaction, and </a:t>
            </a:r>
            <a:r>
              <a:rPr lang="en-US" sz="2700" dirty="0" err="1" smtClean="0"/>
              <a:t>radiative</a:t>
            </a:r>
            <a:r>
              <a:rPr lang="en-US" sz="2700" dirty="0" smtClean="0"/>
              <a:t> convective process models in an attempt to visualize the future of earth’s climate.</a:t>
            </a:r>
          </a:p>
          <a:p>
            <a:pPr>
              <a:buFont typeface="Wingdings" pitchFamily="2" charset="2"/>
              <a:buChar char="Ø"/>
            </a:pPr>
            <a:r>
              <a:rPr lang="en-US" sz="2700" dirty="0" smtClean="0"/>
              <a:t>By combining data from multiple sources, both past and future, gives us the best chance for a comprehensive and accurate vision of what the future holds.</a:t>
            </a:r>
          </a:p>
          <a:p>
            <a:pPr algn="just">
              <a:buFont typeface="Wingdings" pitchFamily="2" charset="2"/>
              <a:buChar char="Ø"/>
            </a:pPr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00" b="1" dirty="0" smtClean="0"/>
              <a:t>Mapping the Impacts of Climate Change</a:t>
            </a:r>
            <a:endParaRPr lang="en-US" sz="3500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6324600"/>
            <a:ext cx="333360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i="1" dirty="0" smtClean="0"/>
              <a:t>Source: Center For Global Development</a:t>
            </a:r>
            <a:endParaRPr lang="en-US" sz="1500" b="1" i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19510" t="23334" r="33333" b="16667"/>
          <a:stretch>
            <a:fillRect/>
          </a:stretch>
        </p:blipFill>
        <p:spPr bwMode="auto">
          <a:xfrm>
            <a:off x="1676400" y="1289049"/>
            <a:ext cx="6019800" cy="4788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228600"/>
            <a:ext cx="2286000" cy="884238"/>
          </a:xfrm>
        </p:spPr>
        <p:txBody>
          <a:bodyPr/>
          <a:lstStyle/>
          <a:p>
            <a:r>
              <a:rPr lang="en-US" dirty="0" smtClean="0"/>
              <a:t>Contd..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6324600"/>
            <a:ext cx="333360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i="1" dirty="0" smtClean="0"/>
              <a:t>Source: Center For Global Development</a:t>
            </a:r>
            <a:endParaRPr lang="en-US" sz="1500" b="1" i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 l="20410" t="26666" r="33315" b="13333"/>
          <a:stretch>
            <a:fillRect/>
          </a:stretch>
        </p:blipFill>
        <p:spPr bwMode="auto">
          <a:xfrm>
            <a:off x="1676400" y="990600"/>
            <a:ext cx="6278562" cy="5089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457200"/>
            <a:ext cx="4343400" cy="884238"/>
          </a:xfrm>
        </p:spPr>
        <p:txBody>
          <a:bodyPr>
            <a:normAutofit/>
          </a:bodyPr>
          <a:lstStyle/>
          <a:p>
            <a:r>
              <a:rPr lang="en-US" sz="3000" dirty="0" smtClean="0"/>
              <a:t>Weather Forecasting</a:t>
            </a:r>
            <a:endParaRPr lang="en-US" sz="3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6250" t="39000" r="32500" b="23000"/>
          <a:stretch>
            <a:fillRect/>
          </a:stretch>
        </p:blipFill>
        <p:spPr bwMode="auto">
          <a:xfrm>
            <a:off x="685800" y="1295400"/>
            <a:ext cx="74676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09600" y="1447800"/>
            <a:ext cx="118853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i="1" dirty="0" smtClean="0"/>
              <a:t>Source: ISRO</a:t>
            </a:r>
            <a:endParaRPr lang="en-US" sz="15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4038600"/>
            <a:ext cx="83058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Various satellite datasets and service providers are available which can be analyzed on GIS Platform</a:t>
            </a:r>
          </a:p>
          <a:p>
            <a:pPr>
              <a:buFont typeface="Wingdings" pitchFamily="2" charset="2"/>
              <a:buChar char="Ø"/>
            </a:pP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</a:rPr>
              <a:t>Oceansat-2</a:t>
            </a:r>
          </a:p>
          <a:p>
            <a:pPr>
              <a:buFont typeface="Wingdings" pitchFamily="2" charset="2"/>
              <a:buChar char="Ø"/>
            </a:pP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</a:rPr>
              <a:t>INSAT series</a:t>
            </a:r>
          </a:p>
          <a:p>
            <a:pPr>
              <a:buFont typeface="Wingdings" pitchFamily="2" charset="2"/>
              <a:buChar char="Ø"/>
            </a:pP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</a:rPr>
              <a:t>NASA-NOAA</a:t>
            </a:r>
          </a:p>
          <a:p>
            <a:pPr>
              <a:buFont typeface="Wingdings" pitchFamily="2" charset="2"/>
              <a:buChar char="Ø"/>
            </a:pP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</a:rPr>
              <a:t>EUMETSAT (European Meteorological Agency) </a:t>
            </a:r>
          </a:p>
          <a:p>
            <a:pPr>
              <a:buFont typeface="Wingdings" pitchFamily="2" charset="2"/>
              <a:buChar char="Ø"/>
            </a:pP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</a:rPr>
              <a:t>European Centre for Medium range Weather Forecasting (ECMWF)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3581400" cy="731838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Conclusion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2700" dirty="0" smtClean="0"/>
              <a:t>Geospatial Techniques as a tool has enormous potential to study, analyze in various domain.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700" dirty="0" smtClean="0"/>
              <a:t>Geospatial Techniques can map the various aspects of climate on regional to global scale providing the decision makers a support system to develop an emergency support system.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700" dirty="0" smtClean="0"/>
              <a:t> Geospatial Techniques can predict the futuristic scenario for different climate variables.</a:t>
            </a:r>
          </a:p>
          <a:p>
            <a:pPr algn="just">
              <a:buFont typeface="Wingdings" pitchFamily="2" charset="2"/>
              <a:buChar char="Ø"/>
            </a:pPr>
            <a:endParaRPr lang="en-US" sz="2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914400"/>
            <a:ext cx="3124200" cy="808038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References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28800"/>
            <a:ext cx="6553200" cy="28956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i="1" dirty="0" err="1" smtClean="0"/>
              <a:t>ArcNews</a:t>
            </a:r>
            <a:r>
              <a:rPr lang="en-US" sz="2800" i="1" dirty="0" smtClean="0"/>
              <a:t> magazine, (2006), Summer</a:t>
            </a:r>
          </a:p>
          <a:p>
            <a:pPr>
              <a:buFont typeface="Wingdings" pitchFamily="2" charset="2"/>
              <a:buChar char="Ø"/>
            </a:pPr>
            <a:r>
              <a:rPr lang="en-US" sz="2800" i="1" dirty="0" smtClean="0"/>
              <a:t>ISRO, Department of Space, GOI</a:t>
            </a:r>
          </a:p>
          <a:p>
            <a:pPr>
              <a:buFont typeface="Wingdings" pitchFamily="2" charset="2"/>
              <a:buChar char="Ø"/>
            </a:pPr>
            <a:r>
              <a:rPr lang="en-US" sz="2800" i="1" dirty="0" smtClean="0">
                <a:hlinkClick r:id="rId2"/>
              </a:rPr>
              <a:t>www.environmentalscience.org</a:t>
            </a:r>
            <a:endParaRPr lang="en-US" sz="2800" i="1" dirty="0" smtClean="0"/>
          </a:p>
          <a:p>
            <a:pPr>
              <a:buFont typeface="Wingdings" pitchFamily="2" charset="2"/>
              <a:buChar char="Ø"/>
            </a:pPr>
            <a:r>
              <a:rPr lang="en-US" sz="2800" i="1" dirty="0" smtClean="0">
                <a:hlinkClick r:id="rId3"/>
              </a:rPr>
              <a:t>http://www.cgdev.org/</a:t>
            </a:r>
            <a:r>
              <a:rPr lang="en-US" sz="2800" i="1" dirty="0" smtClean="0"/>
              <a:t> (Centre for global Development)</a:t>
            </a:r>
            <a:endParaRPr lang="en-US" sz="2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4958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7200" b="1" i="1" dirty="0" smtClean="0">
                <a:solidFill>
                  <a:schemeClr val="accent3">
                    <a:lumMod val="50000"/>
                  </a:schemeClr>
                </a:solidFill>
                <a:latin typeface="Algerian" pitchFamily="82" charset="0"/>
                <a:cs typeface="Times New Roman" pitchFamily="18" charset="0"/>
              </a:rPr>
              <a:t>THANK YOU </a:t>
            </a:r>
          </a:p>
          <a:p>
            <a:pPr algn="ctr">
              <a:buNone/>
            </a:pPr>
            <a:r>
              <a:rPr lang="en-US" sz="7200" b="1" i="1" dirty="0" smtClean="0">
                <a:solidFill>
                  <a:schemeClr val="accent3">
                    <a:lumMod val="50000"/>
                  </a:schemeClr>
                </a:solidFill>
                <a:latin typeface="Algerian" pitchFamily="82" charset="0"/>
                <a:cs typeface="Times New Roman" pitchFamily="18" charset="0"/>
              </a:rPr>
              <a:t>FOR </a:t>
            </a:r>
          </a:p>
          <a:p>
            <a:pPr algn="ctr">
              <a:buNone/>
            </a:pPr>
            <a:r>
              <a:rPr lang="en-US" sz="7200" b="1" i="1" dirty="0" smtClean="0">
                <a:solidFill>
                  <a:schemeClr val="accent3">
                    <a:lumMod val="50000"/>
                  </a:schemeClr>
                </a:solidFill>
                <a:latin typeface="Algerian" pitchFamily="82" charset="0"/>
                <a:cs typeface="Times New Roman" pitchFamily="18" charset="0"/>
              </a:rPr>
              <a:t>YOUR ATTENTION</a:t>
            </a:r>
            <a:endParaRPr lang="en-US" sz="7200" b="1" i="1" dirty="0">
              <a:solidFill>
                <a:schemeClr val="accent3">
                  <a:lumMod val="50000"/>
                </a:schemeClr>
              </a:solidFill>
              <a:latin typeface="Algerian" pitchFamily="82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685800"/>
            <a:ext cx="3810000" cy="884238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OUTLINE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057400"/>
            <a:ext cx="7010400" cy="23622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Understanding the Climate change</a:t>
            </a:r>
          </a:p>
          <a:p>
            <a:pPr>
              <a:buFont typeface="Wingdings" pitchFamily="2" charset="2"/>
              <a:buChar char="Ø"/>
            </a:pPr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Understanding the Geospatial technology</a:t>
            </a:r>
          </a:p>
          <a:p>
            <a:pPr>
              <a:buFont typeface="Wingdings" pitchFamily="2" charset="2"/>
              <a:buChar char="Ø"/>
            </a:pPr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Geospatial technology for Climate change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81000"/>
            <a:ext cx="5867400" cy="1143000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Concept of Climate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95799"/>
          </a:xfrm>
        </p:spPr>
        <p:txBody>
          <a:bodyPr>
            <a:normAutofit fontScale="25000" lnSpcReduction="20000"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10400" dirty="0" smtClean="0">
                <a:latin typeface="+mj-lt"/>
              </a:rPr>
              <a:t>Weather- “the state of the atmosphere with respect to heat or cold, wetness or dryness, calm or storm, clearness or cloudiness”.  </a:t>
            </a:r>
          </a:p>
          <a:p>
            <a:pPr algn="just">
              <a:buNone/>
            </a:pPr>
            <a:endParaRPr lang="en-US" sz="10400" dirty="0" smtClean="0">
              <a:latin typeface="+mj-lt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10400" dirty="0" smtClean="0">
                <a:latin typeface="+mj-lt"/>
              </a:rPr>
              <a:t>Climate – “the average course or condition of the weather at a place usually over a period of years as exhibited by temperature, wind velocity, and precipitation”.  </a:t>
            </a:r>
            <a:r>
              <a:rPr lang="en-GB" sz="10400" dirty="0" smtClean="0">
                <a:latin typeface="+mj-lt"/>
              </a:rPr>
              <a:t>Climate is the average weather at a given point and time of year, over a long period (typically 30 years).</a:t>
            </a:r>
          </a:p>
          <a:p>
            <a:pPr algn="just">
              <a:buNone/>
            </a:pPr>
            <a:endParaRPr lang="en-GB" sz="10400" dirty="0" smtClean="0">
              <a:latin typeface="+mj-lt"/>
            </a:endParaRPr>
          </a:p>
          <a:p>
            <a:pPr algn="just">
              <a:buFont typeface="Wingdings" pitchFamily="2" charset="2"/>
              <a:buChar char="Ø"/>
            </a:pPr>
            <a:r>
              <a:rPr lang="en-GB" sz="10400" dirty="0" smtClean="0">
                <a:latin typeface="+mj-lt"/>
              </a:rPr>
              <a:t>We expect the weather to change a lot from day to day, but  to remain relatively constant for a longer period.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229600" cy="5486400"/>
          </a:xfrm>
        </p:spPr>
        <p:txBody>
          <a:bodyPr>
            <a:normAutofit fontScale="62500" lnSpcReduction="20000"/>
          </a:bodyPr>
          <a:lstStyle/>
          <a:p>
            <a:pPr marL="457200" indent="-457200" algn="just">
              <a:buFont typeface="Wingdings" pitchFamily="2" charset="2"/>
              <a:buChar char="Ø"/>
            </a:pPr>
            <a:r>
              <a:rPr lang="en-GB" sz="3800" dirty="0" smtClean="0"/>
              <a:t>If the climate doesn’t remain constant, we call it climate change. The key question is what is a significant change and this depends upon the underlying level of climate variability. Crucial to understand difference between climate change and climate variability. </a:t>
            </a:r>
          </a:p>
          <a:p>
            <a:pPr marL="457200" indent="-457200" algn="just">
              <a:buClr>
                <a:srgbClr val="CC3300"/>
              </a:buClr>
              <a:buFont typeface="Wingdings" pitchFamily="2" charset="2"/>
              <a:buChar char="Ø"/>
            </a:pPr>
            <a:endParaRPr lang="en-GB" sz="3800" dirty="0" smtClean="0"/>
          </a:p>
          <a:p>
            <a:pPr marL="457200" indent="-457200" algn="just">
              <a:buFont typeface="Wingdings" pitchFamily="2" charset="2"/>
              <a:buChar char="Ø"/>
            </a:pPr>
            <a:r>
              <a:rPr lang="en-US" sz="3800" dirty="0" smtClean="0"/>
              <a:t>Climate change is a long-term continuous change (increase or decrease) to average weather conditions (e.g. average temperature) or the range of weather. Both can also happen simultaneously. </a:t>
            </a:r>
          </a:p>
          <a:p>
            <a:pPr marL="457200" indent="-457200" algn="just">
              <a:buClr>
                <a:srgbClr val="CC3300"/>
              </a:buClr>
              <a:buFont typeface="Wingdings" pitchFamily="2" charset="2"/>
              <a:buChar char="Ø"/>
            </a:pPr>
            <a:endParaRPr lang="en-US" sz="3800" dirty="0" smtClean="0"/>
          </a:p>
          <a:p>
            <a:pPr marL="457200" indent="-457200" algn="just"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3800" dirty="0" smtClean="0"/>
              <a:t>Climate determines the type and location of human-managed ecosystems, such as agricultural farmlands.</a:t>
            </a:r>
          </a:p>
          <a:p>
            <a:pPr marL="457200" indent="-457200" algn="just">
              <a:buClr>
                <a:srgbClr val="CC3300"/>
              </a:buClr>
              <a:buFont typeface="Wingdings" pitchFamily="2" charset="2"/>
              <a:buChar char="Ø"/>
            </a:pPr>
            <a:endParaRPr lang="en-US" sz="3800" dirty="0" smtClean="0"/>
          </a:p>
          <a:p>
            <a:pPr marL="457200" indent="-457200" algn="just">
              <a:buFont typeface="Wingdings" pitchFamily="2" charset="2"/>
              <a:buChar char="Ø"/>
            </a:pPr>
            <a:r>
              <a:rPr lang="en-US" sz="3800" dirty="0" smtClean="0"/>
              <a:t>Climate affects the weathering of rock, the type of soil that forms, and the rate of soil formation.</a:t>
            </a:r>
          </a:p>
          <a:p>
            <a:pPr marL="457200" indent="-457200" algn="just">
              <a:buClr>
                <a:srgbClr val="CC3300"/>
              </a:buClr>
              <a:buFont typeface="Wingdings" pitchFamily="2" charset="2"/>
              <a:buChar char="Ø"/>
            </a:pPr>
            <a:endParaRPr lang="en-US" sz="2800" dirty="0" smtClean="0"/>
          </a:p>
          <a:p>
            <a:pPr marL="457200" indent="-457200" algn="just">
              <a:buClr>
                <a:srgbClr val="CC3300"/>
              </a:buClr>
              <a:buFont typeface="Wingdings" pitchFamily="2" charset="2"/>
              <a:buChar char="Ø"/>
            </a:pPr>
            <a:endParaRPr lang="en-US" sz="2800" dirty="0" smtClean="0">
              <a:solidFill>
                <a:srgbClr val="FF0000"/>
              </a:solidFill>
            </a:endParaRPr>
          </a:p>
          <a:p>
            <a:pPr marL="457200" indent="-457200" algn="just">
              <a:buClr>
                <a:srgbClr val="CC3300"/>
              </a:buClr>
              <a:buFont typeface="Wingdings" pitchFamily="2" charset="2"/>
              <a:buChar char="Ø"/>
            </a:pPr>
            <a:endParaRPr lang="en-GB" sz="2600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304800"/>
            <a:ext cx="1531573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smtClean="0">
                <a:solidFill>
                  <a:srgbClr val="C00000"/>
                </a:solidFill>
              </a:rPr>
              <a:t>Contd..</a:t>
            </a:r>
            <a:endParaRPr lang="en-US" sz="35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600" dirty="0" smtClean="0"/>
              <a:t>Climate change is slow and gradual, and unlike year-to-year variability, is very difficult to perceive without scientific records. </a:t>
            </a:r>
          </a:p>
          <a:p>
            <a:pPr>
              <a:buFont typeface="Wingdings" pitchFamily="2" charset="2"/>
              <a:buChar char="Ø"/>
            </a:pPr>
            <a:endParaRPr lang="en-US" sz="2600" dirty="0" smtClean="0"/>
          </a:p>
          <a:p>
            <a:pPr>
              <a:buFont typeface="Wingdings" pitchFamily="2" charset="2"/>
              <a:buChar char="Ø"/>
            </a:pPr>
            <a:r>
              <a:rPr lang="en-US" sz="2600" dirty="0" smtClean="0"/>
              <a:t>Scientific tools and techniques  analyze and look into the pattern of climate variability.</a:t>
            </a:r>
          </a:p>
          <a:p>
            <a:pPr>
              <a:buFont typeface="Wingdings" pitchFamily="2" charset="2"/>
              <a:buChar char="Ø"/>
            </a:pPr>
            <a:endParaRPr lang="en-US" sz="2600" dirty="0" smtClean="0"/>
          </a:p>
          <a:p>
            <a:pPr>
              <a:buFont typeface="Wingdings" pitchFamily="2" charset="2"/>
              <a:buChar char="Ø"/>
            </a:pPr>
            <a:r>
              <a:rPr lang="en-US" sz="2600" dirty="0" smtClean="0">
                <a:solidFill>
                  <a:srgbClr val="FF0000"/>
                </a:solidFill>
              </a:rPr>
              <a:t>Geographic information system </a:t>
            </a:r>
            <a:r>
              <a:rPr lang="en-US" sz="2600" dirty="0" smtClean="0"/>
              <a:t>is one of the tools which is designed to handle spatial and temporal  data at very flexible range. </a:t>
            </a:r>
            <a:endParaRPr lang="en-GB" sz="2600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381000"/>
            <a:ext cx="1531573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smtClean="0">
                <a:solidFill>
                  <a:srgbClr val="C00000"/>
                </a:solidFill>
              </a:rPr>
              <a:t>Contd..</a:t>
            </a:r>
            <a:endParaRPr lang="en-US" sz="35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458200" cy="990600"/>
          </a:xfrm>
        </p:spPr>
        <p:txBody>
          <a:bodyPr>
            <a:normAutofit/>
          </a:bodyPr>
          <a:lstStyle/>
          <a:p>
            <a:pPr algn="ctr"/>
            <a:r>
              <a:rPr lang="en-IN" sz="3500" b="1" dirty="0" smtClean="0">
                <a:solidFill>
                  <a:srgbClr val="C00000"/>
                </a:solidFill>
                <a:cs typeface="Times New Roman" pitchFamily="18" charset="0"/>
              </a:rPr>
              <a:t>Geographic information systems (GIS)</a:t>
            </a:r>
            <a:endParaRPr lang="en-IN" sz="3500" b="1" dirty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600200"/>
            <a:ext cx="8001000" cy="12954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IN" sz="2600" dirty="0" smtClean="0">
                <a:latin typeface="Times New Roman" pitchFamily="18" charset="0"/>
                <a:cs typeface="Times New Roman" pitchFamily="18" charset="0"/>
              </a:rPr>
              <a:t>GIS are computer-based systems that can deal with virtually any type of information about features that can be referenced by geographical location.</a:t>
            </a:r>
          </a:p>
          <a:p>
            <a:pPr>
              <a:buFont typeface="Wingdings" pitchFamily="2" charset="2"/>
              <a:buChar char="Ø"/>
            </a:pPr>
            <a:endParaRPr lang="en-IN" sz="2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IN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Users\drdinesh\Desktop\climate change\slide_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971800"/>
            <a:ext cx="7162800" cy="34695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762005"/>
            <a:ext cx="7772400" cy="5486400"/>
          </a:xfrm>
        </p:spPr>
        <p:txBody>
          <a:bodyPr>
            <a:normAutofit lnSpcReduction="10000"/>
          </a:bodyPr>
          <a:lstStyle/>
          <a:p>
            <a:pPr algn="just">
              <a:buFont typeface="Wingdings" pitchFamily="2" charset="2"/>
              <a:buChar char="Ø"/>
            </a:pPr>
            <a:r>
              <a:rPr lang="en-IN" sz="2600" dirty="0" smtClean="0">
                <a:latin typeface="+mj-lt"/>
                <a:cs typeface="Times New Roman" pitchFamily="18" charset="0"/>
              </a:rPr>
              <a:t>Geospatial techniques are capable of handling both </a:t>
            </a:r>
            <a:r>
              <a:rPr lang="en-IN" sz="2600" dirty="0" err="1" smtClean="0">
                <a:latin typeface="+mj-lt"/>
                <a:cs typeface="Times New Roman" pitchFamily="18" charset="0"/>
              </a:rPr>
              <a:t>locational</a:t>
            </a:r>
            <a:r>
              <a:rPr lang="en-IN" sz="2600" dirty="0" smtClean="0">
                <a:latin typeface="+mj-lt"/>
                <a:cs typeface="Times New Roman" pitchFamily="18" charset="0"/>
              </a:rPr>
              <a:t> and attribute data.</a:t>
            </a:r>
          </a:p>
          <a:p>
            <a:pPr algn="just">
              <a:buFont typeface="Wingdings" pitchFamily="2" charset="2"/>
              <a:buChar char="Ø"/>
            </a:pPr>
            <a:endParaRPr lang="en-IN" sz="2600" dirty="0" smtClean="0">
              <a:latin typeface="+mj-lt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IN" sz="2600" dirty="0" smtClean="0">
                <a:cs typeface="Times New Roman" pitchFamily="18" charset="0"/>
              </a:rPr>
              <a:t>Geospatial technique </a:t>
            </a:r>
            <a:r>
              <a:rPr lang="en-IN" sz="2600" dirty="0" smtClean="0">
                <a:latin typeface="+mj-lt"/>
                <a:cs typeface="Times New Roman" pitchFamily="18" charset="0"/>
              </a:rPr>
              <a:t>combines layers of information about a specific geographic location to provide a better understanding of that location in a spatial context. </a:t>
            </a:r>
          </a:p>
          <a:p>
            <a:pPr algn="just">
              <a:buFont typeface="Wingdings" pitchFamily="2" charset="2"/>
              <a:buChar char="Ø"/>
            </a:pPr>
            <a:endParaRPr lang="en-IN" sz="2600" dirty="0" smtClean="0">
              <a:latin typeface="+mj-lt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2600" dirty="0" smtClean="0">
                <a:latin typeface="+mj-lt"/>
              </a:rPr>
              <a:t>A </a:t>
            </a:r>
            <a:r>
              <a:rPr lang="en-IN" sz="2600" dirty="0" smtClean="0">
                <a:cs typeface="Times New Roman" pitchFamily="18" charset="0"/>
              </a:rPr>
              <a:t>Geospatial technique </a:t>
            </a:r>
            <a:r>
              <a:rPr lang="en-US" sz="2600" dirty="0" smtClean="0">
                <a:latin typeface="+mj-lt"/>
              </a:rPr>
              <a:t>is a system (hardware + database engine) that is designed to efficiently, assemble, store, update, analyze, manipulate, and display </a:t>
            </a:r>
            <a:r>
              <a:rPr lang="en-US" sz="2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geographically referenced information</a:t>
            </a:r>
            <a:r>
              <a:rPr lang="en-US" sz="2600" dirty="0" smtClean="0">
                <a:latin typeface="+mj-lt"/>
              </a:rPr>
              <a:t> (data identified by their locations).  </a:t>
            </a:r>
          </a:p>
          <a:p>
            <a:endParaRPr lang="en-IN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IN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IN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152400"/>
            <a:ext cx="1531573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smtClean="0">
                <a:solidFill>
                  <a:srgbClr val="C00000"/>
                </a:solidFill>
              </a:rPr>
              <a:t>Contd..</a:t>
            </a:r>
            <a:endParaRPr lang="en-US" sz="35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0" y="0"/>
            <a:ext cx="3714744" cy="6858000"/>
          </a:xfrm>
        </p:spPr>
        <p:txBody>
          <a:bodyPr>
            <a:normAutofit/>
          </a:bodyPr>
          <a:lstStyle/>
          <a:p>
            <a:endParaRPr lang="en-IN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asuss\Desktop\Dessertyation_matter\322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72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0" name="Oval 10"/>
          <p:cNvSpPr>
            <a:spLocks noChangeArrowheads="1"/>
          </p:cNvSpPr>
          <p:nvPr/>
        </p:nvSpPr>
        <p:spPr bwMode="auto">
          <a:xfrm>
            <a:off x="1582738" y="1570038"/>
            <a:ext cx="2349500" cy="1358900"/>
          </a:xfrm>
          <a:prstGeom prst="ellipse">
            <a:avLst/>
          </a:prstGeom>
          <a:gradFill rotWithShape="0">
            <a:gsLst>
              <a:gs pos="0">
                <a:srgbClr val="C0FEF9"/>
              </a:gs>
              <a:gs pos="100000">
                <a:srgbClr val="C0FEF9">
                  <a:gamma/>
                  <a:shade val="78824"/>
                  <a:invGamma/>
                </a:srgbClr>
              </a:gs>
            </a:gsLst>
            <a:lin ang="2700000" scaled="1"/>
          </a:gra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49" name="Rectangle 69"/>
          <p:cNvSpPr>
            <a:spLocks noChangeArrowheads="1"/>
          </p:cNvSpPr>
          <p:nvPr/>
        </p:nvSpPr>
        <p:spPr bwMode="auto">
          <a:xfrm>
            <a:off x="1970088" y="1949450"/>
            <a:ext cx="146367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2800" b="1">
                <a:solidFill>
                  <a:srgbClr val="000000"/>
                </a:solidFill>
              </a:rPr>
              <a:t>Decision</a:t>
            </a: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20495" name="Arc 15"/>
          <p:cNvSpPr>
            <a:spLocks/>
          </p:cNvSpPr>
          <p:nvPr/>
        </p:nvSpPr>
        <p:spPr bwMode="auto">
          <a:xfrm>
            <a:off x="7556500" y="2590800"/>
            <a:ext cx="711200" cy="7112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50800" cap="rnd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496" name="Arc 16"/>
          <p:cNvSpPr>
            <a:spLocks/>
          </p:cNvSpPr>
          <p:nvPr/>
        </p:nvSpPr>
        <p:spPr bwMode="auto">
          <a:xfrm rot="5400000">
            <a:off x="7600950" y="4970463"/>
            <a:ext cx="711200" cy="7112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50800" cap="rnd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497" name="Freeform 17"/>
          <p:cNvSpPr>
            <a:spLocks/>
          </p:cNvSpPr>
          <p:nvPr/>
        </p:nvSpPr>
        <p:spPr bwMode="auto">
          <a:xfrm>
            <a:off x="3752850" y="6472238"/>
            <a:ext cx="1519238" cy="127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8" y="42"/>
              </a:cxn>
              <a:cxn ang="0">
                <a:pos x="252" y="67"/>
              </a:cxn>
              <a:cxn ang="0">
                <a:pos x="349" y="73"/>
              </a:cxn>
              <a:cxn ang="0">
                <a:pos x="480" y="79"/>
              </a:cxn>
              <a:cxn ang="0">
                <a:pos x="670" y="69"/>
              </a:cxn>
              <a:cxn ang="0">
                <a:pos x="833" y="48"/>
              </a:cxn>
              <a:cxn ang="0">
                <a:pos x="956" y="15"/>
              </a:cxn>
            </a:cxnLst>
            <a:rect l="0" t="0" r="r" b="b"/>
            <a:pathLst>
              <a:path w="957" h="80">
                <a:moveTo>
                  <a:pt x="0" y="0"/>
                </a:moveTo>
                <a:lnTo>
                  <a:pt x="128" y="42"/>
                </a:lnTo>
                <a:lnTo>
                  <a:pt x="252" y="67"/>
                </a:lnTo>
                <a:lnTo>
                  <a:pt x="349" y="73"/>
                </a:lnTo>
                <a:lnTo>
                  <a:pt x="480" y="79"/>
                </a:lnTo>
                <a:lnTo>
                  <a:pt x="670" y="69"/>
                </a:lnTo>
                <a:lnTo>
                  <a:pt x="833" y="48"/>
                </a:lnTo>
                <a:lnTo>
                  <a:pt x="956" y="15"/>
                </a:lnTo>
              </a:path>
            </a:pathLst>
          </a:custGeom>
          <a:noFill/>
          <a:ln w="50800" cap="rnd" cmpd="sng">
            <a:solidFill>
              <a:schemeClr val="hlink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498" name="Arc 18"/>
          <p:cNvSpPr>
            <a:spLocks/>
          </p:cNvSpPr>
          <p:nvPr/>
        </p:nvSpPr>
        <p:spPr bwMode="auto">
          <a:xfrm rot="10800000">
            <a:off x="774700" y="4889500"/>
            <a:ext cx="711200" cy="7112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50800" cap="rnd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499" name="Arc 19"/>
          <p:cNvSpPr>
            <a:spLocks/>
          </p:cNvSpPr>
          <p:nvPr/>
        </p:nvSpPr>
        <p:spPr bwMode="auto">
          <a:xfrm rot="16200000">
            <a:off x="660400" y="2590800"/>
            <a:ext cx="711200" cy="7112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50800" cap="rnd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00" name="Freeform 20"/>
          <p:cNvSpPr>
            <a:spLocks/>
          </p:cNvSpPr>
          <p:nvPr/>
        </p:nvSpPr>
        <p:spPr bwMode="auto">
          <a:xfrm>
            <a:off x="3797300" y="1598613"/>
            <a:ext cx="1519238" cy="127000"/>
          </a:xfrm>
          <a:custGeom>
            <a:avLst/>
            <a:gdLst/>
            <a:ahLst/>
            <a:cxnLst>
              <a:cxn ang="0">
                <a:pos x="956" y="79"/>
              </a:cxn>
              <a:cxn ang="0">
                <a:pos x="828" y="37"/>
              </a:cxn>
              <a:cxn ang="0">
                <a:pos x="704" y="12"/>
              </a:cxn>
              <a:cxn ang="0">
                <a:pos x="607" y="6"/>
              </a:cxn>
              <a:cxn ang="0">
                <a:pos x="476" y="0"/>
              </a:cxn>
              <a:cxn ang="0">
                <a:pos x="286" y="10"/>
              </a:cxn>
              <a:cxn ang="0">
                <a:pos x="123" y="31"/>
              </a:cxn>
              <a:cxn ang="0">
                <a:pos x="0" y="64"/>
              </a:cxn>
            </a:cxnLst>
            <a:rect l="0" t="0" r="r" b="b"/>
            <a:pathLst>
              <a:path w="957" h="80">
                <a:moveTo>
                  <a:pt x="956" y="79"/>
                </a:moveTo>
                <a:lnTo>
                  <a:pt x="828" y="37"/>
                </a:lnTo>
                <a:lnTo>
                  <a:pt x="704" y="12"/>
                </a:lnTo>
                <a:lnTo>
                  <a:pt x="607" y="6"/>
                </a:lnTo>
                <a:lnTo>
                  <a:pt x="476" y="0"/>
                </a:lnTo>
                <a:lnTo>
                  <a:pt x="286" y="10"/>
                </a:lnTo>
                <a:lnTo>
                  <a:pt x="123" y="31"/>
                </a:lnTo>
                <a:lnTo>
                  <a:pt x="0" y="64"/>
                </a:lnTo>
              </a:path>
            </a:pathLst>
          </a:custGeom>
          <a:noFill/>
          <a:ln w="50800" cap="rnd" cmpd="sng">
            <a:solidFill>
              <a:schemeClr val="hlink"/>
            </a:solidFill>
            <a:prstDash val="sysDot"/>
            <a:round/>
            <a:headEnd type="triangl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501" name="Rectangle 21"/>
          <p:cNvSpPr>
            <a:spLocks noChangeArrowheads="1"/>
          </p:cNvSpPr>
          <p:nvPr/>
        </p:nvSpPr>
        <p:spPr bwMode="auto">
          <a:xfrm>
            <a:off x="3556000" y="3276600"/>
            <a:ext cx="2141538" cy="1260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4800" b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GIS </a:t>
            </a:r>
          </a:p>
          <a:p>
            <a:pPr algn="ctr">
              <a:lnSpc>
                <a:spcPct val="80000"/>
              </a:lnSpc>
            </a:pPr>
            <a:r>
              <a:rPr lang="en-US" sz="4800" b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Process</a:t>
            </a:r>
            <a:endParaRPr lang="en-US" sz="4800" b="1">
              <a:solidFill>
                <a:srgbClr val="FAFD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517" name="Oval 37"/>
          <p:cNvSpPr>
            <a:spLocks noChangeArrowheads="1"/>
          </p:cNvSpPr>
          <p:nvPr/>
        </p:nvSpPr>
        <p:spPr bwMode="auto">
          <a:xfrm>
            <a:off x="508000" y="3365500"/>
            <a:ext cx="2349500" cy="1358900"/>
          </a:xfrm>
          <a:prstGeom prst="ellipse">
            <a:avLst/>
          </a:prstGeom>
          <a:gradFill rotWithShape="0">
            <a:gsLst>
              <a:gs pos="0">
                <a:srgbClr val="C0FEF9"/>
              </a:gs>
              <a:gs pos="100000">
                <a:srgbClr val="C0FEF9">
                  <a:gamma/>
                  <a:shade val="78824"/>
                  <a:invGamma/>
                </a:srgbClr>
              </a:gs>
            </a:gsLst>
            <a:lin ang="2700000" scaled="1"/>
          </a:gra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18" name="Rectangle 38"/>
          <p:cNvSpPr>
            <a:spLocks noChangeArrowheads="1"/>
          </p:cNvSpPr>
          <p:nvPr/>
        </p:nvSpPr>
        <p:spPr bwMode="auto">
          <a:xfrm>
            <a:off x="1039813" y="3749675"/>
            <a:ext cx="1290637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2800" b="1">
                <a:solidFill>
                  <a:srgbClr val="000000"/>
                </a:solidFill>
              </a:rPr>
              <a:t>Output</a:t>
            </a: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20521" name="Oval 41"/>
          <p:cNvSpPr>
            <a:spLocks noChangeArrowheads="1"/>
          </p:cNvSpPr>
          <p:nvPr/>
        </p:nvSpPr>
        <p:spPr bwMode="auto">
          <a:xfrm>
            <a:off x="1584325" y="5068888"/>
            <a:ext cx="2349500" cy="1358900"/>
          </a:xfrm>
          <a:prstGeom prst="ellipse">
            <a:avLst/>
          </a:prstGeom>
          <a:gradFill rotWithShape="0">
            <a:gsLst>
              <a:gs pos="0">
                <a:srgbClr val="C0FEF9"/>
              </a:gs>
              <a:gs pos="100000">
                <a:srgbClr val="C0FEF9">
                  <a:gamma/>
                  <a:shade val="78824"/>
                  <a:invGamma/>
                </a:srgbClr>
              </a:gs>
            </a:gsLst>
            <a:lin ang="2700000" scaled="1"/>
          </a:gra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22" name="Rectangle 42"/>
          <p:cNvSpPr>
            <a:spLocks noChangeArrowheads="1"/>
          </p:cNvSpPr>
          <p:nvPr/>
        </p:nvSpPr>
        <p:spPr bwMode="auto">
          <a:xfrm>
            <a:off x="2043113" y="5224463"/>
            <a:ext cx="1385887" cy="942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2800" b="1">
                <a:solidFill>
                  <a:srgbClr val="000000"/>
                </a:solidFill>
              </a:rPr>
              <a:t>GIS</a:t>
            </a:r>
            <a:br>
              <a:rPr lang="en-US" sz="2800" b="1">
                <a:solidFill>
                  <a:srgbClr val="000000"/>
                </a:solidFill>
              </a:rPr>
            </a:br>
            <a:r>
              <a:rPr lang="en-US" sz="2800" b="1">
                <a:solidFill>
                  <a:srgbClr val="000000"/>
                </a:solidFill>
              </a:rPr>
              <a:t>analysis</a:t>
            </a: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20530" name="Oval 50"/>
          <p:cNvSpPr>
            <a:spLocks noChangeArrowheads="1"/>
          </p:cNvSpPr>
          <p:nvPr/>
        </p:nvSpPr>
        <p:spPr bwMode="auto">
          <a:xfrm>
            <a:off x="5022850" y="5038725"/>
            <a:ext cx="2408238" cy="1417638"/>
          </a:xfrm>
          <a:prstGeom prst="ellipse">
            <a:avLst/>
          </a:prstGeom>
          <a:gradFill rotWithShape="0">
            <a:gsLst>
              <a:gs pos="0">
                <a:srgbClr val="C0FEF9"/>
              </a:gs>
              <a:gs pos="100000">
                <a:srgbClr val="C0FEF9">
                  <a:gamma/>
                  <a:shade val="78824"/>
                  <a:invGamma/>
                </a:srgbClr>
              </a:gs>
            </a:gsLst>
            <a:lin ang="2700000" scaled="1"/>
          </a:gra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31" name="Rectangle 51"/>
          <p:cNvSpPr>
            <a:spLocks noChangeArrowheads="1"/>
          </p:cNvSpPr>
          <p:nvPr/>
        </p:nvSpPr>
        <p:spPr bwMode="auto">
          <a:xfrm>
            <a:off x="5095875" y="5173663"/>
            <a:ext cx="2287588" cy="942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2800" b="1">
                <a:solidFill>
                  <a:srgbClr val="000000"/>
                </a:solidFill>
              </a:rPr>
              <a:t>Import or</a:t>
            </a:r>
            <a:br>
              <a:rPr lang="en-US" sz="2800" b="1">
                <a:solidFill>
                  <a:srgbClr val="000000"/>
                </a:solidFill>
              </a:rPr>
            </a:br>
            <a:r>
              <a:rPr lang="en-US" sz="2800" b="1">
                <a:solidFill>
                  <a:srgbClr val="000000"/>
                </a:solidFill>
              </a:rPr>
              <a:t>build datasets</a:t>
            </a: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20534" name="Oval 5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070600" y="3365500"/>
            <a:ext cx="2349500" cy="1358900"/>
          </a:xfrm>
          <a:prstGeom prst="ellipse">
            <a:avLst/>
          </a:prstGeom>
          <a:gradFill rotWithShape="0">
            <a:gsLst>
              <a:gs pos="0">
                <a:srgbClr val="C0FEF9"/>
              </a:gs>
              <a:gs pos="100000">
                <a:srgbClr val="C0FEF9">
                  <a:gamma/>
                  <a:shade val="78824"/>
                  <a:invGamma/>
                </a:srgbClr>
              </a:gs>
            </a:gsLst>
            <a:lin ang="2700000" scaled="1"/>
          </a:gra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35" name="Rectangle 55"/>
          <p:cNvSpPr>
            <a:spLocks noChangeArrowheads="1"/>
          </p:cNvSpPr>
          <p:nvPr/>
        </p:nvSpPr>
        <p:spPr bwMode="auto">
          <a:xfrm>
            <a:off x="6329363" y="3609975"/>
            <a:ext cx="1870075" cy="942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2800" b="1">
                <a:solidFill>
                  <a:srgbClr val="000000"/>
                </a:solidFill>
              </a:rPr>
              <a:t>Define GIS</a:t>
            </a:r>
            <a:br>
              <a:rPr lang="en-US" sz="2800" b="1">
                <a:solidFill>
                  <a:srgbClr val="000000"/>
                </a:solidFill>
              </a:rPr>
            </a:br>
            <a:r>
              <a:rPr lang="en-US" sz="2800" b="1">
                <a:solidFill>
                  <a:srgbClr val="000000"/>
                </a:solidFill>
              </a:rPr>
              <a:t>criteria</a:t>
            </a: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20538" name="Oval 58"/>
          <p:cNvSpPr>
            <a:spLocks noChangeArrowheads="1"/>
          </p:cNvSpPr>
          <p:nvPr/>
        </p:nvSpPr>
        <p:spPr bwMode="auto">
          <a:xfrm>
            <a:off x="5181600" y="1601788"/>
            <a:ext cx="2349500" cy="1358900"/>
          </a:xfrm>
          <a:prstGeom prst="ellipse">
            <a:avLst/>
          </a:prstGeom>
          <a:gradFill rotWithShape="0">
            <a:gsLst>
              <a:gs pos="0">
                <a:srgbClr val="C0FEF9"/>
              </a:gs>
              <a:gs pos="100000">
                <a:srgbClr val="C0FEF9">
                  <a:gamma/>
                  <a:shade val="78824"/>
                  <a:invGamma/>
                </a:srgbClr>
              </a:gs>
            </a:gsLst>
            <a:lin ang="2700000" scaled="1"/>
          </a:gra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39" name="Rectangle 59"/>
          <p:cNvSpPr>
            <a:spLocks noChangeArrowheads="1"/>
          </p:cNvSpPr>
          <p:nvPr/>
        </p:nvSpPr>
        <p:spPr bwMode="auto">
          <a:xfrm>
            <a:off x="5603875" y="1757363"/>
            <a:ext cx="1465263" cy="942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2800" b="1">
                <a:solidFill>
                  <a:srgbClr val="000000"/>
                </a:solidFill>
              </a:rPr>
              <a:t>Define</a:t>
            </a:r>
            <a:br>
              <a:rPr lang="en-US" sz="2800" b="1">
                <a:solidFill>
                  <a:srgbClr val="000000"/>
                </a:solidFill>
              </a:rPr>
            </a:br>
            <a:r>
              <a:rPr lang="en-US" sz="2800" b="1">
                <a:solidFill>
                  <a:srgbClr val="000000"/>
                </a:solidFill>
              </a:rPr>
              <a:t>problem</a:t>
            </a:r>
            <a:endParaRPr lang="en-US" sz="2800">
              <a:solidFill>
                <a:srgbClr val="000000"/>
              </a:solidFill>
            </a:endParaRPr>
          </a:p>
        </p:txBody>
      </p:sp>
      <p:grpSp>
        <p:nvGrpSpPr>
          <p:cNvPr id="2" name="Group 106"/>
          <p:cNvGrpSpPr>
            <a:grpSpLocks/>
          </p:cNvGrpSpPr>
          <p:nvPr/>
        </p:nvGrpSpPr>
        <p:grpSpPr bwMode="auto">
          <a:xfrm>
            <a:off x="503238" y="1566863"/>
            <a:ext cx="7912100" cy="5029200"/>
            <a:chOff x="416" y="1085"/>
            <a:chExt cx="4984" cy="3168"/>
          </a:xfrm>
        </p:grpSpPr>
        <p:sp>
          <p:nvSpPr>
            <p:cNvPr id="20567" name="Oval 87"/>
            <p:cNvSpPr>
              <a:spLocks noChangeArrowheads="1"/>
            </p:cNvSpPr>
            <p:nvPr/>
          </p:nvSpPr>
          <p:spPr bwMode="auto">
            <a:xfrm>
              <a:off x="1093" y="1085"/>
              <a:ext cx="1480" cy="856"/>
            </a:xfrm>
            <a:prstGeom prst="ellipse">
              <a:avLst/>
            </a:prstGeom>
            <a:gradFill rotWithShape="0">
              <a:gsLst>
                <a:gs pos="0">
                  <a:srgbClr val="C0FEF9"/>
                </a:gs>
                <a:gs pos="100000">
                  <a:srgbClr val="C0FEF9">
                    <a:gamma/>
                    <a:shade val="78824"/>
                    <a:invGamma/>
                  </a:srgbClr>
                </a:gs>
              </a:gsLst>
              <a:lin ang="2700000" scaled="1"/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68" name="Rectangle 88"/>
            <p:cNvSpPr>
              <a:spLocks noChangeArrowheads="1"/>
            </p:cNvSpPr>
            <p:nvPr/>
          </p:nvSpPr>
          <p:spPr bwMode="auto">
            <a:xfrm>
              <a:off x="1337" y="1324"/>
              <a:ext cx="922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/>
              <a:r>
                <a:rPr lang="en-US" sz="2800" b="1">
                  <a:solidFill>
                    <a:srgbClr val="000000"/>
                  </a:solidFill>
                </a:rPr>
                <a:t>Decision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0569" name="Arc 89"/>
            <p:cNvSpPr>
              <a:spLocks/>
            </p:cNvSpPr>
            <p:nvPr/>
          </p:nvSpPr>
          <p:spPr bwMode="auto">
            <a:xfrm>
              <a:off x="4856" y="1728"/>
              <a:ext cx="448" cy="44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50800" cap="rnd">
              <a:solidFill>
                <a:schemeClr val="hlink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70" name="Arc 90"/>
            <p:cNvSpPr>
              <a:spLocks/>
            </p:cNvSpPr>
            <p:nvPr/>
          </p:nvSpPr>
          <p:spPr bwMode="auto">
            <a:xfrm rot="5400000">
              <a:off x="4884" y="3227"/>
              <a:ext cx="448" cy="44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50800" cap="rnd">
              <a:solidFill>
                <a:schemeClr val="hlink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71" name="Freeform 91"/>
            <p:cNvSpPr>
              <a:spLocks/>
            </p:cNvSpPr>
            <p:nvPr/>
          </p:nvSpPr>
          <p:spPr bwMode="auto">
            <a:xfrm>
              <a:off x="2460" y="4173"/>
              <a:ext cx="957" cy="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8" y="42"/>
                </a:cxn>
                <a:cxn ang="0">
                  <a:pos x="252" y="67"/>
                </a:cxn>
                <a:cxn ang="0">
                  <a:pos x="349" y="73"/>
                </a:cxn>
                <a:cxn ang="0">
                  <a:pos x="480" y="79"/>
                </a:cxn>
                <a:cxn ang="0">
                  <a:pos x="670" y="69"/>
                </a:cxn>
                <a:cxn ang="0">
                  <a:pos x="833" y="48"/>
                </a:cxn>
                <a:cxn ang="0">
                  <a:pos x="956" y="15"/>
                </a:cxn>
              </a:cxnLst>
              <a:rect l="0" t="0" r="r" b="b"/>
              <a:pathLst>
                <a:path w="957" h="80">
                  <a:moveTo>
                    <a:pt x="0" y="0"/>
                  </a:moveTo>
                  <a:lnTo>
                    <a:pt x="128" y="42"/>
                  </a:lnTo>
                  <a:lnTo>
                    <a:pt x="252" y="67"/>
                  </a:lnTo>
                  <a:lnTo>
                    <a:pt x="349" y="73"/>
                  </a:lnTo>
                  <a:lnTo>
                    <a:pt x="480" y="79"/>
                  </a:lnTo>
                  <a:lnTo>
                    <a:pt x="670" y="69"/>
                  </a:lnTo>
                  <a:lnTo>
                    <a:pt x="833" y="48"/>
                  </a:lnTo>
                  <a:lnTo>
                    <a:pt x="956" y="15"/>
                  </a:lnTo>
                </a:path>
              </a:pathLst>
            </a:custGeom>
            <a:noFill/>
            <a:ln w="50800" cap="rnd" cmpd="sng">
              <a:solidFill>
                <a:schemeClr val="hlink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572" name="Arc 92"/>
            <p:cNvSpPr>
              <a:spLocks/>
            </p:cNvSpPr>
            <p:nvPr/>
          </p:nvSpPr>
          <p:spPr bwMode="auto">
            <a:xfrm rot="10800000">
              <a:off x="584" y="3176"/>
              <a:ext cx="448" cy="44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50800" cap="rnd">
              <a:solidFill>
                <a:schemeClr val="hlink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73" name="Arc 93"/>
            <p:cNvSpPr>
              <a:spLocks/>
            </p:cNvSpPr>
            <p:nvPr/>
          </p:nvSpPr>
          <p:spPr bwMode="auto">
            <a:xfrm rot="16200000">
              <a:off x="512" y="1728"/>
              <a:ext cx="448" cy="44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50800" cap="rnd">
              <a:solidFill>
                <a:schemeClr val="hlink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74" name="Freeform 94"/>
            <p:cNvSpPr>
              <a:spLocks/>
            </p:cNvSpPr>
            <p:nvPr/>
          </p:nvSpPr>
          <p:spPr bwMode="auto">
            <a:xfrm>
              <a:off x="2488" y="1103"/>
              <a:ext cx="957" cy="80"/>
            </a:xfrm>
            <a:custGeom>
              <a:avLst/>
              <a:gdLst/>
              <a:ahLst/>
              <a:cxnLst>
                <a:cxn ang="0">
                  <a:pos x="956" y="79"/>
                </a:cxn>
                <a:cxn ang="0">
                  <a:pos x="828" y="37"/>
                </a:cxn>
                <a:cxn ang="0">
                  <a:pos x="704" y="12"/>
                </a:cxn>
                <a:cxn ang="0">
                  <a:pos x="607" y="6"/>
                </a:cxn>
                <a:cxn ang="0">
                  <a:pos x="476" y="0"/>
                </a:cxn>
                <a:cxn ang="0">
                  <a:pos x="286" y="10"/>
                </a:cxn>
                <a:cxn ang="0">
                  <a:pos x="123" y="31"/>
                </a:cxn>
                <a:cxn ang="0">
                  <a:pos x="0" y="64"/>
                </a:cxn>
              </a:cxnLst>
              <a:rect l="0" t="0" r="r" b="b"/>
              <a:pathLst>
                <a:path w="957" h="80">
                  <a:moveTo>
                    <a:pt x="956" y="79"/>
                  </a:moveTo>
                  <a:lnTo>
                    <a:pt x="828" y="37"/>
                  </a:lnTo>
                  <a:lnTo>
                    <a:pt x="704" y="12"/>
                  </a:lnTo>
                  <a:lnTo>
                    <a:pt x="607" y="6"/>
                  </a:lnTo>
                  <a:lnTo>
                    <a:pt x="476" y="0"/>
                  </a:lnTo>
                  <a:lnTo>
                    <a:pt x="286" y="10"/>
                  </a:lnTo>
                  <a:lnTo>
                    <a:pt x="123" y="31"/>
                  </a:lnTo>
                  <a:lnTo>
                    <a:pt x="0" y="64"/>
                  </a:lnTo>
                </a:path>
              </a:pathLst>
            </a:custGeom>
            <a:noFill/>
            <a:ln w="50800" cap="rnd" cmpd="sng">
              <a:solidFill>
                <a:schemeClr val="hlink"/>
              </a:solidFill>
              <a:prstDash val="sysDot"/>
              <a:round/>
              <a:headEnd type="triangl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575" name="Rectangle 95"/>
            <p:cNvSpPr>
              <a:spLocks noChangeArrowheads="1"/>
            </p:cNvSpPr>
            <p:nvPr/>
          </p:nvSpPr>
          <p:spPr bwMode="auto">
            <a:xfrm>
              <a:off x="2336" y="2160"/>
              <a:ext cx="1349" cy="7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4800" b="1">
                  <a:solidFill>
                    <a:srgbClr val="00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GIS </a:t>
              </a:r>
            </a:p>
            <a:p>
              <a:pPr algn="ctr">
                <a:lnSpc>
                  <a:spcPct val="80000"/>
                </a:lnSpc>
              </a:pPr>
              <a:r>
                <a:rPr lang="en-US" sz="4800" b="1">
                  <a:solidFill>
                    <a:srgbClr val="00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Process</a:t>
              </a:r>
              <a:endParaRPr lang="en-US" sz="4800" b="1">
                <a:solidFill>
                  <a:srgbClr val="FAFD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20576" name="Oval 96"/>
            <p:cNvSpPr>
              <a:spLocks noChangeArrowheads="1"/>
            </p:cNvSpPr>
            <p:nvPr/>
          </p:nvSpPr>
          <p:spPr bwMode="auto">
            <a:xfrm>
              <a:off x="416" y="2216"/>
              <a:ext cx="1480" cy="856"/>
            </a:xfrm>
            <a:prstGeom prst="ellipse">
              <a:avLst/>
            </a:prstGeom>
            <a:gradFill rotWithShape="0">
              <a:gsLst>
                <a:gs pos="0">
                  <a:srgbClr val="C0FEF9"/>
                </a:gs>
                <a:gs pos="100000">
                  <a:srgbClr val="C0FEF9">
                    <a:gamma/>
                    <a:shade val="78824"/>
                    <a:invGamma/>
                  </a:srgbClr>
                </a:gs>
              </a:gsLst>
              <a:lin ang="2700000" scaled="1"/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77" name="Rectangle 97"/>
            <p:cNvSpPr>
              <a:spLocks noChangeArrowheads="1"/>
            </p:cNvSpPr>
            <p:nvPr/>
          </p:nvSpPr>
          <p:spPr bwMode="auto">
            <a:xfrm>
              <a:off x="751" y="2458"/>
              <a:ext cx="813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/>
              <a:r>
                <a:rPr lang="en-US" sz="2800" b="1">
                  <a:solidFill>
                    <a:srgbClr val="000000"/>
                  </a:solidFill>
                </a:rPr>
                <a:t>Output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0578" name="Oval 98"/>
            <p:cNvSpPr>
              <a:spLocks noChangeArrowheads="1"/>
            </p:cNvSpPr>
            <p:nvPr/>
          </p:nvSpPr>
          <p:spPr bwMode="auto">
            <a:xfrm>
              <a:off x="1094" y="3289"/>
              <a:ext cx="1480" cy="856"/>
            </a:xfrm>
            <a:prstGeom prst="ellipse">
              <a:avLst/>
            </a:prstGeom>
            <a:gradFill rotWithShape="0">
              <a:gsLst>
                <a:gs pos="0">
                  <a:srgbClr val="C0FEF9"/>
                </a:gs>
                <a:gs pos="100000">
                  <a:srgbClr val="C0FEF9">
                    <a:gamma/>
                    <a:shade val="78824"/>
                    <a:invGamma/>
                  </a:srgbClr>
                </a:gs>
              </a:gsLst>
              <a:lin ang="2700000" scaled="1"/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79" name="Rectangle 99"/>
            <p:cNvSpPr>
              <a:spLocks noChangeArrowheads="1"/>
            </p:cNvSpPr>
            <p:nvPr/>
          </p:nvSpPr>
          <p:spPr bwMode="auto">
            <a:xfrm>
              <a:off x="1383" y="3387"/>
              <a:ext cx="873" cy="5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/>
              <a:r>
                <a:rPr lang="en-US" sz="2800" b="1">
                  <a:solidFill>
                    <a:srgbClr val="000000"/>
                  </a:solidFill>
                </a:rPr>
                <a:t>GIS</a:t>
              </a:r>
              <a:br>
                <a:rPr lang="en-US" sz="2800" b="1">
                  <a:solidFill>
                    <a:srgbClr val="000000"/>
                  </a:solidFill>
                </a:rPr>
              </a:br>
              <a:r>
                <a:rPr lang="en-US" sz="2800" b="1">
                  <a:solidFill>
                    <a:srgbClr val="000000"/>
                  </a:solidFill>
                </a:rPr>
                <a:t>analysis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0580" name="Oval 100"/>
            <p:cNvSpPr>
              <a:spLocks noChangeArrowheads="1"/>
            </p:cNvSpPr>
            <p:nvPr/>
          </p:nvSpPr>
          <p:spPr bwMode="auto">
            <a:xfrm>
              <a:off x="3260" y="3270"/>
              <a:ext cx="1517" cy="893"/>
            </a:xfrm>
            <a:prstGeom prst="ellipse">
              <a:avLst/>
            </a:prstGeom>
            <a:gradFill rotWithShape="0">
              <a:gsLst>
                <a:gs pos="0">
                  <a:srgbClr val="C0FEF9"/>
                </a:gs>
                <a:gs pos="100000">
                  <a:srgbClr val="C0FEF9">
                    <a:gamma/>
                    <a:shade val="78824"/>
                    <a:invGamma/>
                  </a:srgbClr>
                </a:gs>
              </a:gsLst>
              <a:lin ang="2700000" scaled="1"/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81" name="Rectangle 101"/>
            <p:cNvSpPr>
              <a:spLocks noChangeArrowheads="1"/>
            </p:cNvSpPr>
            <p:nvPr/>
          </p:nvSpPr>
          <p:spPr bwMode="auto">
            <a:xfrm>
              <a:off x="3306" y="3355"/>
              <a:ext cx="1441" cy="5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/>
              <a:r>
                <a:rPr lang="en-US" sz="2800" b="1">
                  <a:solidFill>
                    <a:srgbClr val="000000"/>
                  </a:solidFill>
                </a:rPr>
                <a:t>Import or</a:t>
              </a:r>
              <a:br>
                <a:rPr lang="en-US" sz="2800" b="1">
                  <a:solidFill>
                    <a:srgbClr val="000000"/>
                  </a:solidFill>
                </a:rPr>
              </a:br>
              <a:r>
                <a:rPr lang="en-US" sz="2800" b="1">
                  <a:solidFill>
                    <a:srgbClr val="000000"/>
                  </a:solidFill>
                </a:rPr>
                <a:t>build datasets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0582" name="Oval 10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3920" y="2216"/>
              <a:ext cx="1480" cy="856"/>
            </a:xfrm>
            <a:prstGeom prst="ellipse">
              <a:avLst/>
            </a:prstGeom>
            <a:gradFill rotWithShape="0">
              <a:gsLst>
                <a:gs pos="0">
                  <a:srgbClr val="C0FEF9"/>
                </a:gs>
                <a:gs pos="100000">
                  <a:srgbClr val="C0FEF9">
                    <a:gamma/>
                    <a:shade val="78824"/>
                    <a:invGamma/>
                  </a:srgbClr>
                </a:gs>
              </a:gsLst>
              <a:lin ang="2700000" scaled="1"/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83" name="Rectangle 103"/>
            <p:cNvSpPr>
              <a:spLocks noChangeArrowheads="1"/>
            </p:cNvSpPr>
            <p:nvPr/>
          </p:nvSpPr>
          <p:spPr bwMode="auto">
            <a:xfrm>
              <a:off x="4083" y="2370"/>
              <a:ext cx="1178" cy="5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/>
              <a:r>
                <a:rPr lang="en-US" sz="2800" b="1">
                  <a:solidFill>
                    <a:srgbClr val="000000"/>
                  </a:solidFill>
                </a:rPr>
                <a:t>Define GIS</a:t>
              </a:r>
              <a:br>
                <a:rPr lang="en-US" sz="2800" b="1">
                  <a:solidFill>
                    <a:srgbClr val="000000"/>
                  </a:solidFill>
                </a:rPr>
              </a:br>
              <a:r>
                <a:rPr lang="en-US" sz="2800" b="1">
                  <a:solidFill>
                    <a:srgbClr val="000000"/>
                  </a:solidFill>
                </a:rPr>
                <a:t>criteria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0584" name="Oval 104"/>
            <p:cNvSpPr>
              <a:spLocks noChangeArrowheads="1"/>
            </p:cNvSpPr>
            <p:nvPr/>
          </p:nvSpPr>
          <p:spPr bwMode="auto">
            <a:xfrm>
              <a:off x="3360" y="1105"/>
              <a:ext cx="1480" cy="856"/>
            </a:xfrm>
            <a:prstGeom prst="ellipse">
              <a:avLst/>
            </a:prstGeom>
            <a:gradFill rotWithShape="0">
              <a:gsLst>
                <a:gs pos="0">
                  <a:srgbClr val="C0FEF9"/>
                </a:gs>
                <a:gs pos="100000">
                  <a:srgbClr val="C0FEF9">
                    <a:gamma/>
                    <a:shade val="78824"/>
                    <a:invGamma/>
                  </a:srgbClr>
                </a:gs>
              </a:gsLst>
              <a:lin ang="2700000" scaled="1"/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85" name="Rectangle 105"/>
            <p:cNvSpPr>
              <a:spLocks noChangeArrowheads="1"/>
            </p:cNvSpPr>
            <p:nvPr/>
          </p:nvSpPr>
          <p:spPr bwMode="auto">
            <a:xfrm>
              <a:off x="3626" y="1203"/>
              <a:ext cx="923" cy="5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/>
              <a:r>
                <a:rPr lang="en-US" sz="2800" b="1">
                  <a:solidFill>
                    <a:srgbClr val="000000"/>
                  </a:solidFill>
                </a:rPr>
                <a:t>Define</a:t>
              </a:r>
              <a:br>
                <a:rPr lang="en-US" sz="2800" b="1">
                  <a:solidFill>
                    <a:srgbClr val="000000"/>
                  </a:solidFill>
                </a:rPr>
              </a:br>
              <a:r>
                <a:rPr lang="en-US" sz="2800" b="1">
                  <a:solidFill>
                    <a:srgbClr val="000000"/>
                  </a:solidFill>
                </a:rPr>
                <a:t>problem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sp>
        <p:nvSpPr>
          <p:cNvPr id="20587" name="Rectangle 107"/>
          <p:cNvSpPr>
            <a:spLocks noGrp="1" noChangeArrowheads="1"/>
          </p:cNvSpPr>
          <p:nvPr>
            <p:ph type="title"/>
          </p:nvPr>
        </p:nvSpPr>
        <p:spPr bwMode="auto">
          <a:xfrm>
            <a:off x="1106488" y="171450"/>
            <a:ext cx="6945312" cy="7016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dirty="0"/>
              <a:t>Geographic Information Systems</a:t>
            </a:r>
            <a:endParaRPr lang="en-US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3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3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3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3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3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3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2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2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1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1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0" grpId="0" animBg="1"/>
      <p:bldP spid="20549" grpId="0" autoUpdateAnimBg="0"/>
      <p:bldP spid="20495" grpId="0" animBg="1"/>
      <p:bldP spid="20496" grpId="0" animBg="1"/>
      <p:bldP spid="20497" grpId="0" animBg="1"/>
      <p:bldP spid="20498" grpId="0" animBg="1"/>
      <p:bldP spid="20499" grpId="0" animBg="1"/>
      <p:bldP spid="20500" grpId="0" animBg="1"/>
      <p:bldP spid="20517" grpId="0" animBg="1"/>
      <p:bldP spid="20518" grpId="0" autoUpdateAnimBg="0"/>
      <p:bldP spid="20521" grpId="0" animBg="1"/>
      <p:bldP spid="20522" grpId="0" autoUpdateAnimBg="0"/>
      <p:bldP spid="20530" grpId="0" animBg="1"/>
      <p:bldP spid="20531" grpId="0" autoUpdateAnimBg="0"/>
      <p:bldP spid="20534" grpId="0" animBg="1"/>
      <p:bldP spid="20535" grpId="0" autoUpdateAnimBg="0"/>
      <p:bldP spid="20538" grpId="0" animBg="1"/>
      <p:bldP spid="20539" grpId="0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888</Words>
  <Application>Microsoft Office PowerPoint</Application>
  <PresentationFormat>On-screen Show (4:3)</PresentationFormat>
  <Paragraphs>110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Geospatial Technology in Climate Change</vt:lpstr>
      <vt:lpstr>OUTLINE</vt:lpstr>
      <vt:lpstr>Concept of Climate</vt:lpstr>
      <vt:lpstr>Slide 4</vt:lpstr>
      <vt:lpstr>Slide 5</vt:lpstr>
      <vt:lpstr>Geographic information systems (GIS)</vt:lpstr>
      <vt:lpstr>Slide 7</vt:lpstr>
      <vt:lpstr>Slide 8</vt:lpstr>
      <vt:lpstr>Geographic Information Systems</vt:lpstr>
      <vt:lpstr>GIS and Climate Change</vt:lpstr>
      <vt:lpstr>Slide 11</vt:lpstr>
      <vt:lpstr>How GIS is effective in Climate change Study</vt:lpstr>
      <vt:lpstr>Contd..</vt:lpstr>
      <vt:lpstr>Mapping the Impacts of Climate Change</vt:lpstr>
      <vt:lpstr>Contd..</vt:lpstr>
      <vt:lpstr>Weather Forecasting</vt:lpstr>
      <vt:lpstr>Conclusion</vt:lpstr>
      <vt:lpstr>References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Geospatial Technology in Climate Change</dc:title>
  <dc:creator>drdinesh</dc:creator>
  <cp:lastModifiedBy>drdinesh</cp:lastModifiedBy>
  <cp:revision>10</cp:revision>
  <dcterms:created xsi:type="dcterms:W3CDTF">2016-02-07T16:43:09Z</dcterms:created>
  <dcterms:modified xsi:type="dcterms:W3CDTF">2016-02-23T15:08:12Z</dcterms:modified>
</cp:coreProperties>
</file>