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9B72B5-42DE-43AD-AA94-83CF0F88086A}" type="datetimeFigureOut">
              <a:rPr lang="en-US" smtClean="0"/>
              <a:pPr/>
              <a:t>2/11/2016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922AD38-2F84-4E96-9F0A-844F0AEB0C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9B72B5-42DE-43AD-AA94-83CF0F88086A}"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2AD38-2F84-4E96-9F0A-844F0AEB0C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59B72B5-42DE-43AD-AA94-83CF0F88086A}" type="datetimeFigureOut">
              <a:rPr lang="en-US" smtClean="0"/>
              <a:pPr/>
              <a:t>2/11/2016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922AD38-2F84-4E96-9F0A-844F0AEB0C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9B72B5-42DE-43AD-AA94-83CF0F88086A}"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922AD38-2F84-4E96-9F0A-844F0AEB0CA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59B72B5-42DE-43AD-AA94-83CF0F88086A}" type="datetimeFigureOut">
              <a:rPr lang="en-US" smtClean="0"/>
              <a:pPr/>
              <a:t>2/11/2016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922AD38-2F84-4E96-9F0A-844F0AEB0CA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59B72B5-42DE-43AD-AA94-83CF0F88086A}" type="datetimeFigureOut">
              <a:rPr lang="en-US" smtClean="0"/>
              <a:pPr/>
              <a:t>2/11/2016</a:t>
            </a:fld>
            <a:endParaRPr lang="en-US"/>
          </a:p>
        </p:txBody>
      </p:sp>
      <p:sp>
        <p:nvSpPr>
          <p:cNvPr id="10" name="Slide Number Placeholder 9"/>
          <p:cNvSpPr>
            <a:spLocks noGrp="1"/>
          </p:cNvSpPr>
          <p:nvPr>
            <p:ph type="sldNum" sz="quarter" idx="16"/>
          </p:nvPr>
        </p:nvSpPr>
        <p:spPr/>
        <p:txBody>
          <a:bodyPr rtlCol="0"/>
          <a:lstStyle/>
          <a:p>
            <a:fld id="{0922AD38-2F84-4E96-9F0A-844F0AEB0CA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59B72B5-42DE-43AD-AA94-83CF0F88086A}" type="datetimeFigureOut">
              <a:rPr lang="en-US" smtClean="0"/>
              <a:pPr/>
              <a:t>2/11/2016</a:t>
            </a:fld>
            <a:endParaRPr lang="en-US"/>
          </a:p>
        </p:txBody>
      </p:sp>
      <p:sp>
        <p:nvSpPr>
          <p:cNvPr id="12" name="Slide Number Placeholder 11"/>
          <p:cNvSpPr>
            <a:spLocks noGrp="1"/>
          </p:cNvSpPr>
          <p:nvPr>
            <p:ph type="sldNum" sz="quarter" idx="16"/>
          </p:nvPr>
        </p:nvSpPr>
        <p:spPr/>
        <p:txBody>
          <a:bodyPr rtlCol="0"/>
          <a:lstStyle/>
          <a:p>
            <a:fld id="{0922AD38-2F84-4E96-9F0A-844F0AEB0CA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9B72B5-42DE-43AD-AA94-83CF0F88086A}"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922AD38-2F84-4E96-9F0A-844F0AEB0C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B72B5-42DE-43AD-AA94-83CF0F88086A}"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922AD38-2F84-4E96-9F0A-844F0AEB0C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9B72B5-42DE-43AD-AA94-83CF0F88086A}"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922AD38-2F84-4E96-9F0A-844F0AEB0CA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59B72B5-42DE-43AD-AA94-83CF0F88086A}" type="datetimeFigureOut">
              <a:rPr lang="en-US" smtClean="0"/>
              <a:pPr/>
              <a:t>2/11/2016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922AD38-2F84-4E96-9F0A-844F0AEB0CA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9B72B5-42DE-43AD-AA94-83CF0F88086A}" type="datetimeFigureOut">
              <a:rPr lang="en-US" smtClean="0"/>
              <a:pPr/>
              <a:t>2/11/2016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922AD38-2F84-4E96-9F0A-844F0AEB0C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762000"/>
            <a:ext cx="9372600" cy="2438400"/>
          </a:xfrm>
        </p:spPr>
        <p:txBody>
          <a:bodyPr>
            <a:normAutofit fontScale="90000"/>
          </a:bodyPr>
          <a:lstStyle/>
          <a:p>
            <a:pPr algn="ctr" eaLnBrk="1" fontAlgn="auto" hangingPunct="1">
              <a:spcAft>
                <a:spcPts val="0"/>
              </a:spcAft>
              <a:defRPr/>
            </a:pPr>
            <a:r>
              <a:rPr lang="en-GB" sz="5400" b="1" i="1" dirty="0" smtClean="0">
                <a:solidFill>
                  <a:srgbClr val="00B0F0"/>
                </a:solidFill>
              </a:rPr>
              <a:t>TOPIC: </a:t>
            </a:r>
            <a:br>
              <a:rPr lang="en-GB" sz="5400" b="1" i="1" dirty="0" smtClean="0">
                <a:solidFill>
                  <a:srgbClr val="00B0F0"/>
                </a:solidFill>
              </a:rPr>
            </a:br>
            <a:r>
              <a:rPr lang="en-GB" sz="5400" b="1" i="1" dirty="0" smtClean="0"/>
              <a:t/>
            </a:r>
            <a:br>
              <a:rPr lang="en-GB" sz="5400" b="1" i="1" dirty="0" smtClean="0"/>
            </a:br>
            <a:r>
              <a:rPr lang="en-GB" sz="5400" b="1" i="1" dirty="0" smtClean="0"/>
              <a:t>Meaning of Negotiable Instruments</a:t>
            </a:r>
            <a:endParaRPr lang="en-US" sz="5400" b="1" i="1" dirty="0"/>
          </a:p>
        </p:txBody>
      </p:sp>
      <p:graphicFrame>
        <p:nvGraphicFramePr>
          <p:cNvPr id="5" name="Table 4"/>
          <p:cNvGraphicFramePr>
            <a:graphicFrameLocks noGrp="1"/>
          </p:cNvGraphicFramePr>
          <p:nvPr/>
        </p:nvGraphicFramePr>
        <p:xfrm>
          <a:off x="3657600" y="5991225"/>
          <a:ext cx="5486400" cy="879966"/>
        </p:xfrm>
        <a:graphic>
          <a:graphicData uri="http://schemas.openxmlformats.org/drawingml/2006/table">
            <a:tbl>
              <a:tblPr/>
              <a:tblGrid>
                <a:gridCol w="1825343"/>
                <a:gridCol w="3661057"/>
              </a:tblGrid>
              <a:tr h="219156">
                <a:tc>
                  <a:txBody>
                    <a:bodyPr/>
                    <a:lstStyle/>
                    <a:p>
                      <a:pPr marL="0" marR="0" algn="just">
                        <a:lnSpc>
                          <a:spcPct val="107000"/>
                        </a:lnSpc>
                        <a:spcBef>
                          <a:spcPts val="0"/>
                        </a:spcBef>
                        <a:spcAft>
                          <a:spcPts val="0"/>
                        </a:spcAft>
                      </a:pPr>
                      <a:r>
                        <a:rPr lang="en-US" sz="1600" b="1" kern="100" dirty="0">
                          <a:solidFill>
                            <a:srgbClr val="000000"/>
                          </a:solidFill>
                          <a:latin typeface="Times New Roman"/>
                          <a:ea typeface="Times New Roman"/>
                          <a:cs typeface="Times New Roman"/>
                        </a:rPr>
                        <a:t>Course Name</a:t>
                      </a:r>
                      <a:endParaRPr lang="en-US" sz="1600" b="1" kern="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800"/>
                        </a:spcAft>
                      </a:pPr>
                      <a:r>
                        <a:rPr lang="en-US" sz="1600" b="1" kern="100">
                          <a:solidFill>
                            <a:schemeClr val="bg1"/>
                          </a:solidFill>
                          <a:latin typeface="Times New Roman"/>
                          <a:ea typeface="Times New Roman"/>
                          <a:cs typeface="Times New Roman"/>
                        </a:rPr>
                        <a:t>Business Law   </a:t>
                      </a:r>
                      <a:endParaRPr lang="en-US" sz="1600" b="1" kern="100">
                        <a:solidFill>
                          <a:schemeClr val="bg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22">
                <a:tc>
                  <a:txBody>
                    <a:bodyPr/>
                    <a:lstStyle/>
                    <a:p>
                      <a:pPr marL="0" marR="0" algn="just">
                        <a:lnSpc>
                          <a:spcPct val="107000"/>
                        </a:lnSpc>
                        <a:spcBef>
                          <a:spcPts val="0"/>
                        </a:spcBef>
                        <a:spcAft>
                          <a:spcPts val="0"/>
                        </a:spcAft>
                      </a:pPr>
                      <a:r>
                        <a:rPr lang="en-US" sz="1600" b="1" kern="100">
                          <a:solidFill>
                            <a:srgbClr val="000000"/>
                          </a:solidFill>
                          <a:latin typeface="Times New Roman"/>
                          <a:ea typeface="Times New Roman"/>
                          <a:cs typeface="Times New Roman"/>
                        </a:rPr>
                        <a:t>Course Code</a:t>
                      </a:r>
                      <a:endParaRPr lang="en-US" sz="1600" b="1" kern="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1600" b="1" kern="100" dirty="0">
                          <a:solidFill>
                            <a:schemeClr val="bg1"/>
                          </a:solidFill>
                          <a:latin typeface="Times New Roman"/>
                          <a:ea typeface="Times New Roman"/>
                          <a:cs typeface="Times New Roman"/>
                        </a:rPr>
                        <a:t>PGHRM2C005T</a:t>
                      </a:r>
                      <a:endParaRPr lang="en-US" sz="1600" b="1" kern="100" dirty="0">
                        <a:solidFill>
                          <a:schemeClr val="bg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22">
                <a:tc>
                  <a:txBody>
                    <a:bodyPr/>
                    <a:lstStyle/>
                    <a:p>
                      <a:pPr marL="0" marR="0" algn="just">
                        <a:lnSpc>
                          <a:spcPct val="107000"/>
                        </a:lnSpc>
                        <a:spcBef>
                          <a:spcPts val="0"/>
                        </a:spcBef>
                        <a:spcAft>
                          <a:spcPts val="0"/>
                        </a:spcAft>
                      </a:pPr>
                      <a:r>
                        <a:rPr lang="en-US" sz="1600" b="1" kern="100" dirty="0">
                          <a:solidFill>
                            <a:srgbClr val="000000"/>
                          </a:solidFill>
                          <a:latin typeface="Times New Roman"/>
                          <a:ea typeface="Times New Roman"/>
                          <a:cs typeface="Times New Roman"/>
                        </a:rPr>
                        <a:t>Course In Charge</a:t>
                      </a:r>
                      <a:endParaRPr lang="en-US" sz="1600" b="1" kern="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just">
                        <a:lnSpc>
                          <a:spcPct val="107000"/>
                        </a:lnSpc>
                        <a:spcBef>
                          <a:spcPts val="0"/>
                        </a:spcBef>
                        <a:spcAft>
                          <a:spcPts val="0"/>
                        </a:spcAft>
                      </a:pPr>
                      <a:r>
                        <a:rPr lang="en-US" sz="1600" b="1" kern="100" dirty="0" err="1">
                          <a:solidFill>
                            <a:srgbClr val="000000"/>
                          </a:solidFill>
                          <a:latin typeface="Times New Roman"/>
                          <a:ea typeface="Times New Roman"/>
                          <a:cs typeface="Times New Roman"/>
                        </a:rPr>
                        <a:t>Anjali</a:t>
                      </a:r>
                      <a:r>
                        <a:rPr lang="en-US" sz="1600" b="1" kern="100" dirty="0">
                          <a:solidFill>
                            <a:srgbClr val="000000"/>
                          </a:solidFill>
                          <a:latin typeface="Times New Roman"/>
                          <a:ea typeface="Times New Roman"/>
                          <a:cs typeface="Times New Roman"/>
                        </a:rPr>
                        <a:t> </a:t>
                      </a:r>
                      <a:r>
                        <a:rPr lang="en-US" sz="1600" b="1" kern="100" dirty="0" err="1">
                          <a:solidFill>
                            <a:srgbClr val="000000"/>
                          </a:solidFill>
                          <a:latin typeface="Times New Roman"/>
                          <a:ea typeface="Times New Roman"/>
                          <a:cs typeface="Times New Roman"/>
                        </a:rPr>
                        <a:t>Pathania</a:t>
                      </a:r>
                      <a:endParaRPr lang="en-US" sz="1600" b="1" kern="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6866" name="Picture 2" descr="http://edugeeks.in/wp-content/uploads/2014/01/cheque_payment.jpg"/>
          <p:cNvPicPr>
            <a:picLocks noChangeAspect="1" noChangeArrowheads="1"/>
          </p:cNvPicPr>
          <p:nvPr/>
        </p:nvPicPr>
        <p:blipFill>
          <a:blip r:embed="rId2" cstate="print"/>
          <a:srcRect/>
          <a:stretch>
            <a:fillRect/>
          </a:stretch>
        </p:blipFill>
        <p:spPr bwMode="auto">
          <a:xfrm>
            <a:off x="1676400" y="3429000"/>
            <a:ext cx="5381625" cy="2447926"/>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2775" y="228600"/>
            <a:ext cx="8153400" cy="990600"/>
          </a:xfrm>
        </p:spPr>
        <p:txBody>
          <a:bodyPr/>
          <a:lstStyle/>
          <a:p>
            <a:pPr algn="ctr" eaLnBrk="1" hangingPunct="1"/>
            <a:r>
              <a:rPr lang="en-GB" b="1" i="1" smtClean="0"/>
              <a:t>Section 6 :  Cheque</a:t>
            </a:r>
            <a:endParaRPr lang="en-US" b="1" i="1" smtClean="0"/>
          </a:p>
        </p:txBody>
      </p:sp>
      <p:sp>
        <p:nvSpPr>
          <p:cNvPr id="18435" name="Rectangle 3"/>
          <p:cNvSpPr>
            <a:spLocks noGrp="1" noChangeArrowheads="1"/>
          </p:cNvSpPr>
          <p:nvPr>
            <p:ph sz="quarter" idx="1"/>
          </p:nvPr>
        </p:nvSpPr>
        <p:spPr>
          <a:xfrm>
            <a:off x="457200" y="1600200"/>
            <a:ext cx="8412163" cy="4987925"/>
          </a:xfrm>
        </p:spPr>
        <p:txBody>
          <a:bodyPr/>
          <a:lstStyle/>
          <a:p>
            <a:pPr marL="495300" indent="-495300" eaLnBrk="1" hangingPunct="1">
              <a:lnSpc>
                <a:spcPct val="90000"/>
              </a:lnSpc>
              <a:buFont typeface="Wingdings" pitchFamily="2" charset="2"/>
              <a:buNone/>
            </a:pPr>
            <a:r>
              <a:rPr lang="en-GB" sz="2100" dirty="0" smtClean="0"/>
              <a:t>	</a:t>
            </a:r>
            <a:r>
              <a:rPr lang="en-GB" sz="2000" dirty="0" smtClean="0">
                <a:latin typeface="Garamond" pitchFamily="18" charset="0"/>
              </a:rPr>
              <a:t>For the purpose of this section, the expression </a:t>
            </a:r>
          </a:p>
          <a:p>
            <a:pPr marL="495300" indent="-495300" algn="just" eaLnBrk="1" hangingPunct="1">
              <a:lnSpc>
                <a:spcPct val="90000"/>
              </a:lnSpc>
              <a:buSzTx/>
              <a:buFont typeface="Tw Cen MT" pitchFamily="34" charset="0"/>
              <a:buAutoNum type="arabicPeriod"/>
            </a:pPr>
            <a:r>
              <a:rPr lang="en-GB" sz="2000" dirty="0" smtClean="0">
                <a:latin typeface="Garamond" pitchFamily="18" charset="0"/>
              </a:rPr>
              <a:t>“ a cheque in the electronic form”  means a cheque which contains the exact mirror image of a paper cheque, and is generated, written and signed in a secure system ensuring the minimum safety standards with the use of digital signature (with or without biometrics signature) and asymmetric crypto system </a:t>
            </a:r>
          </a:p>
          <a:p>
            <a:pPr marL="495300" indent="-495300" algn="just" eaLnBrk="1" hangingPunct="1">
              <a:lnSpc>
                <a:spcPct val="90000"/>
              </a:lnSpc>
              <a:buSzTx/>
              <a:buFont typeface="Tw Cen MT" pitchFamily="34" charset="0"/>
              <a:buAutoNum type="arabicPeriod"/>
            </a:pPr>
            <a:r>
              <a:rPr lang="en-GB" sz="2000" dirty="0" smtClean="0">
                <a:latin typeface="Garamond" pitchFamily="18" charset="0"/>
              </a:rPr>
              <a:t>“ a truncated cheque” means a cheque is truncated during the course of a clearing cycle, either by the clearing house or by the bank whether paying or receiving payment, immediately on generation of an electronic image for transmission, substituting the further physical movement of the cheque in writing.</a:t>
            </a:r>
            <a:endParaRPr lang="en-US" sz="2000" dirty="0" smtClean="0">
              <a:latin typeface="Garamond" pitchFamily="18" charset="0"/>
            </a:endParaRPr>
          </a:p>
        </p:txBody>
      </p:sp>
      <p:pic>
        <p:nvPicPr>
          <p:cNvPr id="4" name="Picture 2" descr="http://www.vakilno1.com/wp-content/uploads/2014/05/cheque-bounce.jpg"/>
          <p:cNvPicPr>
            <a:picLocks noChangeAspect="1" noChangeArrowheads="1"/>
          </p:cNvPicPr>
          <p:nvPr/>
        </p:nvPicPr>
        <p:blipFill>
          <a:blip r:embed="rId2" cstate="print"/>
          <a:srcRect/>
          <a:stretch>
            <a:fillRect/>
          </a:stretch>
        </p:blipFill>
        <p:spPr bwMode="auto">
          <a:xfrm>
            <a:off x="2590800" y="4419600"/>
            <a:ext cx="4914900" cy="2215049"/>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712787"/>
          </a:xfrm>
        </p:spPr>
        <p:txBody>
          <a:bodyPr/>
          <a:lstStyle/>
          <a:p>
            <a:pPr algn="ctr" eaLnBrk="1" hangingPunct="1"/>
            <a:r>
              <a:rPr lang="en-GB" sz="4000" b="1" i="1" smtClean="0"/>
              <a:t>Dishonour Of Cheques</a:t>
            </a:r>
            <a:endParaRPr lang="en-US" sz="4000" b="1" i="1" u="sng" smtClean="0"/>
          </a:p>
        </p:txBody>
      </p:sp>
      <p:sp>
        <p:nvSpPr>
          <p:cNvPr id="19459" name="Rectangle 3"/>
          <p:cNvSpPr>
            <a:spLocks noGrp="1" noChangeArrowheads="1"/>
          </p:cNvSpPr>
          <p:nvPr>
            <p:ph sz="quarter" idx="1"/>
          </p:nvPr>
        </p:nvSpPr>
        <p:spPr>
          <a:xfrm>
            <a:off x="457200" y="1870075"/>
            <a:ext cx="8229600" cy="4987925"/>
          </a:xfrm>
        </p:spPr>
        <p:txBody>
          <a:bodyPr/>
          <a:lstStyle/>
          <a:p>
            <a:pPr algn="just" eaLnBrk="1" hangingPunct="1">
              <a:lnSpc>
                <a:spcPct val="90000"/>
              </a:lnSpc>
            </a:pPr>
            <a:r>
              <a:rPr lang="en-GB" sz="2100" smtClean="0">
                <a:solidFill>
                  <a:srgbClr val="C00000"/>
                </a:solidFill>
              </a:rPr>
              <a:t>According to Sec. 138 </a:t>
            </a:r>
          </a:p>
          <a:p>
            <a:pPr algn="just" eaLnBrk="1" hangingPunct="1">
              <a:lnSpc>
                <a:spcPct val="90000"/>
              </a:lnSpc>
              <a:buFont typeface="Wingdings" pitchFamily="2" charset="2"/>
              <a:buNone/>
            </a:pPr>
            <a:r>
              <a:rPr lang="en-GB" sz="2100" smtClean="0"/>
              <a:t>    Dishonour of cheque for insufficiency, etc. of funds in the account – where any cheque drawn by a person on an account maintained by him with a banker for payment of any amount of money to another person from out of that account for the discharge, in whole or in part, of any debt or other liability, is returned by the bank unpaid, either because of the amount of money standing to the credit of that account is insufficient to honour the cheque or that it exceeds the amount arranged to be paid from that account by an agreement made with that bank, such person shall be deemed to have committed that offence and shall, without prejudice to any other provision of this Act, be punishable with imprisonment for a term which may extend to 2 years with fine which may extend to twice the amount of the cheque or with both </a:t>
            </a:r>
            <a:endParaRPr lang="en-US" sz="21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04800"/>
            <a:ext cx="8229600" cy="417513"/>
          </a:xfrm>
        </p:spPr>
        <p:txBody>
          <a:bodyPr>
            <a:normAutofit fontScale="90000"/>
          </a:bodyPr>
          <a:lstStyle/>
          <a:p>
            <a:pPr algn="ctr" eaLnBrk="1" hangingPunct="1"/>
            <a:r>
              <a:rPr lang="en-GB" sz="4000" b="1" i="1" smtClean="0"/>
              <a:t>Dishonour Of Cheques</a:t>
            </a:r>
            <a:endParaRPr lang="en-US" sz="4000" b="1" i="1" smtClean="0"/>
          </a:p>
        </p:txBody>
      </p:sp>
      <p:sp>
        <p:nvSpPr>
          <p:cNvPr id="20483" name="Rectangle 3"/>
          <p:cNvSpPr>
            <a:spLocks noGrp="1" noChangeArrowheads="1"/>
          </p:cNvSpPr>
          <p:nvPr>
            <p:ph sz="quarter" idx="1"/>
          </p:nvPr>
        </p:nvSpPr>
        <p:spPr>
          <a:xfrm>
            <a:off x="381000" y="1641475"/>
            <a:ext cx="8448675" cy="5216525"/>
          </a:xfrm>
        </p:spPr>
        <p:txBody>
          <a:bodyPr/>
          <a:lstStyle/>
          <a:p>
            <a:pPr algn="just" eaLnBrk="1" hangingPunct="1">
              <a:lnSpc>
                <a:spcPct val="90000"/>
              </a:lnSpc>
            </a:pPr>
            <a:r>
              <a:rPr lang="en-GB" sz="2200" smtClean="0"/>
              <a:t>Provided that nothing contained in the section shall apply unless – </a:t>
            </a:r>
          </a:p>
          <a:p>
            <a:pPr algn="just" eaLnBrk="1" hangingPunct="1">
              <a:lnSpc>
                <a:spcPct val="90000"/>
              </a:lnSpc>
              <a:buFont typeface="Wingdings" pitchFamily="2" charset="2"/>
              <a:buNone/>
            </a:pPr>
            <a:r>
              <a:rPr lang="en-GB" sz="2200" smtClean="0"/>
              <a:t>(a)	The cheque has been presented in the bank within a 	period of 6 months from the date on which it was drawn 	or within the period of its validity, which ever is earlier. </a:t>
            </a:r>
          </a:p>
          <a:p>
            <a:pPr algn="just" eaLnBrk="1" hangingPunct="1">
              <a:lnSpc>
                <a:spcPct val="90000"/>
              </a:lnSpc>
              <a:buFont typeface="Wingdings" pitchFamily="2" charset="2"/>
              <a:buNone/>
            </a:pPr>
            <a:r>
              <a:rPr lang="en-GB" sz="2200" smtClean="0"/>
              <a:t>(b) 	The payee or the holder in due course of the cheque, 	as the case may be, makes a demand for the payment 	of the said amount of money by giving a notice, in writing, 	to the drawer of the cheque  within 30 days of the receipt 	of information by him from the bank 	regarding the 	return 	of the cheque as unpaid; and </a:t>
            </a:r>
          </a:p>
          <a:p>
            <a:pPr algn="just" eaLnBrk="1" hangingPunct="1">
              <a:lnSpc>
                <a:spcPct val="90000"/>
              </a:lnSpc>
              <a:buFont typeface="Wingdings" pitchFamily="2" charset="2"/>
              <a:buNone/>
            </a:pPr>
            <a:r>
              <a:rPr lang="en-GB" sz="2200" smtClean="0"/>
              <a:t>(c)		The drawer of such cheque fails to make the payment 	of the said amount of money to the payee or , as the 	case may be , to the holder in due course of the cheque , 	within 15 days of the receipt of the said notice.	</a:t>
            </a:r>
            <a:endParaRPr lang="en-US" sz="22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381000"/>
            <a:ext cx="8229600" cy="304800"/>
          </a:xfrm>
        </p:spPr>
        <p:txBody>
          <a:bodyPr>
            <a:normAutofit fontScale="90000"/>
          </a:bodyPr>
          <a:lstStyle/>
          <a:p>
            <a:pPr algn="ctr" eaLnBrk="1" hangingPunct="1"/>
            <a:r>
              <a:rPr lang="en-GB" sz="4000" b="1" i="1" smtClean="0"/>
              <a:t>Dishonour Of Cheques</a:t>
            </a:r>
            <a:endParaRPr lang="en-US" sz="4000" b="1" i="1" u="sng" smtClean="0"/>
          </a:p>
        </p:txBody>
      </p:sp>
      <p:sp>
        <p:nvSpPr>
          <p:cNvPr id="21507" name="Rectangle 3"/>
          <p:cNvSpPr>
            <a:spLocks noGrp="1" noChangeArrowheads="1"/>
          </p:cNvSpPr>
          <p:nvPr>
            <p:ph sz="quarter" idx="1"/>
          </p:nvPr>
        </p:nvSpPr>
        <p:spPr>
          <a:xfrm>
            <a:off x="306388" y="862013"/>
            <a:ext cx="8534400" cy="4821237"/>
          </a:xfrm>
        </p:spPr>
        <p:txBody>
          <a:bodyPr/>
          <a:lstStyle/>
          <a:p>
            <a:pPr algn="just" eaLnBrk="1" hangingPunct="1">
              <a:lnSpc>
                <a:spcPct val="80000"/>
              </a:lnSpc>
            </a:pPr>
            <a:endParaRPr lang="en-GB" sz="2000" b="1" dirty="0" smtClean="0"/>
          </a:p>
          <a:p>
            <a:pPr algn="just" eaLnBrk="1" hangingPunct="1">
              <a:lnSpc>
                <a:spcPct val="80000"/>
              </a:lnSpc>
            </a:pPr>
            <a:endParaRPr lang="en-GB" sz="2000" b="1" dirty="0" smtClean="0"/>
          </a:p>
          <a:p>
            <a:pPr algn="just" eaLnBrk="1" hangingPunct="1">
              <a:lnSpc>
                <a:spcPct val="80000"/>
              </a:lnSpc>
            </a:pPr>
            <a:endParaRPr lang="en-GB" sz="2000" b="1" dirty="0" smtClean="0"/>
          </a:p>
          <a:p>
            <a:pPr algn="just" eaLnBrk="1" hangingPunct="1">
              <a:lnSpc>
                <a:spcPct val="80000"/>
              </a:lnSpc>
            </a:pPr>
            <a:endParaRPr lang="en-GB" sz="2000" b="1" dirty="0" smtClean="0"/>
          </a:p>
          <a:p>
            <a:pPr algn="ctr" eaLnBrk="1" hangingPunct="1">
              <a:lnSpc>
                <a:spcPct val="80000"/>
              </a:lnSpc>
              <a:buFont typeface="Wingdings" pitchFamily="2" charset="2"/>
              <a:buNone/>
            </a:pPr>
            <a:r>
              <a:rPr lang="en-GB" sz="4000" b="1" dirty="0" smtClean="0">
                <a:solidFill>
                  <a:srgbClr val="C00000"/>
                </a:solidFill>
                <a:latin typeface="Garamond" pitchFamily="18" charset="0"/>
              </a:rPr>
              <a:t>Case:</a:t>
            </a:r>
          </a:p>
          <a:p>
            <a:pPr algn="ctr" eaLnBrk="1" hangingPunct="1">
              <a:lnSpc>
                <a:spcPct val="80000"/>
              </a:lnSpc>
              <a:buFont typeface="Wingdings" pitchFamily="2" charset="2"/>
              <a:buNone/>
            </a:pPr>
            <a:endParaRPr lang="en-GB" sz="4000" b="1" dirty="0" smtClean="0">
              <a:solidFill>
                <a:srgbClr val="C00000"/>
              </a:solidFill>
              <a:latin typeface="Garamond" pitchFamily="18" charset="0"/>
            </a:endParaRPr>
          </a:p>
          <a:p>
            <a:pPr algn="ctr" eaLnBrk="1" hangingPunct="1">
              <a:lnSpc>
                <a:spcPct val="80000"/>
              </a:lnSpc>
              <a:buFont typeface="Wingdings" pitchFamily="2" charset="2"/>
              <a:buNone/>
            </a:pPr>
            <a:r>
              <a:rPr lang="en-GB" sz="3000" dirty="0" smtClean="0">
                <a:latin typeface="Garamond" pitchFamily="18" charset="0"/>
              </a:rPr>
              <a:t>Electronics Trade and Technology Development Corporation Limited Vs Indian Technologists and Engineers Electronics Private Limited (1996)  </a:t>
            </a:r>
            <a:endParaRPr lang="en-US" sz="3000" dirty="0" smtClean="0">
              <a:latin typeface="Garamond"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12775" y="228600"/>
            <a:ext cx="8153400" cy="990600"/>
          </a:xfrm>
        </p:spPr>
        <p:txBody>
          <a:bodyPr/>
          <a:lstStyle/>
          <a:p>
            <a:pPr eaLnBrk="1" hangingPunct="1"/>
            <a:endParaRPr lang="en-US" smtClean="0"/>
          </a:p>
        </p:txBody>
      </p:sp>
      <p:sp>
        <p:nvSpPr>
          <p:cNvPr id="22531" name="Content Placeholder 2"/>
          <p:cNvSpPr>
            <a:spLocks noGrp="1"/>
          </p:cNvSpPr>
          <p:nvPr>
            <p:ph sz="quarter" idx="1"/>
          </p:nvPr>
        </p:nvSpPr>
        <p:spPr>
          <a:xfrm>
            <a:off x="612775" y="1600200"/>
            <a:ext cx="8153400" cy="4495800"/>
          </a:xfrm>
        </p:spPr>
        <p:txBody>
          <a:bodyPr/>
          <a:lstStyle/>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endParaRPr lang="en-US" smtClean="0"/>
          </a:p>
          <a:p>
            <a:pPr algn="ctr" eaLnBrk="1" hangingPunct="1">
              <a:buFont typeface="Wingdings" pitchFamily="2" charset="2"/>
              <a:buNone/>
            </a:pPr>
            <a:r>
              <a:rPr lang="en-US" smtClean="0"/>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12775" y="228600"/>
            <a:ext cx="8153400" cy="990600"/>
          </a:xfrm>
        </p:spPr>
        <p:txBody>
          <a:bodyPr/>
          <a:lstStyle/>
          <a:p>
            <a:pPr algn="ctr" eaLnBrk="1" hangingPunct="1"/>
            <a:r>
              <a:rPr lang="en-GB" b="1" i="1" smtClean="0"/>
              <a:t>Concept of the Act</a:t>
            </a:r>
            <a:r>
              <a:rPr lang="en-US" smtClean="0"/>
              <a:t> </a:t>
            </a:r>
          </a:p>
        </p:txBody>
      </p:sp>
      <p:sp>
        <p:nvSpPr>
          <p:cNvPr id="10243" name="Rectangle 3"/>
          <p:cNvSpPr>
            <a:spLocks noGrp="1" noChangeArrowheads="1"/>
          </p:cNvSpPr>
          <p:nvPr>
            <p:ph sz="quarter" idx="1"/>
          </p:nvPr>
        </p:nvSpPr>
        <p:spPr>
          <a:xfrm>
            <a:off x="612775" y="1600200"/>
            <a:ext cx="8153400" cy="4495800"/>
          </a:xfrm>
        </p:spPr>
        <p:txBody>
          <a:bodyPr/>
          <a:lstStyle/>
          <a:p>
            <a:pPr algn="just" eaLnBrk="1" hangingPunct="1">
              <a:lnSpc>
                <a:spcPct val="90000"/>
              </a:lnSpc>
              <a:buFont typeface="Wingdings" pitchFamily="2" charset="2"/>
              <a:buNone/>
            </a:pPr>
            <a:r>
              <a:rPr lang="en-US" sz="2800" dirty="0" smtClean="0">
                <a:latin typeface="Garamond" pitchFamily="18" charset="0"/>
              </a:rPr>
              <a:t>   </a:t>
            </a:r>
          </a:p>
          <a:p>
            <a:pPr algn="just" eaLnBrk="1" hangingPunct="1">
              <a:lnSpc>
                <a:spcPct val="90000"/>
              </a:lnSpc>
              <a:buFont typeface="Wingdings" pitchFamily="2" charset="2"/>
              <a:buNone/>
            </a:pPr>
            <a:endParaRPr lang="en-US" sz="2800" dirty="0" smtClean="0">
              <a:latin typeface="Garamond" pitchFamily="18" charset="0"/>
            </a:endParaRPr>
          </a:p>
          <a:p>
            <a:pPr algn="just" eaLnBrk="1" hangingPunct="1">
              <a:lnSpc>
                <a:spcPct val="90000"/>
              </a:lnSpc>
              <a:buFont typeface="Wingdings" pitchFamily="2" charset="2"/>
              <a:buNone/>
            </a:pPr>
            <a:endParaRPr lang="en-US" sz="2800" dirty="0" smtClean="0">
              <a:latin typeface="Garamond" pitchFamily="18" charset="0"/>
            </a:endParaRPr>
          </a:p>
          <a:p>
            <a:pPr algn="just" eaLnBrk="1" hangingPunct="1">
              <a:lnSpc>
                <a:spcPct val="90000"/>
              </a:lnSpc>
              <a:buFont typeface="Wingdings" pitchFamily="2" charset="2"/>
              <a:buNone/>
            </a:pPr>
            <a:endParaRPr lang="en-US" sz="2800" dirty="0" smtClean="0">
              <a:latin typeface="Garamond" pitchFamily="18" charset="0"/>
            </a:endParaRPr>
          </a:p>
          <a:p>
            <a:pPr algn="just" eaLnBrk="1" hangingPunct="1">
              <a:lnSpc>
                <a:spcPct val="90000"/>
              </a:lnSpc>
              <a:buFont typeface="Wingdings" pitchFamily="2" charset="2"/>
              <a:buNone/>
            </a:pPr>
            <a:endParaRPr lang="en-US" sz="2800" dirty="0" smtClean="0">
              <a:latin typeface="Garamond" pitchFamily="18" charset="0"/>
            </a:endParaRPr>
          </a:p>
          <a:p>
            <a:pPr algn="just" eaLnBrk="1" hangingPunct="1">
              <a:lnSpc>
                <a:spcPct val="90000"/>
              </a:lnSpc>
              <a:buFont typeface="Wingdings" pitchFamily="2" charset="2"/>
              <a:buNone/>
            </a:pPr>
            <a:endParaRPr lang="en-US" sz="2800" dirty="0" smtClean="0">
              <a:latin typeface="Garamond" pitchFamily="18" charset="0"/>
            </a:endParaRPr>
          </a:p>
          <a:p>
            <a:pPr algn="just" eaLnBrk="1" hangingPunct="1">
              <a:lnSpc>
                <a:spcPct val="90000"/>
              </a:lnSpc>
              <a:buFont typeface="Wingdings" pitchFamily="2" charset="2"/>
              <a:buNone/>
            </a:pPr>
            <a:r>
              <a:rPr lang="en-US" sz="2800" dirty="0" smtClean="0">
                <a:latin typeface="Garamond" pitchFamily="18" charset="0"/>
              </a:rPr>
              <a:t>   Law which is relating to negotiable instruments is contained in the Negotiable Instruments Act, 1881 which applies and extends to the whole of India.</a:t>
            </a:r>
          </a:p>
          <a:p>
            <a:pPr algn="just" eaLnBrk="1" hangingPunct="1">
              <a:lnSpc>
                <a:spcPct val="90000"/>
              </a:lnSpc>
            </a:pPr>
            <a:endParaRPr lang="en-US" sz="2600" dirty="0" smtClean="0"/>
          </a:p>
        </p:txBody>
      </p:sp>
      <p:pic>
        <p:nvPicPr>
          <p:cNvPr id="34817" name="Picture 1"/>
          <p:cNvPicPr>
            <a:picLocks noChangeAspect="1" noChangeArrowheads="1"/>
          </p:cNvPicPr>
          <p:nvPr/>
        </p:nvPicPr>
        <p:blipFill>
          <a:blip r:embed="rId2" cstate="print"/>
          <a:srcRect/>
          <a:stretch>
            <a:fillRect/>
          </a:stretch>
        </p:blipFill>
        <p:spPr bwMode="auto">
          <a:xfrm>
            <a:off x="228600" y="1752600"/>
            <a:ext cx="8686800" cy="2514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2775" y="228600"/>
            <a:ext cx="8153400" cy="990600"/>
          </a:xfrm>
        </p:spPr>
        <p:txBody>
          <a:bodyPr/>
          <a:lstStyle/>
          <a:p>
            <a:pPr algn="ctr" eaLnBrk="1" hangingPunct="1">
              <a:defRPr/>
            </a:pPr>
            <a:r>
              <a:rPr lang="en-US" b="1" i="1" dirty="0" smtClean="0"/>
              <a:t>C</a:t>
            </a:r>
            <a:r>
              <a:rPr lang="en-US" b="1" i="1" dirty="0" smtClean="0">
                <a:solidFill>
                  <a:schemeClr val="tx2">
                    <a:lumMod val="75000"/>
                  </a:schemeClr>
                </a:solidFill>
              </a:rPr>
              <a:t>once</a:t>
            </a:r>
            <a:r>
              <a:rPr lang="en-US" b="1" i="1" dirty="0" smtClean="0"/>
              <a:t>pt of Negotiable Instrument</a:t>
            </a:r>
          </a:p>
        </p:txBody>
      </p:sp>
      <p:sp>
        <p:nvSpPr>
          <p:cNvPr id="26627" name="Rectangle 3"/>
          <p:cNvSpPr>
            <a:spLocks noGrp="1" noChangeArrowheads="1"/>
          </p:cNvSpPr>
          <p:nvPr>
            <p:ph sz="quarter" idx="1"/>
          </p:nvPr>
        </p:nvSpPr>
        <p:spPr>
          <a:xfrm>
            <a:off x="533400" y="1828800"/>
            <a:ext cx="8229600" cy="4530725"/>
          </a:xfrm>
        </p:spPr>
        <p:txBody>
          <a:bodyPr>
            <a:normAutofit lnSpcReduction="10000"/>
          </a:bodyPr>
          <a:lstStyle/>
          <a:p>
            <a:pPr marL="320040" indent="-320040" algn="just" eaLnBrk="1" fontAlgn="auto" hangingPunct="1">
              <a:lnSpc>
                <a:spcPct val="80000"/>
              </a:lnSpc>
              <a:spcAft>
                <a:spcPts val="0"/>
              </a:spcAft>
              <a:buFont typeface="Wingdings" pitchFamily="2" charset="2"/>
              <a:buNone/>
              <a:defRPr/>
            </a:pPr>
            <a:r>
              <a:rPr lang="en-US" sz="2800" dirty="0" smtClean="0">
                <a:latin typeface="Garamond" pitchFamily="18" charset="0"/>
              </a:rPr>
              <a:t>   </a:t>
            </a:r>
            <a:r>
              <a:rPr lang="en-US" sz="2800" b="1" i="1" dirty="0" smtClean="0">
                <a:latin typeface="Garamond" pitchFamily="18" charset="0"/>
              </a:rPr>
              <a:t>Negotiable</a:t>
            </a:r>
            <a:r>
              <a:rPr lang="en-US" sz="2800" dirty="0" smtClean="0">
                <a:latin typeface="Garamond" pitchFamily="18" charset="0"/>
              </a:rPr>
              <a:t> means ‘transferable by delivery,’ and the word </a:t>
            </a:r>
            <a:r>
              <a:rPr lang="en-US" sz="2800" b="1" i="1" dirty="0" smtClean="0">
                <a:latin typeface="Garamond" pitchFamily="18" charset="0"/>
              </a:rPr>
              <a:t>instrument </a:t>
            </a:r>
            <a:r>
              <a:rPr lang="en-US" sz="2800" dirty="0" smtClean="0">
                <a:latin typeface="Garamond" pitchFamily="18" charset="0"/>
              </a:rPr>
              <a:t>means ‘a written document by which a right is created in </a:t>
            </a:r>
            <a:r>
              <a:rPr lang="en-US" sz="2800" dirty="0" err="1" smtClean="0">
                <a:latin typeface="Garamond" pitchFamily="18" charset="0"/>
              </a:rPr>
              <a:t>favour</a:t>
            </a:r>
            <a:r>
              <a:rPr lang="en-US" sz="2800" dirty="0" smtClean="0">
                <a:latin typeface="Garamond" pitchFamily="18" charset="0"/>
              </a:rPr>
              <a:t> of some person.’ </a:t>
            </a:r>
          </a:p>
          <a:p>
            <a:pPr marL="320040" indent="-320040" algn="just" eaLnBrk="1" fontAlgn="auto" hangingPunct="1">
              <a:lnSpc>
                <a:spcPct val="80000"/>
              </a:lnSpc>
              <a:spcAft>
                <a:spcPts val="0"/>
              </a:spcAft>
              <a:buFont typeface="Wingdings" pitchFamily="2" charset="2"/>
              <a:buNone/>
              <a:defRPr/>
            </a:pPr>
            <a:endParaRPr lang="en-US" sz="2800" dirty="0" smtClean="0">
              <a:latin typeface="Garamond" pitchFamily="18" charset="0"/>
            </a:endParaRPr>
          </a:p>
          <a:p>
            <a:pPr marL="320040" indent="-320040" algn="just" eaLnBrk="1" fontAlgn="auto" hangingPunct="1">
              <a:lnSpc>
                <a:spcPct val="80000"/>
              </a:lnSpc>
              <a:spcAft>
                <a:spcPts val="0"/>
              </a:spcAft>
              <a:buFont typeface="Wingdings" pitchFamily="2" charset="2"/>
              <a:buNone/>
              <a:defRPr/>
            </a:pPr>
            <a:r>
              <a:rPr lang="en-US" sz="2800" dirty="0" smtClean="0">
                <a:latin typeface="Garamond" pitchFamily="18" charset="0"/>
              </a:rPr>
              <a:t>	The term “</a:t>
            </a:r>
            <a:r>
              <a:rPr lang="en-US" sz="2800" b="1" i="1" dirty="0" smtClean="0">
                <a:latin typeface="Garamond" pitchFamily="18" charset="0"/>
              </a:rPr>
              <a:t>negotiable instrument</a:t>
            </a:r>
            <a:r>
              <a:rPr lang="en-US" sz="2800" dirty="0" smtClean="0">
                <a:latin typeface="Garamond" pitchFamily="18" charset="0"/>
              </a:rPr>
              <a:t>” literally means ‘a written document which creates a right in </a:t>
            </a:r>
            <a:r>
              <a:rPr lang="en-US" sz="2800" dirty="0" err="1" smtClean="0">
                <a:latin typeface="Garamond" pitchFamily="18" charset="0"/>
              </a:rPr>
              <a:t>favour</a:t>
            </a:r>
            <a:r>
              <a:rPr lang="en-US" sz="2800" dirty="0" smtClean="0">
                <a:latin typeface="Garamond" pitchFamily="18" charset="0"/>
              </a:rPr>
              <a:t> of somebody and is freely transferable by delivery.’</a:t>
            </a:r>
          </a:p>
          <a:p>
            <a:pPr marL="320040" indent="-320040" algn="just" eaLnBrk="1" fontAlgn="auto" hangingPunct="1">
              <a:lnSpc>
                <a:spcPct val="80000"/>
              </a:lnSpc>
              <a:spcAft>
                <a:spcPts val="0"/>
              </a:spcAft>
              <a:buFont typeface="Wingdings" pitchFamily="2" charset="2"/>
              <a:buNone/>
              <a:defRPr/>
            </a:pPr>
            <a:endParaRPr lang="en-US" sz="2800" dirty="0" smtClean="0">
              <a:latin typeface="Garamond" pitchFamily="18" charset="0"/>
            </a:endParaRPr>
          </a:p>
          <a:p>
            <a:pPr marL="320040" indent="-320040" algn="just" eaLnBrk="1" fontAlgn="auto" hangingPunct="1">
              <a:lnSpc>
                <a:spcPct val="80000"/>
              </a:lnSpc>
              <a:spcAft>
                <a:spcPts val="0"/>
              </a:spcAft>
              <a:buFont typeface="Wingdings" pitchFamily="2" charset="2"/>
              <a:buNone/>
              <a:defRPr/>
            </a:pPr>
            <a:r>
              <a:rPr lang="en-US" sz="2800" dirty="0" smtClean="0">
                <a:latin typeface="Garamond" pitchFamily="18" charset="0"/>
              </a:rPr>
              <a:t>	A negotiable instrument is a piece of paper which entitles a person to a certain sum of money and which is transferable from one to another person by a delivery or by endorsement and delivery.</a:t>
            </a:r>
          </a:p>
          <a:p>
            <a:pPr marL="320040" indent="-320040" algn="just" eaLnBrk="1" fontAlgn="auto" hangingPunct="1">
              <a:spcAft>
                <a:spcPts val="0"/>
              </a:spcAft>
              <a:buFont typeface="Wingdings"/>
              <a:buChar char=""/>
              <a:defRPr/>
            </a:pPr>
            <a:endParaRPr lang="en-US" sz="26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715962"/>
          </a:xfrm>
        </p:spPr>
        <p:txBody>
          <a:bodyPr/>
          <a:lstStyle/>
          <a:p>
            <a:pPr eaLnBrk="1" hangingPunct="1">
              <a:defRPr/>
            </a:pPr>
            <a:r>
              <a:rPr lang="en-US" sz="3200" b="1" i="1" dirty="0" smtClean="0">
                <a:solidFill>
                  <a:schemeClr val="tx2">
                    <a:lumMod val="75000"/>
                  </a:schemeClr>
                </a:solidFill>
                <a:latin typeface="Tw Cen MT (Headings)"/>
              </a:rPr>
              <a:t>Types</a:t>
            </a:r>
            <a:r>
              <a:rPr lang="en-US" sz="3200" b="1" i="1" dirty="0" smtClean="0">
                <a:solidFill>
                  <a:schemeClr val="tx1"/>
                </a:solidFill>
                <a:latin typeface="Tw Cen MT (Headings)"/>
              </a:rPr>
              <a:t> </a:t>
            </a:r>
            <a:r>
              <a:rPr lang="en-US" sz="3200" b="1" i="1" dirty="0" smtClean="0">
                <a:solidFill>
                  <a:schemeClr val="tx2">
                    <a:lumMod val="75000"/>
                  </a:schemeClr>
                </a:solidFill>
                <a:latin typeface="Tw Cen MT (Headings)"/>
              </a:rPr>
              <a:t>of Negotiable Instruments</a:t>
            </a:r>
          </a:p>
        </p:txBody>
      </p:sp>
      <p:sp>
        <p:nvSpPr>
          <p:cNvPr id="12291" name="Rectangle 3"/>
          <p:cNvSpPr>
            <a:spLocks noGrp="1" noChangeArrowheads="1"/>
          </p:cNvSpPr>
          <p:nvPr>
            <p:ph sz="quarter" idx="1"/>
          </p:nvPr>
        </p:nvSpPr>
        <p:spPr>
          <a:xfrm>
            <a:off x="612775" y="1600200"/>
            <a:ext cx="8153400" cy="4495800"/>
          </a:xfrm>
        </p:spPr>
        <p:txBody>
          <a:bodyPr/>
          <a:lstStyle/>
          <a:p>
            <a:pPr eaLnBrk="1" hangingPunct="1">
              <a:lnSpc>
                <a:spcPct val="90000"/>
              </a:lnSpc>
              <a:buSzPct val="120000"/>
              <a:buFontTx/>
              <a:buNone/>
            </a:pPr>
            <a:r>
              <a:rPr lang="en-US" sz="2800" dirty="0" smtClean="0">
                <a:latin typeface="Garamond" pitchFamily="18" charset="0"/>
              </a:rPr>
              <a:t>Negotiable instruments are of two types which are as follows:</a:t>
            </a:r>
          </a:p>
          <a:p>
            <a:pPr eaLnBrk="1" hangingPunct="1">
              <a:lnSpc>
                <a:spcPct val="90000"/>
              </a:lnSpc>
              <a:buClr>
                <a:schemeClr val="tx1"/>
              </a:buClr>
              <a:buSzPct val="120000"/>
              <a:buFontTx/>
              <a:buChar char="•"/>
            </a:pPr>
            <a:r>
              <a:rPr lang="en-US" sz="2800" b="1" dirty="0" smtClean="0">
                <a:latin typeface="Garamond" pitchFamily="18" charset="0"/>
              </a:rPr>
              <a:t>Negotiable Instruments recognized by status:</a:t>
            </a:r>
            <a:r>
              <a:rPr lang="en-US" sz="2800" dirty="0" smtClean="0">
                <a:latin typeface="Garamond" pitchFamily="18" charset="0"/>
              </a:rPr>
              <a:t>  </a:t>
            </a:r>
          </a:p>
          <a:p>
            <a:pPr eaLnBrk="1" hangingPunct="1">
              <a:lnSpc>
                <a:spcPct val="90000"/>
              </a:lnSpc>
              <a:buSzPct val="120000"/>
              <a:buFontTx/>
              <a:buNone/>
            </a:pPr>
            <a:r>
              <a:rPr lang="en-US" sz="2800" dirty="0" smtClean="0">
                <a:latin typeface="Garamond" pitchFamily="18" charset="0"/>
              </a:rPr>
              <a:t>	e.g. Bills of Exchange, </a:t>
            </a:r>
            <a:r>
              <a:rPr lang="en-US" sz="2800" dirty="0" err="1" smtClean="0">
                <a:latin typeface="Garamond" pitchFamily="18" charset="0"/>
              </a:rPr>
              <a:t>Cheque</a:t>
            </a:r>
            <a:r>
              <a:rPr lang="en-US" sz="2800" dirty="0" smtClean="0">
                <a:latin typeface="Garamond" pitchFamily="18" charset="0"/>
              </a:rPr>
              <a:t> and Promissory Notes. </a:t>
            </a:r>
          </a:p>
          <a:p>
            <a:pPr eaLnBrk="1" hangingPunct="1">
              <a:lnSpc>
                <a:spcPct val="90000"/>
              </a:lnSpc>
              <a:buSzPct val="120000"/>
              <a:buFontTx/>
              <a:buNone/>
            </a:pPr>
            <a:endParaRPr lang="en-US" sz="2800" dirty="0" smtClean="0">
              <a:latin typeface="Garamond" pitchFamily="18" charset="0"/>
            </a:endParaRPr>
          </a:p>
          <a:p>
            <a:pPr eaLnBrk="1" hangingPunct="1">
              <a:lnSpc>
                <a:spcPct val="90000"/>
              </a:lnSpc>
              <a:buClr>
                <a:schemeClr val="tx1"/>
              </a:buClr>
              <a:buSzPct val="120000"/>
              <a:buFontTx/>
              <a:buChar char="•"/>
            </a:pPr>
            <a:r>
              <a:rPr lang="en-US" sz="2800" b="1" dirty="0" smtClean="0">
                <a:latin typeface="Garamond" pitchFamily="18" charset="0"/>
              </a:rPr>
              <a:t>Negotiable instruments recognized by usage or customs of trade:</a:t>
            </a:r>
            <a:r>
              <a:rPr lang="en-US" sz="2800" dirty="0" smtClean="0">
                <a:latin typeface="Garamond" pitchFamily="18" charset="0"/>
              </a:rPr>
              <a:t>                                              </a:t>
            </a:r>
          </a:p>
          <a:p>
            <a:pPr eaLnBrk="1" hangingPunct="1">
              <a:lnSpc>
                <a:spcPct val="90000"/>
              </a:lnSpc>
              <a:buSzPct val="120000"/>
              <a:buFontTx/>
              <a:buNone/>
            </a:pPr>
            <a:r>
              <a:rPr lang="en-US" sz="2800" dirty="0" smtClean="0">
                <a:latin typeface="Garamond" pitchFamily="18" charset="0"/>
              </a:rPr>
              <a:t>	e.g. Bank notes, exchequer bills, share warrants, bearer debentures, dividend warrants, share certificate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algn="ctr" eaLnBrk="1" hangingPunct="1"/>
            <a:r>
              <a:rPr lang="en-US" b="1" i="1" smtClean="0"/>
              <a:t>1. Promissory Note</a:t>
            </a:r>
          </a:p>
        </p:txBody>
      </p:sp>
      <p:sp>
        <p:nvSpPr>
          <p:cNvPr id="13315" name="Content Placeholder 2"/>
          <p:cNvSpPr>
            <a:spLocks noGrp="1"/>
          </p:cNvSpPr>
          <p:nvPr>
            <p:ph sz="quarter" idx="1"/>
          </p:nvPr>
        </p:nvSpPr>
        <p:spPr>
          <a:xfrm>
            <a:off x="612775" y="1600200"/>
            <a:ext cx="8153400" cy="4495800"/>
          </a:xfrm>
        </p:spPr>
        <p:txBody>
          <a:bodyPr/>
          <a:lstStyle/>
          <a:p>
            <a:pPr eaLnBrk="1" hangingPunct="1">
              <a:buFont typeface="Wingdings" pitchFamily="2" charset="2"/>
              <a:buNone/>
            </a:pPr>
            <a:r>
              <a:rPr lang="en-US" sz="3500" b="1" dirty="0" smtClean="0">
                <a:solidFill>
                  <a:srgbClr val="C00000"/>
                </a:solidFill>
                <a:latin typeface="Garamond" pitchFamily="18" charset="0"/>
              </a:rPr>
              <a:t>   According to Section 4,</a:t>
            </a:r>
          </a:p>
          <a:p>
            <a:pPr eaLnBrk="1" hangingPunct="1">
              <a:buFont typeface="Wingdings" pitchFamily="2" charset="2"/>
              <a:buNone/>
            </a:pPr>
            <a:r>
              <a:rPr lang="en-US" sz="2400" b="1" dirty="0" smtClean="0">
                <a:latin typeface="Garamond" pitchFamily="18" charset="0"/>
              </a:rPr>
              <a:t>   “A promissory note is an instrument in writing (not being a bank-note or a currency-note) containing an unconditional undertaking, signed by the maker, to pay a certain sum of money only to, or to the order of, a certain person, or to the bearer of the instrument.”</a:t>
            </a:r>
            <a:endParaRPr lang="en-US" sz="2400" dirty="0" smtClean="0"/>
          </a:p>
        </p:txBody>
      </p:sp>
      <p:pic>
        <p:nvPicPr>
          <p:cNvPr id="1026" name="Picture 2"/>
          <p:cNvPicPr>
            <a:picLocks noChangeAspect="1" noChangeArrowheads="1"/>
          </p:cNvPicPr>
          <p:nvPr/>
        </p:nvPicPr>
        <p:blipFill>
          <a:blip r:embed="rId2" cstate="print"/>
          <a:srcRect/>
          <a:stretch>
            <a:fillRect/>
          </a:stretch>
        </p:blipFill>
        <p:spPr bwMode="auto">
          <a:xfrm>
            <a:off x="2362200" y="4191000"/>
            <a:ext cx="4572000" cy="2438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58763"/>
            <a:ext cx="8229600" cy="530225"/>
          </a:xfrm>
        </p:spPr>
        <p:txBody>
          <a:bodyPr>
            <a:normAutofit fontScale="90000"/>
          </a:bodyPr>
          <a:lstStyle/>
          <a:p>
            <a:pPr algn="ctr" eaLnBrk="1" fontAlgn="auto" hangingPunct="1">
              <a:spcAft>
                <a:spcPts val="0"/>
              </a:spcAft>
              <a:defRPr/>
            </a:pPr>
            <a:r>
              <a:rPr lang="en-GB" b="1" i="1"/>
              <a:t>Essential features</a:t>
            </a:r>
            <a:endParaRPr lang="en-US" b="1" i="1"/>
          </a:p>
        </p:txBody>
      </p:sp>
      <p:sp>
        <p:nvSpPr>
          <p:cNvPr id="28675" name="Rectangle 3"/>
          <p:cNvSpPr>
            <a:spLocks noGrp="1" noChangeArrowheads="1"/>
          </p:cNvSpPr>
          <p:nvPr>
            <p:ph sz="quarter" idx="1"/>
          </p:nvPr>
        </p:nvSpPr>
        <p:spPr>
          <a:xfrm>
            <a:off x="152400" y="1870075"/>
            <a:ext cx="8991600" cy="4987925"/>
          </a:xfrm>
        </p:spPr>
        <p:txBody>
          <a:bodyPr>
            <a:normAutofit/>
          </a:bodyPr>
          <a:lstStyle/>
          <a:p>
            <a:pPr marL="320040" indent="-320040" eaLnBrk="1" fontAlgn="auto" hangingPunct="1">
              <a:lnSpc>
                <a:spcPct val="80000"/>
              </a:lnSpc>
              <a:spcAft>
                <a:spcPts val="0"/>
              </a:spcAft>
              <a:buFont typeface="Wingdings"/>
              <a:buChar char=""/>
              <a:defRPr/>
            </a:pPr>
            <a:r>
              <a:rPr lang="en-GB" sz="3000" dirty="0">
                <a:latin typeface="Garamond" pitchFamily="18" charset="0"/>
              </a:rPr>
              <a:t>An instrument is a promissory note if there are present the following elements</a:t>
            </a:r>
            <a:r>
              <a:rPr lang="en-GB" sz="3000" dirty="0" smtClean="0">
                <a:latin typeface="Garamond" pitchFamily="18" charset="0"/>
              </a:rPr>
              <a:t>:-</a:t>
            </a:r>
          </a:p>
          <a:p>
            <a:pPr marL="320040" indent="-320040" eaLnBrk="1" fontAlgn="auto" hangingPunct="1">
              <a:lnSpc>
                <a:spcPct val="80000"/>
              </a:lnSpc>
              <a:spcAft>
                <a:spcPts val="0"/>
              </a:spcAft>
              <a:buFont typeface="Wingdings"/>
              <a:buChar char=""/>
              <a:defRPr/>
            </a:pPr>
            <a:endParaRPr lang="en-GB" sz="3000" b="1" dirty="0"/>
          </a:p>
          <a:p>
            <a:pPr marL="457200" indent="-457200" algn="just" eaLnBrk="1" fontAlgn="auto" hangingPunct="1">
              <a:lnSpc>
                <a:spcPct val="80000"/>
              </a:lnSpc>
              <a:spcAft>
                <a:spcPts val="0"/>
              </a:spcAft>
              <a:buFont typeface="Wingdings"/>
              <a:buNone/>
              <a:defRPr/>
            </a:pPr>
            <a:r>
              <a:rPr lang="en-GB" sz="2500" dirty="0" smtClean="0">
                <a:latin typeface="Garamond" pitchFamily="18" charset="0"/>
              </a:rPr>
              <a:t>1. </a:t>
            </a:r>
            <a:r>
              <a:rPr lang="en-GB" sz="2500" b="1" dirty="0" smtClean="0">
                <a:latin typeface="Garamond" pitchFamily="18" charset="0"/>
              </a:rPr>
              <a:t>Writing </a:t>
            </a:r>
            <a:endParaRPr lang="en-GB" sz="2500" b="1" dirty="0">
              <a:latin typeface="Garamond" pitchFamily="18" charset="0"/>
            </a:endParaRPr>
          </a:p>
          <a:p>
            <a:pPr marL="320040" indent="-320040" algn="just" eaLnBrk="1" fontAlgn="auto" hangingPunct="1">
              <a:lnSpc>
                <a:spcPct val="80000"/>
              </a:lnSpc>
              <a:spcAft>
                <a:spcPts val="0"/>
              </a:spcAft>
              <a:buFont typeface="Wingdings" pitchFamily="2" charset="2"/>
              <a:buNone/>
              <a:defRPr/>
            </a:pPr>
            <a:r>
              <a:rPr lang="en-GB" sz="2500" b="1" dirty="0" smtClean="0">
                <a:latin typeface="Garamond" pitchFamily="18" charset="0"/>
              </a:rPr>
              <a:t>2. Promise </a:t>
            </a:r>
            <a:r>
              <a:rPr lang="en-GB" sz="2500" b="1" dirty="0">
                <a:latin typeface="Garamond" pitchFamily="18" charset="0"/>
              </a:rPr>
              <a:t>to pay </a:t>
            </a:r>
            <a:r>
              <a:rPr lang="en-GB" sz="2500" b="1" dirty="0" smtClean="0">
                <a:latin typeface="Garamond" pitchFamily="18" charset="0"/>
              </a:rPr>
              <a:t>:  </a:t>
            </a:r>
          </a:p>
          <a:p>
            <a:pPr marL="320040" indent="-320040" algn="just" eaLnBrk="1" fontAlgn="auto" hangingPunct="1">
              <a:lnSpc>
                <a:spcPct val="80000"/>
              </a:lnSpc>
              <a:spcAft>
                <a:spcPts val="0"/>
              </a:spcAft>
              <a:buFont typeface="Wingdings" pitchFamily="2" charset="2"/>
              <a:buNone/>
              <a:defRPr/>
            </a:pPr>
            <a:r>
              <a:rPr lang="en-GB" sz="2500" b="1" dirty="0" smtClean="0">
                <a:latin typeface="Garamond" pitchFamily="18" charset="0"/>
              </a:rPr>
              <a:t>   </a:t>
            </a:r>
            <a:r>
              <a:rPr lang="en-GB" sz="2500" b="1" dirty="0" smtClean="0">
                <a:solidFill>
                  <a:srgbClr val="C00000"/>
                </a:solidFill>
                <a:latin typeface="Garamond" pitchFamily="18" charset="0"/>
              </a:rPr>
              <a:t>Case: Mange </a:t>
            </a:r>
            <a:r>
              <a:rPr lang="en-GB" sz="2500" b="1" dirty="0" err="1">
                <a:solidFill>
                  <a:srgbClr val="C00000"/>
                </a:solidFill>
                <a:latin typeface="Garamond" pitchFamily="18" charset="0"/>
              </a:rPr>
              <a:t>Lal</a:t>
            </a:r>
            <a:r>
              <a:rPr lang="en-GB" sz="2500" b="1" dirty="0">
                <a:solidFill>
                  <a:srgbClr val="C00000"/>
                </a:solidFill>
                <a:latin typeface="Garamond" pitchFamily="18" charset="0"/>
              </a:rPr>
              <a:t> Vs. </a:t>
            </a:r>
            <a:r>
              <a:rPr lang="en-GB" sz="2500" b="1" dirty="0" err="1">
                <a:solidFill>
                  <a:srgbClr val="C00000"/>
                </a:solidFill>
                <a:latin typeface="Garamond" pitchFamily="18" charset="0"/>
              </a:rPr>
              <a:t>Lal</a:t>
            </a:r>
            <a:r>
              <a:rPr lang="en-GB" sz="2500" b="1" dirty="0">
                <a:solidFill>
                  <a:srgbClr val="C00000"/>
                </a:solidFill>
                <a:latin typeface="Garamond" pitchFamily="18" charset="0"/>
              </a:rPr>
              <a:t> </a:t>
            </a:r>
            <a:r>
              <a:rPr lang="en-GB" sz="2500" b="1" dirty="0" err="1">
                <a:solidFill>
                  <a:srgbClr val="C00000"/>
                </a:solidFill>
                <a:latin typeface="Garamond" pitchFamily="18" charset="0"/>
              </a:rPr>
              <a:t>Chand</a:t>
            </a:r>
            <a:r>
              <a:rPr lang="en-GB" sz="2500" b="1" dirty="0">
                <a:solidFill>
                  <a:srgbClr val="C00000"/>
                </a:solidFill>
                <a:latin typeface="Garamond" pitchFamily="18" charset="0"/>
              </a:rPr>
              <a:t>, AIR 1995, Rajasthan High </a:t>
            </a:r>
            <a:r>
              <a:rPr lang="en-GB" sz="2500" b="1" dirty="0" smtClean="0">
                <a:solidFill>
                  <a:srgbClr val="C00000"/>
                </a:solidFill>
                <a:latin typeface="Garamond" pitchFamily="18" charset="0"/>
              </a:rPr>
              <a:t>Court</a:t>
            </a:r>
          </a:p>
          <a:p>
            <a:pPr marL="320040" indent="-320040" algn="just" eaLnBrk="1" fontAlgn="auto" hangingPunct="1">
              <a:lnSpc>
                <a:spcPct val="80000"/>
              </a:lnSpc>
              <a:spcAft>
                <a:spcPts val="0"/>
              </a:spcAft>
              <a:buFont typeface="Wingdings"/>
              <a:buNone/>
              <a:defRPr/>
            </a:pPr>
            <a:r>
              <a:rPr lang="en-GB" sz="2500" b="1" dirty="0" smtClean="0">
                <a:latin typeface="Garamond" pitchFamily="18" charset="0"/>
              </a:rPr>
              <a:t>3. Unconditional </a:t>
            </a:r>
          </a:p>
          <a:p>
            <a:pPr marL="320040" indent="-320040" algn="just" eaLnBrk="1" fontAlgn="auto" hangingPunct="1">
              <a:lnSpc>
                <a:spcPct val="80000"/>
              </a:lnSpc>
              <a:spcAft>
                <a:spcPts val="0"/>
              </a:spcAft>
              <a:buFont typeface="Wingdings"/>
              <a:buNone/>
              <a:defRPr/>
            </a:pPr>
            <a:r>
              <a:rPr lang="en-GB" sz="2500" b="1" dirty="0" smtClean="0">
                <a:solidFill>
                  <a:srgbClr val="C00000"/>
                </a:solidFill>
                <a:latin typeface="Garamond" pitchFamily="18" charset="0"/>
              </a:rPr>
              <a:t>   Case: Roberts Vs </a:t>
            </a:r>
            <a:r>
              <a:rPr lang="en-GB" sz="2500" b="1" dirty="0" err="1" smtClean="0">
                <a:solidFill>
                  <a:srgbClr val="C00000"/>
                </a:solidFill>
                <a:latin typeface="Garamond" pitchFamily="18" charset="0"/>
              </a:rPr>
              <a:t>Peake</a:t>
            </a:r>
            <a:endParaRPr lang="en-GB" sz="2500" b="1" dirty="0" smtClean="0">
              <a:solidFill>
                <a:srgbClr val="C00000"/>
              </a:solidFill>
              <a:latin typeface="Garamond" pitchFamily="18" charset="0"/>
            </a:endParaRPr>
          </a:p>
          <a:p>
            <a:pPr marL="320040" indent="-320040" algn="just" eaLnBrk="1" fontAlgn="auto" hangingPunct="1">
              <a:lnSpc>
                <a:spcPct val="80000"/>
              </a:lnSpc>
              <a:spcAft>
                <a:spcPts val="0"/>
              </a:spcAft>
              <a:buFont typeface="Wingdings"/>
              <a:buNone/>
              <a:defRPr/>
            </a:pPr>
            <a:r>
              <a:rPr lang="en-GB" sz="2800" b="1" dirty="0" smtClean="0">
                <a:latin typeface="Garamond" pitchFamily="18" charset="0"/>
              </a:rPr>
              <a:t>4. Money only and a certain sum of money</a:t>
            </a:r>
          </a:p>
          <a:p>
            <a:pPr marL="320040" indent="-320040" algn="just" eaLnBrk="1" fontAlgn="auto" hangingPunct="1">
              <a:lnSpc>
                <a:spcPct val="80000"/>
              </a:lnSpc>
              <a:spcAft>
                <a:spcPts val="0"/>
              </a:spcAft>
              <a:buFont typeface="Wingdings"/>
              <a:buNone/>
              <a:defRPr/>
            </a:pPr>
            <a:r>
              <a:rPr lang="en-GB" sz="2800" b="1" dirty="0" smtClean="0">
                <a:latin typeface="Garamond" pitchFamily="18" charset="0"/>
              </a:rPr>
              <a:t>5. Certainties of parties</a:t>
            </a:r>
          </a:p>
          <a:p>
            <a:pPr marL="320040" indent="-320040" algn="just" eaLnBrk="1" fontAlgn="auto" hangingPunct="1">
              <a:lnSpc>
                <a:spcPct val="80000"/>
              </a:lnSpc>
              <a:spcAft>
                <a:spcPts val="0"/>
              </a:spcAft>
              <a:buFont typeface="Wingdings"/>
              <a:buNone/>
              <a:defRPr/>
            </a:pPr>
            <a:r>
              <a:rPr lang="en-GB" sz="2800" b="1" dirty="0" smtClean="0">
                <a:latin typeface="Garamond" pitchFamily="18" charset="0"/>
              </a:rPr>
              <a:t>6. Signed by the maker</a:t>
            </a:r>
          </a:p>
          <a:p>
            <a:pPr marL="320040" indent="-320040" algn="just" eaLnBrk="1" fontAlgn="auto" hangingPunct="1">
              <a:lnSpc>
                <a:spcPct val="80000"/>
              </a:lnSpc>
              <a:spcAft>
                <a:spcPts val="0"/>
              </a:spcAft>
              <a:buFont typeface="Wingdings"/>
              <a:buNone/>
              <a:defRPr/>
            </a:pPr>
            <a:endParaRPr lang="en-US" sz="2500" dirty="0" smtClean="0">
              <a:solidFill>
                <a:srgbClr val="C00000"/>
              </a:solidFill>
            </a:endParaRPr>
          </a:p>
          <a:p>
            <a:pPr marL="320040" indent="-320040" algn="just" eaLnBrk="1" fontAlgn="auto" hangingPunct="1">
              <a:lnSpc>
                <a:spcPct val="80000"/>
              </a:lnSpc>
              <a:spcAft>
                <a:spcPts val="0"/>
              </a:spcAft>
              <a:buFont typeface="Wingdings" pitchFamily="2" charset="2"/>
              <a:buNone/>
              <a:defRPr/>
            </a:pPr>
            <a:endParaRPr lang="en-US" sz="3000" dirty="0">
              <a:solidFill>
                <a:srgbClr val="C00000"/>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2775" y="228600"/>
            <a:ext cx="8153400" cy="990600"/>
          </a:xfrm>
        </p:spPr>
        <p:txBody>
          <a:bodyPr/>
          <a:lstStyle/>
          <a:p>
            <a:pPr algn="ctr" eaLnBrk="1" hangingPunct="1"/>
            <a:r>
              <a:rPr lang="en-GB" b="1" i="1" smtClean="0"/>
              <a:t>2. Bill of Exchange</a:t>
            </a:r>
            <a:r>
              <a:rPr lang="en-GB" smtClean="0"/>
              <a:t> </a:t>
            </a:r>
            <a:endParaRPr lang="en-US" smtClean="0"/>
          </a:p>
        </p:txBody>
      </p:sp>
      <p:sp>
        <p:nvSpPr>
          <p:cNvPr id="15363" name="Rectangle 3"/>
          <p:cNvSpPr>
            <a:spLocks noGrp="1" noChangeArrowheads="1"/>
          </p:cNvSpPr>
          <p:nvPr>
            <p:ph sz="quarter" idx="1"/>
          </p:nvPr>
        </p:nvSpPr>
        <p:spPr>
          <a:xfrm>
            <a:off x="612775" y="1600200"/>
            <a:ext cx="8153400" cy="4495800"/>
          </a:xfrm>
        </p:spPr>
        <p:txBody>
          <a:bodyPr/>
          <a:lstStyle/>
          <a:p>
            <a:pPr algn="just" eaLnBrk="1" hangingPunct="1">
              <a:buFont typeface="Wingdings" pitchFamily="2" charset="2"/>
              <a:buNone/>
            </a:pPr>
            <a:r>
              <a:rPr lang="en-US" sz="3200" b="1" smtClean="0">
                <a:solidFill>
                  <a:srgbClr val="C00000"/>
                </a:solidFill>
                <a:latin typeface="Garamond" pitchFamily="18" charset="0"/>
              </a:rPr>
              <a:t>   According to Section 5, </a:t>
            </a:r>
          </a:p>
          <a:p>
            <a:pPr algn="just" eaLnBrk="1" hangingPunct="1">
              <a:buFont typeface="Wingdings" pitchFamily="2" charset="2"/>
              <a:buNone/>
            </a:pPr>
            <a:r>
              <a:rPr lang="en-GB" b="1" smtClean="0">
                <a:latin typeface="Garamond" pitchFamily="18" charset="0"/>
              </a:rPr>
              <a:t>   A “bill of exchange”  is an instrument in writing containing an unconditional order, signed by the maker, directing a certain person to pay a certain sum of money only to, or to the order of, a certain person or to the bearer of the instrument.</a:t>
            </a:r>
            <a:r>
              <a:rPr lang="en-US" b="1" smtClean="0">
                <a:latin typeface="Garamond" pitchFamily="18" charset="0"/>
              </a:rPr>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2775" y="228600"/>
            <a:ext cx="8153400" cy="990600"/>
          </a:xfrm>
        </p:spPr>
        <p:txBody>
          <a:bodyPr/>
          <a:lstStyle/>
          <a:p>
            <a:pPr algn="ctr" eaLnBrk="1" hangingPunct="1"/>
            <a:r>
              <a:rPr lang="en-GB" b="1" i="1" smtClean="0"/>
              <a:t>Examples of Bills of Exchange</a:t>
            </a:r>
            <a:r>
              <a:rPr lang="en-GB" sz="3800" smtClean="0"/>
              <a:t> </a:t>
            </a:r>
            <a:endParaRPr lang="en-US" sz="3800" smtClean="0"/>
          </a:p>
        </p:txBody>
      </p:sp>
      <p:sp>
        <p:nvSpPr>
          <p:cNvPr id="16387" name="Rectangle 3"/>
          <p:cNvSpPr>
            <a:spLocks noGrp="1" noChangeArrowheads="1"/>
          </p:cNvSpPr>
          <p:nvPr>
            <p:ph sz="quarter" idx="1"/>
          </p:nvPr>
        </p:nvSpPr>
        <p:spPr>
          <a:xfrm>
            <a:off x="612775" y="1600200"/>
            <a:ext cx="8153400" cy="4495800"/>
          </a:xfrm>
        </p:spPr>
        <p:txBody>
          <a:bodyPr/>
          <a:lstStyle/>
          <a:p>
            <a:pPr eaLnBrk="1" hangingPunct="1">
              <a:buFont typeface="Wingdings" pitchFamily="2" charset="2"/>
              <a:buNone/>
            </a:pPr>
            <a:r>
              <a:rPr lang="en-GB" smtClean="0">
                <a:latin typeface="Garamond" pitchFamily="18" charset="0"/>
              </a:rPr>
              <a:t>(1)  	A banker’s draft  </a:t>
            </a:r>
          </a:p>
          <a:p>
            <a:pPr algn="just" eaLnBrk="1" hangingPunct="1">
              <a:buFont typeface="Wingdings" pitchFamily="2" charset="2"/>
              <a:buNone/>
            </a:pPr>
            <a:r>
              <a:rPr lang="en-GB" smtClean="0">
                <a:latin typeface="Garamond" pitchFamily="18" charset="0"/>
              </a:rPr>
              <a:t>(2)  	A demand draft even if it drawn upon 	another office of the same bank </a:t>
            </a:r>
          </a:p>
          <a:p>
            <a:pPr algn="just" eaLnBrk="1" hangingPunct="1">
              <a:buFont typeface="Wingdings" pitchFamily="2" charset="2"/>
              <a:buNone/>
            </a:pPr>
            <a:r>
              <a:rPr lang="en-GB" smtClean="0">
                <a:latin typeface="Garamond" pitchFamily="18" charset="0"/>
              </a:rPr>
              <a:t>(3) 	An order issued by a District Board 	Engineer on Government Treasury for 	payment to or order of a certain person.</a:t>
            </a:r>
            <a:endParaRPr lang="en-US" smtClean="0">
              <a:latin typeface="Garamond"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2775" y="228600"/>
            <a:ext cx="8153400" cy="990600"/>
          </a:xfrm>
        </p:spPr>
        <p:txBody>
          <a:bodyPr/>
          <a:lstStyle/>
          <a:p>
            <a:pPr algn="ctr" eaLnBrk="1" hangingPunct="1"/>
            <a:r>
              <a:rPr lang="en-GB" b="1" i="1" smtClean="0"/>
              <a:t>3. Cheque</a:t>
            </a:r>
            <a:r>
              <a:rPr lang="en-GB" smtClean="0"/>
              <a:t> </a:t>
            </a:r>
            <a:endParaRPr lang="en-US" smtClean="0"/>
          </a:p>
        </p:txBody>
      </p:sp>
      <p:sp>
        <p:nvSpPr>
          <p:cNvPr id="17411" name="Rectangle 3"/>
          <p:cNvSpPr>
            <a:spLocks noGrp="1" noChangeArrowheads="1"/>
          </p:cNvSpPr>
          <p:nvPr>
            <p:ph sz="quarter" idx="1"/>
          </p:nvPr>
        </p:nvSpPr>
        <p:spPr>
          <a:xfrm>
            <a:off x="612775" y="1600200"/>
            <a:ext cx="8153400" cy="4495800"/>
          </a:xfrm>
        </p:spPr>
        <p:txBody>
          <a:bodyPr/>
          <a:lstStyle/>
          <a:p>
            <a:pPr algn="just" eaLnBrk="1" hangingPunct="1">
              <a:buFont typeface="Wingdings" pitchFamily="2" charset="2"/>
              <a:buNone/>
            </a:pPr>
            <a:r>
              <a:rPr lang="en-US" sz="3200" b="1" smtClean="0">
                <a:solidFill>
                  <a:srgbClr val="C00000"/>
                </a:solidFill>
                <a:latin typeface="Garamond" pitchFamily="18" charset="0"/>
              </a:rPr>
              <a:t>   According to Section 6, </a:t>
            </a:r>
          </a:p>
          <a:p>
            <a:pPr algn="just" eaLnBrk="1" hangingPunct="1">
              <a:buFont typeface="Wingdings" pitchFamily="2" charset="2"/>
              <a:buNone/>
            </a:pPr>
            <a:r>
              <a:rPr lang="en-GB" smtClean="0">
                <a:latin typeface="Garamond" pitchFamily="18" charset="0"/>
              </a:rPr>
              <a:t>   A “cheque is a bill of exchange drawn on a specified banker and not expressed to be payable otherwise than on demand and it includes the electronic image of a truncated cheque and a cheque in the electronic form.</a:t>
            </a:r>
            <a:endParaRPr lang="en-US" smtClean="0">
              <a:latin typeface="Garamond"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577</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Median</vt:lpstr>
      <vt:lpstr>TOPIC:   Meaning of Negotiable Instruments</vt:lpstr>
      <vt:lpstr>Concept of the Act </vt:lpstr>
      <vt:lpstr>Concept of Negotiable Instrument</vt:lpstr>
      <vt:lpstr>Types of Negotiable Instruments</vt:lpstr>
      <vt:lpstr>1. Promissory Note</vt:lpstr>
      <vt:lpstr>Essential features</vt:lpstr>
      <vt:lpstr>2. Bill of Exchange </vt:lpstr>
      <vt:lpstr>Examples of Bills of Exchange </vt:lpstr>
      <vt:lpstr>3. Cheque </vt:lpstr>
      <vt:lpstr>Section 6 :  Cheque</vt:lpstr>
      <vt:lpstr>Dishonour Of Cheques</vt:lpstr>
      <vt:lpstr>Dishonour Of Cheques</vt:lpstr>
      <vt:lpstr>Dishonour Of Cheques</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Negotiable Instruments</dc:title>
  <dc:creator>Dell</dc:creator>
  <cp:lastModifiedBy>Dell</cp:lastModifiedBy>
  <cp:revision>6</cp:revision>
  <dcterms:created xsi:type="dcterms:W3CDTF">2016-02-11T08:31:48Z</dcterms:created>
  <dcterms:modified xsi:type="dcterms:W3CDTF">2016-02-11T09:01:11Z</dcterms:modified>
</cp:coreProperties>
</file>