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71"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973CA2-8065-4379-B842-C6B25339165D}"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n-IN"/>
        </a:p>
      </dgm:t>
    </dgm:pt>
    <dgm:pt modelId="{E4FBC287-FDA3-4CF0-AF05-B3F9DC5BEAFD}">
      <dgm:prSet phldrT="[Text]" custT="1"/>
      <dgm:spPr/>
      <dgm:t>
        <a:bodyPr/>
        <a:lstStyle/>
        <a:p>
          <a:r>
            <a:rPr lang="en-IN" sz="2400" b="1" dirty="0" smtClean="0">
              <a:solidFill>
                <a:schemeClr val="accent5">
                  <a:lumMod val="50000"/>
                </a:schemeClr>
              </a:solidFill>
            </a:rPr>
            <a:t>Liquidity Ratios</a:t>
          </a:r>
          <a:endParaRPr lang="en-IN" sz="2400" b="1" dirty="0">
            <a:solidFill>
              <a:schemeClr val="accent5">
                <a:lumMod val="50000"/>
              </a:schemeClr>
            </a:solidFill>
          </a:endParaRPr>
        </a:p>
      </dgm:t>
    </dgm:pt>
    <dgm:pt modelId="{0C706C50-8385-4521-87EE-AD9383D9C85B}" type="parTrans" cxnId="{8DDC713C-4749-482A-A16C-8D670553C0F0}">
      <dgm:prSet/>
      <dgm:spPr/>
      <dgm:t>
        <a:bodyPr/>
        <a:lstStyle/>
        <a:p>
          <a:endParaRPr lang="en-IN" sz="1800"/>
        </a:p>
      </dgm:t>
    </dgm:pt>
    <dgm:pt modelId="{ABC3764E-9C30-4014-B916-D4EEE3D5C9C8}" type="sibTrans" cxnId="{8DDC713C-4749-482A-A16C-8D670553C0F0}">
      <dgm:prSet/>
      <dgm:spPr/>
      <dgm:t>
        <a:bodyPr/>
        <a:lstStyle/>
        <a:p>
          <a:endParaRPr lang="en-IN" sz="1800"/>
        </a:p>
      </dgm:t>
    </dgm:pt>
    <dgm:pt modelId="{BDE1344E-5F8D-46A3-B6A4-17189995CA3D}">
      <dgm:prSet phldrT="[Text]" custT="1"/>
      <dgm:spPr/>
      <dgm:t>
        <a:bodyPr/>
        <a:lstStyle/>
        <a:p>
          <a:r>
            <a:rPr lang="en-IN" sz="1800" dirty="0" smtClean="0"/>
            <a:t>Current ratio</a:t>
          </a:r>
          <a:endParaRPr lang="en-IN" sz="1800" dirty="0"/>
        </a:p>
      </dgm:t>
    </dgm:pt>
    <dgm:pt modelId="{94636279-64E0-461B-8DEE-E9A77B455864}" type="parTrans" cxnId="{B4D30DEF-1F04-4FB1-90FC-538DC3DF5BF8}">
      <dgm:prSet/>
      <dgm:spPr/>
      <dgm:t>
        <a:bodyPr/>
        <a:lstStyle/>
        <a:p>
          <a:endParaRPr lang="en-IN" sz="1800"/>
        </a:p>
      </dgm:t>
    </dgm:pt>
    <dgm:pt modelId="{7564815C-5AD6-4203-9A4E-20655EF4BB1D}" type="sibTrans" cxnId="{B4D30DEF-1F04-4FB1-90FC-538DC3DF5BF8}">
      <dgm:prSet/>
      <dgm:spPr/>
      <dgm:t>
        <a:bodyPr/>
        <a:lstStyle/>
        <a:p>
          <a:endParaRPr lang="en-IN" sz="1800"/>
        </a:p>
      </dgm:t>
    </dgm:pt>
    <dgm:pt modelId="{B2947702-2948-4FDE-827D-E50DF38C9ABA}">
      <dgm:prSet phldrT="[Text]" custT="1"/>
      <dgm:spPr/>
      <dgm:t>
        <a:bodyPr/>
        <a:lstStyle/>
        <a:p>
          <a:r>
            <a:rPr lang="en-IN" sz="1800" dirty="0" smtClean="0"/>
            <a:t>Acid Test Ratio (Quick ratio)</a:t>
          </a:r>
          <a:endParaRPr lang="en-IN" sz="1800" dirty="0"/>
        </a:p>
      </dgm:t>
    </dgm:pt>
    <dgm:pt modelId="{94DB9412-D0AF-4B74-A459-906FD6A096C7}" type="parTrans" cxnId="{46ED7CD8-5A4F-470F-8F7B-7372706041C1}">
      <dgm:prSet/>
      <dgm:spPr/>
      <dgm:t>
        <a:bodyPr/>
        <a:lstStyle/>
        <a:p>
          <a:endParaRPr lang="en-IN" sz="1800"/>
        </a:p>
      </dgm:t>
    </dgm:pt>
    <dgm:pt modelId="{B8ADC785-3604-45EB-B973-B647F7092803}" type="sibTrans" cxnId="{46ED7CD8-5A4F-470F-8F7B-7372706041C1}">
      <dgm:prSet/>
      <dgm:spPr/>
      <dgm:t>
        <a:bodyPr/>
        <a:lstStyle/>
        <a:p>
          <a:endParaRPr lang="en-IN" sz="1800"/>
        </a:p>
      </dgm:t>
    </dgm:pt>
    <dgm:pt modelId="{5F5A47E3-A193-4ADE-976D-E957A63B80C3}">
      <dgm:prSet phldrT="[Text]" custT="1"/>
      <dgm:spPr/>
      <dgm:t>
        <a:bodyPr/>
        <a:lstStyle/>
        <a:p>
          <a:r>
            <a:rPr lang="en-IN" sz="2400" dirty="0" smtClean="0">
              <a:solidFill>
                <a:schemeClr val="accent5">
                  <a:lumMod val="50000"/>
                </a:schemeClr>
              </a:solidFill>
            </a:rPr>
            <a:t>Activity Ratios</a:t>
          </a:r>
          <a:endParaRPr lang="en-IN" sz="2400" dirty="0">
            <a:solidFill>
              <a:schemeClr val="accent5">
                <a:lumMod val="50000"/>
              </a:schemeClr>
            </a:solidFill>
          </a:endParaRPr>
        </a:p>
      </dgm:t>
    </dgm:pt>
    <dgm:pt modelId="{D59F337F-2AC4-46D0-A21A-240293160644}" type="parTrans" cxnId="{F021CBF0-C53C-4184-9A88-AFBEA817EA13}">
      <dgm:prSet/>
      <dgm:spPr/>
      <dgm:t>
        <a:bodyPr/>
        <a:lstStyle/>
        <a:p>
          <a:endParaRPr lang="en-IN" sz="1800"/>
        </a:p>
      </dgm:t>
    </dgm:pt>
    <dgm:pt modelId="{2C612C16-B5A0-4298-B385-81F1CE1712ED}" type="sibTrans" cxnId="{F021CBF0-C53C-4184-9A88-AFBEA817EA13}">
      <dgm:prSet/>
      <dgm:spPr/>
      <dgm:t>
        <a:bodyPr/>
        <a:lstStyle/>
        <a:p>
          <a:endParaRPr lang="en-IN" sz="1800"/>
        </a:p>
      </dgm:t>
    </dgm:pt>
    <dgm:pt modelId="{7BDD201C-BCA8-48F5-99A9-C1B0B0ECE468}">
      <dgm:prSet phldrT="[Text]" custT="1"/>
      <dgm:spPr/>
      <dgm:t>
        <a:bodyPr/>
        <a:lstStyle/>
        <a:p>
          <a:r>
            <a:rPr lang="en-IN" sz="1600" dirty="0" smtClean="0"/>
            <a:t>Receivables Turnover Ratio</a:t>
          </a:r>
          <a:endParaRPr lang="en-IN" sz="1600" dirty="0"/>
        </a:p>
      </dgm:t>
    </dgm:pt>
    <dgm:pt modelId="{D9A9D476-923A-452E-B901-00A6C3E3F17B}" type="parTrans" cxnId="{96AAA9F2-E5E0-4CCE-BAE3-7CC52FC9C34D}">
      <dgm:prSet/>
      <dgm:spPr/>
      <dgm:t>
        <a:bodyPr/>
        <a:lstStyle/>
        <a:p>
          <a:endParaRPr lang="en-IN" sz="1800"/>
        </a:p>
      </dgm:t>
    </dgm:pt>
    <dgm:pt modelId="{FD091891-258A-47CC-A3B7-1FB27C667F13}" type="sibTrans" cxnId="{96AAA9F2-E5E0-4CCE-BAE3-7CC52FC9C34D}">
      <dgm:prSet/>
      <dgm:spPr/>
      <dgm:t>
        <a:bodyPr/>
        <a:lstStyle/>
        <a:p>
          <a:endParaRPr lang="en-IN" sz="1800"/>
        </a:p>
      </dgm:t>
    </dgm:pt>
    <dgm:pt modelId="{8AF3285F-A373-484B-AF7C-B5F8F94FBFEC}">
      <dgm:prSet phldrT="[Text]" custT="1"/>
      <dgm:spPr/>
      <dgm:t>
        <a:bodyPr/>
        <a:lstStyle/>
        <a:p>
          <a:r>
            <a:rPr lang="en-IN" sz="1600" dirty="0" smtClean="0"/>
            <a:t>Creditors Turnover ratio</a:t>
          </a:r>
          <a:endParaRPr lang="en-IN" sz="1600" dirty="0"/>
        </a:p>
      </dgm:t>
    </dgm:pt>
    <dgm:pt modelId="{37226DDC-25DB-4A9C-8696-2807C5EBDD95}" type="parTrans" cxnId="{79006289-4AF3-49ED-9410-3B02708C251B}">
      <dgm:prSet/>
      <dgm:spPr/>
      <dgm:t>
        <a:bodyPr/>
        <a:lstStyle/>
        <a:p>
          <a:endParaRPr lang="en-IN" sz="1800"/>
        </a:p>
      </dgm:t>
    </dgm:pt>
    <dgm:pt modelId="{545B3001-1157-4635-A5F8-7EED1400C770}" type="sibTrans" cxnId="{79006289-4AF3-49ED-9410-3B02708C251B}">
      <dgm:prSet/>
      <dgm:spPr/>
      <dgm:t>
        <a:bodyPr/>
        <a:lstStyle/>
        <a:p>
          <a:endParaRPr lang="en-IN" sz="1800"/>
        </a:p>
      </dgm:t>
    </dgm:pt>
    <dgm:pt modelId="{D0280921-CFC0-4298-A615-A0E763C9FA46}">
      <dgm:prSet phldrT="[Text]" custT="1"/>
      <dgm:spPr/>
      <dgm:t>
        <a:bodyPr/>
        <a:lstStyle/>
        <a:p>
          <a:r>
            <a:rPr lang="en-IN" sz="2400" dirty="0" smtClean="0">
              <a:solidFill>
                <a:schemeClr val="accent5">
                  <a:lumMod val="50000"/>
                </a:schemeClr>
              </a:solidFill>
            </a:rPr>
            <a:t>Solvency Ratios (Leverage)</a:t>
          </a:r>
          <a:endParaRPr lang="en-IN" sz="2400" dirty="0">
            <a:solidFill>
              <a:schemeClr val="accent5">
                <a:lumMod val="50000"/>
              </a:schemeClr>
            </a:solidFill>
          </a:endParaRPr>
        </a:p>
      </dgm:t>
    </dgm:pt>
    <dgm:pt modelId="{3448E685-A6FF-4862-9DD5-A58C866CF54F}" type="parTrans" cxnId="{C79B888D-40B4-4FDA-A86F-9B20135B173F}">
      <dgm:prSet/>
      <dgm:spPr/>
      <dgm:t>
        <a:bodyPr/>
        <a:lstStyle/>
        <a:p>
          <a:endParaRPr lang="en-IN" sz="1800"/>
        </a:p>
      </dgm:t>
    </dgm:pt>
    <dgm:pt modelId="{CD7A00DB-20FD-4C20-87FA-1C4D561E0ACE}" type="sibTrans" cxnId="{C79B888D-40B4-4FDA-A86F-9B20135B173F}">
      <dgm:prSet/>
      <dgm:spPr/>
      <dgm:t>
        <a:bodyPr/>
        <a:lstStyle/>
        <a:p>
          <a:endParaRPr lang="en-IN" sz="1800"/>
        </a:p>
      </dgm:t>
    </dgm:pt>
    <dgm:pt modelId="{73B7709E-DA9E-4FE7-836A-64FDD466D19F}">
      <dgm:prSet phldrT="[Text]" custT="1"/>
      <dgm:spPr/>
      <dgm:t>
        <a:bodyPr/>
        <a:lstStyle/>
        <a:p>
          <a:r>
            <a:rPr lang="en-IN" sz="1600" dirty="0" smtClean="0"/>
            <a:t>Debt Equity Ratio</a:t>
          </a:r>
          <a:endParaRPr lang="en-IN" sz="1600" dirty="0"/>
        </a:p>
      </dgm:t>
    </dgm:pt>
    <dgm:pt modelId="{949A4126-73CC-48A1-BA1C-4D159C9696F5}" type="parTrans" cxnId="{578EBECC-F2D4-42AF-9A55-7E060CD64D2E}">
      <dgm:prSet/>
      <dgm:spPr/>
      <dgm:t>
        <a:bodyPr/>
        <a:lstStyle/>
        <a:p>
          <a:endParaRPr lang="en-IN" sz="1800"/>
        </a:p>
      </dgm:t>
    </dgm:pt>
    <dgm:pt modelId="{095BA84F-A32B-4ED3-B8CA-0588B987C1F1}" type="sibTrans" cxnId="{578EBECC-F2D4-42AF-9A55-7E060CD64D2E}">
      <dgm:prSet/>
      <dgm:spPr/>
      <dgm:t>
        <a:bodyPr/>
        <a:lstStyle/>
        <a:p>
          <a:endParaRPr lang="en-IN" sz="1800"/>
        </a:p>
      </dgm:t>
    </dgm:pt>
    <dgm:pt modelId="{C5DE49AE-A3D1-4045-B985-44FA5D4CDFA4}">
      <dgm:prSet phldrT="[Text]" custT="1"/>
      <dgm:spPr/>
      <dgm:t>
        <a:bodyPr/>
        <a:lstStyle/>
        <a:p>
          <a:r>
            <a:rPr lang="en-IN" sz="1600" dirty="0" smtClean="0"/>
            <a:t>Proprietary Ratio</a:t>
          </a:r>
          <a:endParaRPr lang="en-IN" sz="1600" dirty="0"/>
        </a:p>
      </dgm:t>
    </dgm:pt>
    <dgm:pt modelId="{A79CAB35-A6FC-4CD3-8253-3BB315D7E8FB}" type="parTrans" cxnId="{4BD63C15-D786-4753-AB8A-E00B157BFF7B}">
      <dgm:prSet/>
      <dgm:spPr/>
      <dgm:t>
        <a:bodyPr/>
        <a:lstStyle/>
        <a:p>
          <a:endParaRPr lang="en-IN" sz="1800"/>
        </a:p>
      </dgm:t>
    </dgm:pt>
    <dgm:pt modelId="{F1394093-8343-4217-8C28-990CA81A8C62}" type="sibTrans" cxnId="{4BD63C15-D786-4753-AB8A-E00B157BFF7B}">
      <dgm:prSet/>
      <dgm:spPr/>
      <dgm:t>
        <a:bodyPr/>
        <a:lstStyle/>
        <a:p>
          <a:endParaRPr lang="en-IN" sz="1800"/>
        </a:p>
      </dgm:t>
    </dgm:pt>
    <dgm:pt modelId="{0E7DF5AB-307A-45A2-BED6-BE0C11F0C4CE}">
      <dgm:prSet phldrT="[Text]" custT="1"/>
      <dgm:spPr/>
      <dgm:t>
        <a:bodyPr/>
        <a:lstStyle/>
        <a:p>
          <a:r>
            <a:rPr lang="en-IN" sz="1800" dirty="0" smtClean="0"/>
            <a:t>Absolute Liquidity</a:t>
          </a:r>
          <a:endParaRPr lang="en-IN" sz="1800" dirty="0"/>
        </a:p>
      </dgm:t>
    </dgm:pt>
    <dgm:pt modelId="{F670B6D6-517A-46D5-AE9D-8F64A8EB2FEE}" type="parTrans" cxnId="{A86E83F7-CE82-4A8B-846F-8251F288861C}">
      <dgm:prSet/>
      <dgm:spPr/>
      <dgm:t>
        <a:bodyPr/>
        <a:lstStyle/>
        <a:p>
          <a:endParaRPr lang="en-IN" sz="1800"/>
        </a:p>
      </dgm:t>
    </dgm:pt>
    <dgm:pt modelId="{F8A59B87-9ABD-4D0B-90E2-1FC1B47A3D29}" type="sibTrans" cxnId="{A86E83F7-CE82-4A8B-846F-8251F288861C}">
      <dgm:prSet/>
      <dgm:spPr/>
      <dgm:t>
        <a:bodyPr/>
        <a:lstStyle/>
        <a:p>
          <a:endParaRPr lang="en-IN" sz="1800"/>
        </a:p>
      </dgm:t>
    </dgm:pt>
    <dgm:pt modelId="{7957F81D-C3BE-4282-80CB-CFAAEEF46D9C}">
      <dgm:prSet phldrT="[Text]" custT="1"/>
      <dgm:spPr/>
      <dgm:t>
        <a:bodyPr/>
        <a:lstStyle/>
        <a:p>
          <a:r>
            <a:rPr lang="en-IN" sz="1600" dirty="0" smtClean="0"/>
            <a:t>Inventory  Turnover ratio</a:t>
          </a:r>
          <a:endParaRPr lang="en-IN" sz="1600" dirty="0"/>
        </a:p>
      </dgm:t>
    </dgm:pt>
    <dgm:pt modelId="{7A15954E-D610-4041-ACDD-D7009ED64751}" type="parTrans" cxnId="{1814F481-663E-444E-821A-3C3C25145C58}">
      <dgm:prSet/>
      <dgm:spPr/>
      <dgm:t>
        <a:bodyPr/>
        <a:lstStyle/>
        <a:p>
          <a:endParaRPr lang="en-IN" sz="1800"/>
        </a:p>
      </dgm:t>
    </dgm:pt>
    <dgm:pt modelId="{702253C4-50C9-4F6F-9B57-055412E9228B}" type="sibTrans" cxnId="{1814F481-663E-444E-821A-3C3C25145C58}">
      <dgm:prSet/>
      <dgm:spPr/>
      <dgm:t>
        <a:bodyPr/>
        <a:lstStyle/>
        <a:p>
          <a:endParaRPr lang="en-IN" sz="1800"/>
        </a:p>
      </dgm:t>
    </dgm:pt>
    <dgm:pt modelId="{C721F7A6-21CE-49A7-891C-BEAF9F27A4F0}">
      <dgm:prSet phldrT="[Text]" custT="1"/>
      <dgm:spPr/>
      <dgm:t>
        <a:bodyPr/>
        <a:lstStyle/>
        <a:p>
          <a:r>
            <a:rPr lang="en-IN" sz="1600" dirty="0" smtClean="0"/>
            <a:t>Cash Turnover ratio</a:t>
          </a:r>
          <a:endParaRPr lang="en-IN" sz="1600" dirty="0"/>
        </a:p>
      </dgm:t>
    </dgm:pt>
    <dgm:pt modelId="{219D2331-3480-4448-8C2E-E802D7EE88C8}" type="parTrans" cxnId="{24223414-A04D-4CE5-9A17-C7585E526824}">
      <dgm:prSet/>
      <dgm:spPr/>
      <dgm:t>
        <a:bodyPr/>
        <a:lstStyle/>
        <a:p>
          <a:endParaRPr lang="en-IN" sz="1800"/>
        </a:p>
      </dgm:t>
    </dgm:pt>
    <dgm:pt modelId="{7C53EF08-E30B-4E42-BCAD-2DFFA3F30E84}" type="sibTrans" cxnId="{24223414-A04D-4CE5-9A17-C7585E526824}">
      <dgm:prSet/>
      <dgm:spPr/>
      <dgm:t>
        <a:bodyPr/>
        <a:lstStyle/>
        <a:p>
          <a:endParaRPr lang="en-IN" sz="1800"/>
        </a:p>
      </dgm:t>
    </dgm:pt>
    <dgm:pt modelId="{B03C5EC8-DD65-4A84-B76D-84CB06620B25}">
      <dgm:prSet phldrT="[Text]" custT="1"/>
      <dgm:spPr/>
      <dgm:t>
        <a:bodyPr/>
        <a:lstStyle/>
        <a:p>
          <a:r>
            <a:rPr lang="en-IN" sz="1600" dirty="0" smtClean="0"/>
            <a:t>Working Capital Turnover ratio</a:t>
          </a:r>
          <a:endParaRPr lang="en-IN" sz="1600" dirty="0"/>
        </a:p>
      </dgm:t>
    </dgm:pt>
    <dgm:pt modelId="{4C2446C7-D499-4D4D-A7F6-479222A1FE8E}" type="parTrans" cxnId="{C6D662F1-43B7-4D6B-9449-FA509578865B}">
      <dgm:prSet/>
      <dgm:spPr/>
      <dgm:t>
        <a:bodyPr/>
        <a:lstStyle/>
        <a:p>
          <a:endParaRPr lang="en-IN" sz="1800"/>
        </a:p>
      </dgm:t>
    </dgm:pt>
    <dgm:pt modelId="{F76B6496-05C1-40B2-BECF-496C050A5986}" type="sibTrans" cxnId="{C6D662F1-43B7-4D6B-9449-FA509578865B}">
      <dgm:prSet/>
      <dgm:spPr/>
      <dgm:t>
        <a:bodyPr/>
        <a:lstStyle/>
        <a:p>
          <a:endParaRPr lang="en-IN" sz="1800"/>
        </a:p>
      </dgm:t>
    </dgm:pt>
    <dgm:pt modelId="{E7E11351-DA04-4855-BE5D-B2FA72762EF6}">
      <dgm:prSet phldrT="[Text]" custT="1"/>
      <dgm:spPr/>
      <dgm:t>
        <a:bodyPr/>
        <a:lstStyle/>
        <a:p>
          <a:r>
            <a:rPr lang="en-IN" sz="1600" dirty="0" smtClean="0"/>
            <a:t>Debt Service Coverage ratio</a:t>
          </a:r>
          <a:endParaRPr lang="en-IN" sz="1600" dirty="0"/>
        </a:p>
      </dgm:t>
    </dgm:pt>
    <dgm:pt modelId="{DA8213CA-1E1F-44DF-B239-230BE25A1E04}" type="parTrans" cxnId="{DDCEB524-BE88-4A6E-873F-C11A3491C865}">
      <dgm:prSet/>
      <dgm:spPr/>
      <dgm:t>
        <a:bodyPr/>
        <a:lstStyle/>
        <a:p>
          <a:endParaRPr lang="en-IN" sz="1800"/>
        </a:p>
      </dgm:t>
    </dgm:pt>
    <dgm:pt modelId="{6B43EC62-2F82-4D4F-B660-1C141E2ADDEC}" type="sibTrans" cxnId="{DDCEB524-BE88-4A6E-873F-C11A3491C865}">
      <dgm:prSet/>
      <dgm:spPr/>
      <dgm:t>
        <a:bodyPr/>
        <a:lstStyle/>
        <a:p>
          <a:endParaRPr lang="en-IN" sz="1800"/>
        </a:p>
      </dgm:t>
    </dgm:pt>
    <dgm:pt modelId="{FAD68221-B995-4BE0-8768-59F124FA5BA0}">
      <dgm:prSet phldrT="[Text]" custT="1"/>
      <dgm:spPr/>
      <dgm:t>
        <a:bodyPr/>
        <a:lstStyle/>
        <a:p>
          <a:r>
            <a:rPr lang="en-IN" sz="1600" dirty="0" smtClean="0"/>
            <a:t>Capital Gearing Ratio</a:t>
          </a:r>
          <a:endParaRPr lang="en-IN" sz="1600" dirty="0"/>
        </a:p>
      </dgm:t>
    </dgm:pt>
    <dgm:pt modelId="{8CBE427B-CCFA-4F5F-AF70-AB1B221C52F9}" type="parTrans" cxnId="{CF6B0F8E-A971-4A29-B74B-D845373870C8}">
      <dgm:prSet/>
      <dgm:spPr/>
      <dgm:t>
        <a:bodyPr/>
        <a:lstStyle/>
        <a:p>
          <a:endParaRPr lang="en-IN" sz="1800"/>
        </a:p>
      </dgm:t>
    </dgm:pt>
    <dgm:pt modelId="{F2E27374-82C2-467B-BEC1-C53735EFE61B}" type="sibTrans" cxnId="{CF6B0F8E-A971-4A29-B74B-D845373870C8}">
      <dgm:prSet/>
      <dgm:spPr/>
      <dgm:t>
        <a:bodyPr/>
        <a:lstStyle/>
        <a:p>
          <a:endParaRPr lang="en-IN" sz="1800"/>
        </a:p>
      </dgm:t>
    </dgm:pt>
    <dgm:pt modelId="{13F071B3-6918-4526-BEAB-9F8F215E8848}">
      <dgm:prSet phldrT="[Text]" custT="1"/>
      <dgm:spPr/>
      <dgm:t>
        <a:bodyPr/>
        <a:lstStyle/>
        <a:p>
          <a:r>
            <a:rPr lang="en-IN" sz="1800" dirty="0" smtClean="0"/>
            <a:t>Gross Profit Ratio</a:t>
          </a:r>
          <a:endParaRPr lang="en-IN" sz="1800" dirty="0"/>
        </a:p>
      </dgm:t>
    </dgm:pt>
    <dgm:pt modelId="{52AFFE75-4658-4660-B339-7F2558255319}" type="parTrans" cxnId="{108D58A7-7120-4446-85BD-0D7711690A92}">
      <dgm:prSet/>
      <dgm:spPr/>
      <dgm:t>
        <a:bodyPr/>
        <a:lstStyle/>
        <a:p>
          <a:endParaRPr lang="en-IN" sz="1800"/>
        </a:p>
      </dgm:t>
    </dgm:pt>
    <dgm:pt modelId="{71EF760D-8031-4889-A846-43382384D8F5}" type="sibTrans" cxnId="{108D58A7-7120-4446-85BD-0D7711690A92}">
      <dgm:prSet/>
      <dgm:spPr/>
      <dgm:t>
        <a:bodyPr/>
        <a:lstStyle/>
        <a:p>
          <a:endParaRPr lang="en-IN" sz="1800"/>
        </a:p>
      </dgm:t>
    </dgm:pt>
    <dgm:pt modelId="{D471C2E3-A00E-4314-A97C-4C167F3A3FAD}">
      <dgm:prSet phldrT="[Text]" custT="1"/>
      <dgm:spPr/>
      <dgm:t>
        <a:bodyPr/>
        <a:lstStyle/>
        <a:p>
          <a:r>
            <a:rPr lang="en-IN" sz="2400" dirty="0" smtClean="0">
              <a:solidFill>
                <a:schemeClr val="accent5">
                  <a:lumMod val="50000"/>
                </a:schemeClr>
              </a:solidFill>
            </a:rPr>
            <a:t>Profitability Ratios</a:t>
          </a:r>
          <a:endParaRPr lang="en-IN" sz="2400" dirty="0">
            <a:solidFill>
              <a:schemeClr val="accent5">
                <a:lumMod val="50000"/>
              </a:schemeClr>
            </a:solidFill>
          </a:endParaRPr>
        </a:p>
      </dgm:t>
    </dgm:pt>
    <dgm:pt modelId="{D18415D9-FC1D-4F62-A789-08F881651595}" type="parTrans" cxnId="{5C216D3C-F495-4AC2-96EC-569FF5DE989C}">
      <dgm:prSet/>
      <dgm:spPr/>
      <dgm:t>
        <a:bodyPr/>
        <a:lstStyle/>
        <a:p>
          <a:endParaRPr lang="en-IN" sz="1800"/>
        </a:p>
      </dgm:t>
    </dgm:pt>
    <dgm:pt modelId="{628133E9-6735-452D-BD3F-18A8449A1BD9}" type="sibTrans" cxnId="{5C216D3C-F495-4AC2-96EC-569FF5DE989C}">
      <dgm:prSet/>
      <dgm:spPr/>
      <dgm:t>
        <a:bodyPr/>
        <a:lstStyle/>
        <a:p>
          <a:endParaRPr lang="en-IN" sz="1800"/>
        </a:p>
      </dgm:t>
    </dgm:pt>
    <dgm:pt modelId="{F463D20E-6E98-42B2-BF4F-737A23D95A4D}">
      <dgm:prSet phldrT="[Text]" custT="1"/>
      <dgm:spPr/>
      <dgm:t>
        <a:bodyPr/>
        <a:lstStyle/>
        <a:p>
          <a:r>
            <a:rPr lang="en-IN" sz="1600" dirty="0" smtClean="0"/>
            <a:t>Interest Coverage ratio</a:t>
          </a:r>
          <a:endParaRPr lang="en-IN" sz="1600" dirty="0"/>
        </a:p>
      </dgm:t>
    </dgm:pt>
    <dgm:pt modelId="{B25A6094-C43B-419D-9836-A465D6E5709C}" type="parTrans" cxnId="{B3429D0B-15A4-4D8D-A9CE-0C28015B7CE2}">
      <dgm:prSet/>
      <dgm:spPr/>
      <dgm:t>
        <a:bodyPr/>
        <a:lstStyle/>
        <a:p>
          <a:endParaRPr lang="en-IN" sz="1800"/>
        </a:p>
      </dgm:t>
    </dgm:pt>
    <dgm:pt modelId="{10B19D6E-38D8-4A14-9CA1-9F0093430124}" type="sibTrans" cxnId="{B3429D0B-15A4-4D8D-A9CE-0C28015B7CE2}">
      <dgm:prSet/>
      <dgm:spPr/>
      <dgm:t>
        <a:bodyPr/>
        <a:lstStyle/>
        <a:p>
          <a:endParaRPr lang="en-IN" sz="1800"/>
        </a:p>
      </dgm:t>
    </dgm:pt>
    <dgm:pt modelId="{F1FC61A0-73D9-4196-A233-771F72428ED3}">
      <dgm:prSet phldrT="[Text]" custT="1"/>
      <dgm:spPr/>
      <dgm:t>
        <a:bodyPr/>
        <a:lstStyle/>
        <a:p>
          <a:r>
            <a:rPr lang="en-IN" sz="1800" dirty="0" smtClean="0"/>
            <a:t>Net Profit Ratio</a:t>
          </a:r>
          <a:endParaRPr lang="en-IN" sz="1800" dirty="0"/>
        </a:p>
      </dgm:t>
    </dgm:pt>
    <dgm:pt modelId="{0B7CFF34-31C3-4514-A03E-35B84020EEBB}" type="parTrans" cxnId="{BC0E3AE4-F918-4579-AC17-5892A057A8D7}">
      <dgm:prSet/>
      <dgm:spPr/>
      <dgm:t>
        <a:bodyPr/>
        <a:lstStyle/>
        <a:p>
          <a:endParaRPr lang="en-IN" sz="1800"/>
        </a:p>
      </dgm:t>
    </dgm:pt>
    <dgm:pt modelId="{DB0970F0-0B68-44D6-A80C-35D841A8C4D0}" type="sibTrans" cxnId="{BC0E3AE4-F918-4579-AC17-5892A057A8D7}">
      <dgm:prSet/>
      <dgm:spPr/>
      <dgm:t>
        <a:bodyPr/>
        <a:lstStyle/>
        <a:p>
          <a:endParaRPr lang="en-IN" sz="1800"/>
        </a:p>
      </dgm:t>
    </dgm:pt>
    <dgm:pt modelId="{2476178F-C9BA-40A1-A358-5B3681274F31}">
      <dgm:prSet phldrT="[Text]" custT="1"/>
      <dgm:spPr/>
      <dgm:t>
        <a:bodyPr/>
        <a:lstStyle/>
        <a:p>
          <a:r>
            <a:rPr lang="en-IN" sz="1800" dirty="0" smtClean="0"/>
            <a:t>Operating Ratio</a:t>
          </a:r>
          <a:endParaRPr lang="en-IN" sz="1800" dirty="0"/>
        </a:p>
      </dgm:t>
    </dgm:pt>
    <dgm:pt modelId="{EE538646-BFE5-42F4-8ECD-428F3D0189EB}" type="parTrans" cxnId="{01DE00CE-F1AB-4494-8579-106D6A2B8294}">
      <dgm:prSet/>
      <dgm:spPr/>
      <dgm:t>
        <a:bodyPr/>
        <a:lstStyle/>
        <a:p>
          <a:endParaRPr lang="en-IN" sz="1800"/>
        </a:p>
      </dgm:t>
    </dgm:pt>
    <dgm:pt modelId="{A4F60BA9-12F6-47AA-A545-B888A9E23760}" type="sibTrans" cxnId="{01DE00CE-F1AB-4494-8579-106D6A2B8294}">
      <dgm:prSet/>
      <dgm:spPr/>
      <dgm:t>
        <a:bodyPr/>
        <a:lstStyle/>
        <a:p>
          <a:endParaRPr lang="en-IN" sz="1800"/>
        </a:p>
      </dgm:t>
    </dgm:pt>
    <dgm:pt modelId="{27F0E739-8F4F-4686-9C23-49037539DF51}">
      <dgm:prSet phldrT="[Text]" custT="1"/>
      <dgm:spPr/>
      <dgm:t>
        <a:bodyPr/>
        <a:lstStyle/>
        <a:p>
          <a:r>
            <a:rPr lang="en-IN" sz="1800" dirty="0" smtClean="0"/>
            <a:t>Return on Capital</a:t>
          </a:r>
          <a:endParaRPr lang="en-IN" sz="1800" dirty="0"/>
        </a:p>
      </dgm:t>
    </dgm:pt>
    <dgm:pt modelId="{56C9BDC2-438E-478B-BA9B-1147E676D28A}" type="parTrans" cxnId="{2DF6BE94-C38D-4144-8AC5-18C73B3804E5}">
      <dgm:prSet/>
      <dgm:spPr/>
      <dgm:t>
        <a:bodyPr/>
        <a:lstStyle/>
        <a:p>
          <a:endParaRPr lang="en-IN" sz="1800"/>
        </a:p>
      </dgm:t>
    </dgm:pt>
    <dgm:pt modelId="{BD9494EA-D083-489E-B702-5152F8465B0C}" type="sibTrans" cxnId="{2DF6BE94-C38D-4144-8AC5-18C73B3804E5}">
      <dgm:prSet/>
      <dgm:spPr/>
      <dgm:t>
        <a:bodyPr/>
        <a:lstStyle/>
        <a:p>
          <a:endParaRPr lang="en-IN" sz="1800"/>
        </a:p>
      </dgm:t>
    </dgm:pt>
    <dgm:pt modelId="{09EE2E2D-3D9F-4F39-B67A-032BDFAAD038}">
      <dgm:prSet phldrT="[Text]" custT="1"/>
      <dgm:spPr/>
      <dgm:t>
        <a:bodyPr/>
        <a:lstStyle/>
        <a:p>
          <a:r>
            <a:rPr lang="en-IN" sz="1800" dirty="0" smtClean="0"/>
            <a:t>Return on Equity Capital</a:t>
          </a:r>
          <a:endParaRPr lang="en-IN" sz="1800" dirty="0"/>
        </a:p>
      </dgm:t>
    </dgm:pt>
    <dgm:pt modelId="{22B7FAC2-9884-4D62-86F3-13E63FAD6F08}" type="parTrans" cxnId="{E8CA77DF-FEA5-48F7-BE7E-BD98F52F2CC6}">
      <dgm:prSet/>
      <dgm:spPr/>
      <dgm:t>
        <a:bodyPr/>
        <a:lstStyle/>
        <a:p>
          <a:endParaRPr lang="en-IN" sz="1800"/>
        </a:p>
      </dgm:t>
    </dgm:pt>
    <dgm:pt modelId="{55FA313F-E20B-4028-A05A-DC20A7D988DD}" type="sibTrans" cxnId="{E8CA77DF-FEA5-48F7-BE7E-BD98F52F2CC6}">
      <dgm:prSet/>
      <dgm:spPr/>
      <dgm:t>
        <a:bodyPr/>
        <a:lstStyle/>
        <a:p>
          <a:endParaRPr lang="en-IN" sz="1800"/>
        </a:p>
      </dgm:t>
    </dgm:pt>
    <dgm:pt modelId="{5FF0641D-29FF-4866-B290-74F4068C049A}" type="pres">
      <dgm:prSet presAssocID="{CA973CA2-8065-4379-B842-C6B25339165D}" presName="Name0" presStyleCnt="0">
        <dgm:presLayoutVars>
          <dgm:dir/>
          <dgm:resizeHandles val="exact"/>
        </dgm:presLayoutVars>
      </dgm:prSet>
      <dgm:spPr/>
    </dgm:pt>
    <dgm:pt modelId="{57935B39-0C75-4942-A058-CBD2CF2485F6}" type="pres">
      <dgm:prSet presAssocID="{E4FBC287-FDA3-4CF0-AF05-B3F9DC5BEAFD}" presName="node" presStyleLbl="node1" presStyleIdx="0" presStyleCnt="4" custLinFactNeighborX="-98532" custLinFactNeighborY="0">
        <dgm:presLayoutVars>
          <dgm:bulletEnabled val="1"/>
        </dgm:presLayoutVars>
      </dgm:prSet>
      <dgm:spPr/>
      <dgm:t>
        <a:bodyPr/>
        <a:lstStyle/>
        <a:p>
          <a:endParaRPr lang="en-IN"/>
        </a:p>
      </dgm:t>
    </dgm:pt>
    <dgm:pt modelId="{66CAEA19-581B-432D-BD8C-70084BA10B41}" type="pres">
      <dgm:prSet presAssocID="{ABC3764E-9C30-4014-B916-D4EEE3D5C9C8}" presName="sibTrans" presStyleCnt="0"/>
      <dgm:spPr/>
    </dgm:pt>
    <dgm:pt modelId="{56AE396C-B400-4431-823F-4708B5C4233F}" type="pres">
      <dgm:prSet presAssocID="{5F5A47E3-A193-4ADE-976D-E957A63B80C3}" presName="node" presStyleLbl="node1" presStyleIdx="1" presStyleCnt="4" custLinFactNeighborX="-74266" custLinFactNeighborY="-4000">
        <dgm:presLayoutVars>
          <dgm:bulletEnabled val="1"/>
        </dgm:presLayoutVars>
      </dgm:prSet>
      <dgm:spPr/>
      <dgm:t>
        <a:bodyPr/>
        <a:lstStyle/>
        <a:p>
          <a:endParaRPr lang="en-IN"/>
        </a:p>
      </dgm:t>
    </dgm:pt>
    <dgm:pt modelId="{78600C49-86DD-47E0-8C9B-F6C0C10E9928}" type="pres">
      <dgm:prSet presAssocID="{2C612C16-B5A0-4298-B385-81F1CE1712ED}" presName="sibTrans" presStyleCnt="0"/>
      <dgm:spPr/>
    </dgm:pt>
    <dgm:pt modelId="{4ED5B035-613E-4CC0-BAA2-FCA7F2FAC810}" type="pres">
      <dgm:prSet presAssocID="{D0280921-CFC0-4298-A615-A0E763C9FA46}" presName="node" presStyleLbl="node1" presStyleIdx="2" presStyleCnt="4" custLinFactNeighborX="-49999">
        <dgm:presLayoutVars>
          <dgm:bulletEnabled val="1"/>
        </dgm:presLayoutVars>
      </dgm:prSet>
      <dgm:spPr/>
      <dgm:t>
        <a:bodyPr/>
        <a:lstStyle/>
        <a:p>
          <a:endParaRPr lang="en-IN"/>
        </a:p>
      </dgm:t>
    </dgm:pt>
    <dgm:pt modelId="{13FF2B27-8F4C-48E7-A934-37A7FED284FE}" type="pres">
      <dgm:prSet presAssocID="{CD7A00DB-20FD-4C20-87FA-1C4D561E0ACE}" presName="sibTrans" presStyleCnt="0"/>
      <dgm:spPr/>
    </dgm:pt>
    <dgm:pt modelId="{2D25AD4D-0E7B-4736-B018-D13C8C424D90}" type="pres">
      <dgm:prSet presAssocID="{D471C2E3-A00E-4314-A97C-4C167F3A3FAD}" presName="node" presStyleLbl="node1" presStyleIdx="3" presStyleCnt="4" custLinFactNeighborX="-25732" custLinFactNeighborY="-1333">
        <dgm:presLayoutVars>
          <dgm:bulletEnabled val="1"/>
        </dgm:presLayoutVars>
      </dgm:prSet>
      <dgm:spPr/>
      <dgm:t>
        <a:bodyPr/>
        <a:lstStyle/>
        <a:p>
          <a:endParaRPr lang="en-IN"/>
        </a:p>
      </dgm:t>
    </dgm:pt>
  </dgm:ptLst>
  <dgm:cxnLst>
    <dgm:cxn modelId="{578EBECC-F2D4-42AF-9A55-7E060CD64D2E}" srcId="{D0280921-CFC0-4298-A615-A0E763C9FA46}" destId="{73B7709E-DA9E-4FE7-836A-64FDD466D19F}" srcOrd="0" destOrd="0" parTransId="{949A4126-73CC-48A1-BA1C-4D159C9696F5}" sibTransId="{095BA84F-A32B-4ED3-B8CA-0588B987C1F1}"/>
    <dgm:cxn modelId="{CFFBF7C2-6ACC-4DB3-A9FB-EE3DE80E2666}" type="presOf" srcId="{B03C5EC8-DD65-4A84-B76D-84CB06620B25}" destId="{56AE396C-B400-4431-823F-4708B5C4233F}" srcOrd="0" destOrd="5" presId="urn:microsoft.com/office/officeart/2005/8/layout/hList6"/>
    <dgm:cxn modelId="{1814F481-663E-444E-821A-3C3C25145C58}" srcId="{5F5A47E3-A193-4ADE-976D-E957A63B80C3}" destId="{7957F81D-C3BE-4282-80CB-CFAAEEF46D9C}" srcOrd="2" destOrd="0" parTransId="{7A15954E-D610-4041-ACDD-D7009ED64751}" sibTransId="{702253C4-50C9-4F6F-9B57-055412E9228B}"/>
    <dgm:cxn modelId="{B4F732A2-8A70-4593-9585-9FEFF1642940}" type="presOf" srcId="{F463D20E-6E98-42B2-BF4F-737A23D95A4D}" destId="{4ED5B035-613E-4CC0-BAA2-FCA7F2FAC810}" srcOrd="0" destOrd="4" presId="urn:microsoft.com/office/officeart/2005/8/layout/hList6"/>
    <dgm:cxn modelId="{01DE00CE-F1AB-4494-8579-106D6A2B8294}" srcId="{D471C2E3-A00E-4314-A97C-4C167F3A3FAD}" destId="{2476178F-C9BA-40A1-A358-5B3681274F31}" srcOrd="2" destOrd="0" parTransId="{EE538646-BFE5-42F4-8ECD-428F3D0189EB}" sibTransId="{A4F60BA9-12F6-47AA-A545-B888A9E23760}"/>
    <dgm:cxn modelId="{D80C8D36-EE79-4E7E-9D07-817B44D6403C}" type="presOf" srcId="{7BDD201C-BCA8-48F5-99A9-C1B0B0ECE468}" destId="{56AE396C-B400-4431-823F-4708B5C4233F}" srcOrd="0" destOrd="1" presId="urn:microsoft.com/office/officeart/2005/8/layout/hList6"/>
    <dgm:cxn modelId="{EAC0B7D6-F49D-474D-9BD5-E94775752A1E}" type="presOf" srcId="{D0280921-CFC0-4298-A615-A0E763C9FA46}" destId="{4ED5B035-613E-4CC0-BAA2-FCA7F2FAC810}" srcOrd="0" destOrd="0" presId="urn:microsoft.com/office/officeart/2005/8/layout/hList6"/>
    <dgm:cxn modelId="{79006289-4AF3-49ED-9410-3B02708C251B}" srcId="{5F5A47E3-A193-4ADE-976D-E957A63B80C3}" destId="{8AF3285F-A373-484B-AF7C-B5F8F94FBFEC}" srcOrd="1" destOrd="0" parTransId="{37226DDC-25DB-4A9C-8696-2807C5EBDD95}" sibTransId="{545B3001-1157-4635-A5F8-7EED1400C770}"/>
    <dgm:cxn modelId="{9CC5A8BB-88D5-45C1-A74A-CCE41D103C1D}" type="presOf" srcId="{C721F7A6-21CE-49A7-891C-BEAF9F27A4F0}" destId="{56AE396C-B400-4431-823F-4708B5C4233F}" srcOrd="0" destOrd="4" presId="urn:microsoft.com/office/officeart/2005/8/layout/hList6"/>
    <dgm:cxn modelId="{D3BB391B-3216-4368-9DE2-A7CEED1D1DFD}" type="presOf" srcId="{0E7DF5AB-307A-45A2-BED6-BE0C11F0C4CE}" destId="{57935B39-0C75-4942-A058-CBD2CF2485F6}" srcOrd="0" destOrd="3" presId="urn:microsoft.com/office/officeart/2005/8/layout/hList6"/>
    <dgm:cxn modelId="{B4D30DEF-1F04-4FB1-90FC-538DC3DF5BF8}" srcId="{E4FBC287-FDA3-4CF0-AF05-B3F9DC5BEAFD}" destId="{BDE1344E-5F8D-46A3-B6A4-17189995CA3D}" srcOrd="0" destOrd="0" parTransId="{94636279-64E0-461B-8DEE-E9A77B455864}" sibTransId="{7564815C-5AD6-4203-9A4E-20655EF4BB1D}"/>
    <dgm:cxn modelId="{7C4F1615-BB59-4BDB-AA30-ECF20B9E385B}" type="presOf" srcId="{B2947702-2948-4FDE-827D-E50DF38C9ABA}" destId="{57935B39-0C75-4942-A058-CBD2CF2485F6}" srcOrd="0" destOrd="2" presId="urn:microsoft.com/office/officeart/2005/8/layout/hList6"/>
    <dgm:cxn modelId="{B3429D0B-15A4-4D8D-A9CE-0C28015B7CE2}" srcId="{D0280921-CFC0-4298-A615-A0E763C9FA46}" destId="{F463D20E-6E98-42B2-BF4F-737A23D95A4D}" srcOrd="3" destOrd="0" parTransId="{B25A6094-C43B-419D-9836-A465D6E5709C}" sibTransId="{10B19D6E-38D8-4A14-9CA1-9F0093430124}"/>
    <dgm:cxn modelId="{E8CA77DF-FEA5-48F7-BE7E-BD98F52F2CC6}" srcId="{D471C2E3-A00E-4314-A97C-4C167F3A3FAD}" destId="{09EE2E2D-3D9F-4F39-B67A-032BDFAAD038}" srcOrd="4" destOrd="0" parTransId="{22B7FAC2-9884-4D62-86F3-13E63FAD6F08}" sibTransId="{55FA313F-E20B-4028-A05A-DC20A7D988DD}"/>
    <dgm:cxn modelId="{2DF6BE94-C38D-4144-8AC5-18C73B3804E5}" srcId="{D471C2E3-A00E-4314-A97C-4C167F3A3FAD}" destId="{27F0E739-8F4F-4686-9C23-49037539DF51}" srcOrd="3" destOrd="0" parTransId="{56C9BDC2-438E-478B-BA9B-1147E676D28A}" sibTransId="{BD9494EA-D083-489E-B702-5152F8465B0C}"/>
    <dgm:cxn modelId="{7AFF4125-A0CE-4C51-B28E-C39E25E4F58D}" type="presOf" srcId="{8AF3285F-A373-484B-AF7C-B5F8F94FBFEC}" destId="{56AE396C-B400-4431-823F-4708B5C4233F}" srcOrd="0" destOrd="2" presId="urn:microsoft.com/office/officeart/2005/8/layout/hList6"/>
    <dgm:cxn modelId="{46ED7CD8-5A4F-470F-8F7B-7372706041C1}" srcId="{E4FBC287-FDA3-4CF0-AF05-B3F9DC5BEAFD}" destId="{B2947702-2948-4FDE-827D-E50DF38C9ABA}" srcOrd="1" destOrd="0" parTransId="{94DB9412-D0AF-4B74-A459-906FD6A096C7}" sibTransId="{B8ADC785-3604-45EB-B973-B647F7092803}"/>
    <dgm:cxn modelId="{AC40F228-AC67-4B3F-A9D9-24183B2A7781}" type="presOf" srcId="{09EE2E2D-3D9F-4F39-B67A-032BDFAAD038}" destId="{2D25AD4D-0E7B-4736-B018-D13C8C424D90}" srcOrd="0" destOrd="5" presId="urn:microsoft.com/office/officeart/2005/8/layout/hList6"/>
    <dgm:cxn modelId="{DDCEB524-BE88-4A6E-873F-C11A3491C865}" srcId="{D0280921-CFC0-4298-A615-A0E763C9FA46}" destId="{E7E11351-DA04-4855-BE5D-B2FA72762EF6}" srcOrd="2" destOrd="0" parTransId="{DA8213CA-1E1F-44DF-B239-230BE25A1E04}" sibTransId="{6B43EC62-2F82-4D4F-B660-1C141E2ADDEC}"/>
    <dgm:cxn modelId="{5C216D3C-F495-4AC2-96EC-569FF5DE989C}" srcId="{CA973CA2-8065-4379-B842-C6B25339165D}" destId="{D471C2E3-A00E-4314-A97C-4C167F3A3FAD}" srcOrd="3" destOrd="0" parTransId="{D18415D9-FC1D-4F62-A789-08F881651595}" sibTransId="{628133E9-6735-452D-BD3F-18A8449A1BD9}"/>
    <dgm:cxn modelId="{0681B0F7-3458-43DC-BE61-2FDD37988F0F}" type="presOf" srcId="{CA973CA2-8065-4379-B842-C6B25339165D}" destId="{5FF0641D-29FF-4866-B290-74F4068C049A}" srcOrd="0" destOrd="0" presId="urn:microsoft.com/office/officeart/2005/8/layout/hList6"/>
    <dgm:cxn modelId="{71FD14A4-8A84-45C9-8B7A-C0BECE19D0A7}" type="presOf" srcId="{D471C2E3-A00E-4314-A97C-4C167F3A3FAD}" destId="{2D25AD4D-0E7B-4736-B018-D13C8C424D90}" srcOrd="0" destOrd="0" presId="urn:microsoft.com/office/officeart/2005/8/layout/hList6"/>
    <dgm:cxn modelId="{C79B888D-40B4-4FDA-A86F-9B20135B173F}" srcId="{CA973CA2-8065-4379-B842-C6B25339165D}" destId="{D0280921-CFC0-4298-A615-A0E763C9FA46}" srcOrd="2" destOrd="0" parTransId="{3448E685-A6FF-4862-9DD5-A58C866CF54F}" sibTransId="{CD7A00DB-20FD-4C20-87FA-1C4D561E0ACE}"/>
    <dgm:cxn modelId="{96AAA9F2-E5E0-4CCE-BAE3-7CC52FC9C34D}" srcId="{5F5A47E3-A193-4ADE-976D-E957A63B80C3}" destId="{7BDD201C-BCA8-48F5-99A9-C1B0B0ECE468}" srcOrd="0" destOrd="0" parTransId="{D9A9D476-923A-452E-B901-00A6C3E3F17B}" sibTransId="{FD091891-258A-47CC-A3B7-1FB27C667F13}"/>
    <dgm:cxn modelId="{E61F8F31-6129-4B36-9943-024D709679A5}" type="presOf" srcId="{C5DE49AE-A3D1-4045-B985-44FA5D4CDFA4}" destId="{4ED5B035-613E-4CC0-BAA2-FCA7F2FAC810}" srcOrd="0" destOrd="2" presId="urn:microsoft.com/office/officeart/2005/8/layout/hList6"/>
    <dgm:cxn modelId="{BC0E3AE4-F918-4579-AC17-5892A057A8D7}" srcId="{D471C2E3-A00E-4314-A97C-4C167F3A3FAD}" destId="{F1FC61A0-73D9-4196-A233-771F72428ED3}" srcOrd="1" destOrd="0" parTransId="{0B7CFF34-31C3-4514-A03E-35B84020EEBB}" sibTransId="{DB0970F0-0B68-44D6-A80C-35D841A8C4D0}"/>
    <dgm:cxn modelId="{C6D662F1-43B7-4D6B-9449-FA509578865B}" srcId="{5F5A47E3-A193-4ADE-976D-E957A63B80C3}" destId="{B03C5EC8-DD65-4A84-B76D-84CB06620B25}" srcOrd="4" destOrd="0" parTransId="{4C2446C7-D499-4D4D-A7F6-479222A1FE8E}" sibTransId="{F76B6496-05C1-40B2-BECF-496C050A5986}"/>
    <dgm:cxn modelId="{15CD314A-E3F4-4C19-BEAE-303FDB76B8F7}" type="presOf" srcId="{E7E11351-DA04-4855-BE5D-B2FA72762EF6}" destId="{4ED5B035-613E-4CC0-BAA2-FCA7F2FAC810}" srcOrd="0" destOrd="3" presId="urn:microsoft.com/office/officeart/2005/8/layout/hList6"/>
    <dgm:cxn modelId="{351E16BD-9BBD-4485-88A5-9119F71CEAD2}" type="presOf" srcId="{BDE1344E-5F8D-46A3-B6A4-17189995CA3D}" destId="{57935B39-0C75-4942-A058-CBD2CF2485F6}" srcOrd="0" destOrd="1" presId="urn:microsoft.com/office/officeart/2005/8/layout/hList6"/>
    <dgm:cxn modelId="{D9A906FB-EF00-43C8-9B02-42DBF0FEFBFF}" type="presOf" srcId="{13F071B3-6918-4526-BEAB-9F8F215E8848}" destId="{2D25AD4D-0E7B-4736-B018-D13C8C424D90}" srcOrd="0" destOrd="1" presId="urn:microsoft.com/office/officeart/2005/8/layout/hList6"/>
    <dgm:cxn modelId="{7119EFB0-B0A7-428B-A542-2283C08C8526}" type="presOf" srcId="{27F0E739-8F4F-4686-9C23-49037539DF51}" destId="{2D25AD4D-0E7B-4736-B018-D13C8C424D90}" srcOrd="0" destOrd="4" presId="urn:microsoft.com/office/officeart/2005/8/layout/hList6"/>
    <dgm:cxn modelId="{24223414-A04D-4CE5-9A17-C7585E526824}" srcId="{5F5A47E3-A193-4ADE-976D-E957A63B80C3}" destId="{C721F7A6-21CE-49A7-891C-BEAF9F27A4F0}" srcOrd="3" destOrd="0" parTransId="{219D2331-3480-4448-8C2E-E802D7EE88C8}" sibTransId="{7C53EF08-E30B-4E42-BCAD-2DFFA3F30E84}"/>
    <dgm:cxn modelId="{BBEEE47D-9C75-4C34-9B32-D257AAB8F9F8}" type="presOf" srcId="{E4FBC287-FDA3-4CF0-AF05-B3F9DC5BEAFD}" destId="{57935B39-0C75-4942-A058-CBD2CF2485F6}" srcOrd="0" destOrd="0" presId="urn:microsoft.com/office/officeart/2005/8/layout/hList6"/>
    <dgm:cxn modelId="{9786F676-38E5-46F1-800E-52434E34F8B1}" type="presOf" srcId="{5F5A47E3-A193-4ADE-976D-E957A63B80C3}" destId="{56AE396C-B400-4431-823F-4708B5C4233F}" srcOrd="0" destOrd="0" presId="urn:microsoft.com/office/officeart/2005/8/layout/hList6"/>
    <dgm:cxn modelId="{108D58A7-7120-4446-85BD-0D7711690A92}" srcId="{D471C2E3-A00E-4314-A97C-4C167F3A3FAD}" destId="{13F071B3-6918-4526-BEAB-9F8F215E8848}" srcOrd="0" destOrd="0" parTransId="{52AFFE75-4658-4660-B339-7F2558255319}" sibTransId="{71EF760D-8031-4889-A846-43382384D8F5}"/>
    <dgm:cxn modelId="{CF6B0F8E-A971-4A29-B74B-D845373870C8}" srcId="{D0280921-CFC0-4298-A615-A0E763C9FA46}" destId="{FAD68221-B995-4BE0-8768-59F124FA5BA0}" srcOrd="4" destOrd="0" parTransId="{8CBE427B-CCFA-4F5F-AF70-AB1B221C52F9}" sibTransId="{F2E27374-82C2-467B-BEC1-C53735EFE61B}"/>
    <dgm:cxn modelId="{A86E83F7-CE82-4A8B-846F-8251F288861C}" srcId="{E4FBC287-FDA3-4CF0-AF05-B3F9DC5BEAFD}" destId="{0E7DF5AB-307A-45A2-BED6-BE0C11F0C4CE}" srcOrd="2" destOrd="0" parTransId="{F670B6D6-517A-46D5-AE9D-8F64A8EB2FEE}" sibTransId="{F8A59B87-9ABD-4D0B-90E2-1FC1B47A3D29}"/>
    <dgm:cxn modelId="{5E71163A-D9FC-4992-8F71-D3558CB80840}" type="presOf" srcId="{73B7709E-DA9E-4FE7-836A-64FDD466D19F}" destId="{4ED5B035-613E-4CC0-BAA2-FCA7F2FAC810}" srcOrd="0" destOrd="1" presId="urn:microsoft.com/office/officeart/2005/8/layout/hList6"/>
    <dgm:cxn modelId="{DFCC143A-DB6C-4536-8D79-3A139FB1F73C}" type="presOf" srcId="{FAD68221-B995-4BE0-8768-59F124FA5BA0}" destId="{4ED5B035-613E-4CC0-BAA2-FCA7F2FAC810}" srcOrd="0" destOrd="5" presId="urn:microsoft.com/office/officeart/2005/8/layout/hList6"/>
    <dgm:cxn modelId="{8DDC713C-4749-482A-A16C-8D670553C0F0}" srcId="{CA973CA2-8065-4379-B842-C6B25339165D}" destId="{E4FBC287-FDA3-4CF0-AF05-B3F9DC5BEAFD}" srcOrd="0" destOrd="0" parTransId="{0C706C50-8385-4521-87EE-AD9383D9C85B}" sibTransId="{ABC3764E-9C30-4014-B916-D4EEE3D5C9C8}"/>
    <dgm:cxn modelId="{F021CBF0-C53C-4184-9A88-AFBEA817EA13}" srcId="{CA973CA2-8065-4379-B842-C6B25339165D}" destId="{5F5A47E3-A193-4ADE-976D-E957A63B80C3}" srcOrd="1" destOrd="0" parTransId="{D59F337F-2AC4-46D0-A21A-240293160644}" sibTransId="{2C612C16-B5A0-4298-B385-81F1CE1712ED}"/>
    <dgm:cxn modelId="{61B33BE7-A385-426E-A609-7D557E515F6E}" type="presOf" srcId="{F1FC61A0-73D9-4196-A233-771F72428ED3}" destId="{2D25AD4D-0E7B-4736-B018-D13C8C424D90}" srcOrd="0" destOrd="2" presId="urn:microsoft.com/office/officeart/2005/8/layout/hList6"/>
    <dgm:cxn modelId="{C49D5033-CEAB-4B27-8006-85530C793425}" type="presOf" srcId="{7957F81D-C3BE-4282-80CB-CFAAEEF46D9C}" destId="{56AE396C-B400-4431-823F-4708B5C4233F}" srcOrd="0" destOrd="3" presId="urn:microsoft.com/office/officeart/2005/8/layout/hList6"/>
    <dgm:cxn modelId="{4BD63C15-D786-4753-AB8A-E00B157BFF7B}" srcId="{D0280921-CFC0-4298-A615-A0E763C9FA46}" destId="{C5DE49AE-A3D1-4045-B985-44FA5D4CDFA4}" srcOrd="1" destOrd="0" parTransId="{A79CAB35-A6FC-4CD3-8253-3BB315D7E8FB}" sibTransId="{F1394093-8343-4217-8C28-990CA81A8C62}"/>
    <dgm:cxn modelId="{42EFC2B0-A276-46E0-820B-26B672BF0F8E}" type="presOf" srcId="{2476178F-C9BA-40A1-A358-5B3681274F31}" destId="{2D25AD4D-0E7B-4736-B018-D13C8C424D90}" srcOrd="0" destOrd="3" presId="urn:microsoft.com/office/officeart/2005/8/layout/hList6"/>
    <dgm:cxn modelId="{BBDF1A81-AA23-4AFC-A961-E6B115999D8E}" type="presParOf" srcId="{5FF0641D-29FF-4866-B290-74F4068C049A}" destId="{57935B39-0C75-4942-A058-CBD2CF2485F6}" srcOrd="0" destOrd="0" presId="urn:microsoft.com/office/officeart/2005/8/layout/hList6"/>
    <dgm:cxn modelId="{89FF65BB-6B94-411C-950F-08D485B84665}" type="presParOf" srcId="{5FF0641D-29FF-4866-B290-74F4068C049A}" destId="{66CAEA19-581B-432D-BD8C-70084BA10B41}" srcOrd="1" destOrd="0" presId="urn:microsoft.com/office/officeart/2005/8/layout/hList6"/>
    <dgm:cxn modelId="{E8FF5F8F-22F4-4FEE-A14C-66740B86D5A1}" type="presParOf" srcId="{5FF0641D-29FF-4866-B290-74F4068C049A}" destId="{56AE396C-B400-4431-823F-4708B5C4233F}" srcOrd="2" destOrd="0" presId="urn:microsoft.com/office/officeart/2005/8/layout/hList6"/>
    <dgm:cxn modelId="{927A8B3D-132E-4731-B0AF-189DDB28E167}" type="presParOf" srcId="{5FF0641D-29FF-4866-B290-74F4068C049A}" destId="{78600C49-86DD-47E0-8C9B-F6C0C10E9928}" srcOrd="3" destOrd="0" presId="urn:microsoft.com/office/officeart/2005/8/layout/hList6"/>
    <dgm:cxn modelId="{4CCBB484-3676-4CED-8DFB-2B6A05FC1973}" type="presParOf" srcId="{5FF0641D-29FF-4866-B290-74F4068C049A}" destId="{4ED5B035-613E-4CC0-BAA2-FCA7F2FAC810}" srcOrd="4" destOrd="0" presId="urn:microsoft.com/office/officeart/2005/8/layout/hList6"/>
    <dgm:cxn modelId="{C5CA4C26-28BA-4694-A804-A78D04C11AD3}" type="presParOf" srcId="{5FF0641D-29FF-4866-B290-74F4068C049A}" destId="{13FF2B27-8F4C-48E7-A934-37A7FED284FE}" srcOrd="5" destOrd="0" presId="urn:microsoft.com/office/officeart/2005/8/layout/hList6"/>
    <dgm:cxn modelId="{6CCCD92A-AE5F-40D4-A06F-991750A837F6}" type="presParOf" srcId="{5FF0641D-29FF-4866-B290-74F4068C049A}" destId="{2D25AD4D-0E7B-4736-B018-D13C8C424D90}"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35B39-0C75-4942-A058-CBD2CF2485F6}">
      <dsp:nvSpPr>
        <dsp:cNvPr id="0" name=""/>
        <dsp:cNvSpPr/>
      </dsp:nvSpPr>
      <dsp:spPr>
        <a:xfrm rot="16200000">
          <a:off x="-1712264" y="1712264"/>
          <a:ext cx="5400600" cy="1976071"/>
        </a:xfrm>
        <a:prstGeom prst="flowChartManualOperation">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IN" sz="2400" b="1" kern="1200" dirty="0" smtClean="0">
              <a:solidFill>
                <a:schemeClr val="accent5">
                  <a:lumMod val="50000"/>
                </a:schemeClr>
              </a:solidFill>
            </a:rPr>
            <a:t>Liquidity Ratios</a:t>
          </a:r>
          <a:endParaRPr lang="en-IN" sz="2400" b="1" kern="1200" dirty="0">
            <a:solidFill>
              <a:schemeClr val="accent5">
                <a:lumMod val="50000"/>
              </a:schemeClr>
            </a:solidFill>
          </a:endParaRPr>
        </a:p>
        <a:p>
          <a:pPr marL="171450" lvl="1" indent="-171450" algn="l" defTabSz="800100">
            <a:lnSpc>
              <a:spcPct val="90000"/>
            </a:lnSpc>
            <a:spcBef>
              <a:spcPct val="0"/>
            </a:spcBef>
            <a:spcAft>
              <a:spcPct val="15000"/>
            </a:spcAft>
            <a:buChar char="••"/>
          </a:pPr>
          <a:r>
            <a:rPr lang="en-IN" sz="1800" kern="1200" dirty="0" smtClean="0"/>
            <a:t>Current ratio</a:t>
          </a:r>
          <a:endParaRPr lang="en-IN" sz="1800" kern="1200" dirty="0"/>
        </a:p>
        <a:p>
          <a:pPr marL="171450" lvl="1" indent="-171450" algn="l" defTabSz="800100">
            <a:lnSpc>
              <a:spcPct val="90000"/>
            </a:lnSpc>
            <a:spcBef>
              <a:spcPct val="0"/>
            </a:spcBef>
            <a:spcAft>
              <a:spcPct val="15000"/>
            </a:spcAft>
            <a:buChar char="••"/>
          </a:pPr>
          <a:r>
            <a:rPr lang="en-IN" sz="1800" kern="1200" dirty="0" smtClean="0"/>
            <a:t>Acid Test Ratio (Quick ratio)</a:t>
          </a:r>
          <a:endParaRPr lang="en-IN" sz="1800" kern="1200" dirty="0"/>
        </a:p>
        <a:p>
          <a:pPr marL="171450" lvl="1" indent="-171450" algn="l" defTabSz="800100">
            <a:lnSpc>
              <a:spcPct val="90000"/>
            </a:lnSpc>
            <a:spcBef>
              <a:spcPct val="0"/>
            </a:spcBef>
            <a:spcAft>
              <a:spcPct val="15000"/>
            </a:spcAft>
            <a:buChar char="••"/>
          </a:pPr>
          <a:r>
            <a:rPr lang="en-IN" sz="1800" kern="1200" dirty="0" smtClean="0"/>
            <a:t>Absolute Liquidity</a:t>
          </a:r>
          <a:endParaRPr lang="en-IN" sz="1800" kern="1200" dirty="0"/>
        </a:p>
      </dsp:txBody>
      <dsp:txXfrm rot="5400000">
        <a:off x="0" y="1080120"/>
        <a:ext cx="1976071" cy="3240360"/>
      </dsp:txXfrm>
    </dsp:sp>
    <dsp:sp modelId="{56AE396C-B400-4431-823F-4708B5C4233F}">
      <dsp:nvSpPr>
        <dsp:cNvPr id="0" name=""/>
        <dsp:cNvSpPr/>
      </dsp:nvSpPr>
      <dsp:spPr>
        <a:xfrm rot="16200000">
          <a:off x="303959" y="1712264"/>
          <a:ext cx="5400600" cy="1976071"/>
        </a:xfrm>
        <a:prstGeom prst="flowChartManualOperation">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IN" sz="2400" kern="1200" dirty="0" smtClean="0">
              <a:solidFill>
                <a:schemeClr val="accent5">
                  <a:lumMod val="50000"/>
                </a:schemeClr>
              </a:solidFill>
            </a:rPr>
            <a:t>Activity Ratios</a:t>
          </a:r>
          <a:endParaRPr lang="en-IN" sz="2400" kern="1200" dirty="0">
            <a:solidFill>
              <a:schemeClr val="accent5">
                <a:lumMod val="50000"/>
              </a:schemeClr>
            </a:solidFill>
          </a:endParaRPr>
        </a:p>
        <a:p>
          <a:pPr marL="171450" lvl="1" indent="-171450" algn="l" defTabSz="711200">
            <a:lnSpc>
              <a:spcPct val="90000"/>
            </a:lnSpc>
            <a:spcBef>
              <a:spcPct val="0"/>
            </a:spcBef>
            <a:spcAft>
              <a:spcPct val="15000"/>
            </a:spcAft>
            <a:buChar char="••"/>
          </a:pPr>
          <a:r>
            <a:rPr lang="en-IN" sz="1600" kern="1200" dirty="0" smtClean="0"/>
            <a:t>Receivables Turnover Ratio</a:t>
          </a:r>
          <a:endParaRPr lang="en-IN" sz="1600" kern="1200" dirty="0"/>
        </a:p>
        <a:p>
          <a:pPr marL="171450" lvl="1" indent="-171450" algn="l" defTabSz="711200">
            <a:lnSpc>
              <a:spcPct val="90000"/>
            </a:lnSpc>
            <a:spcBef>
              <a:spcPct val="0"/>
            </a:spcBef>
            <a:spcAft>
              <a:spcPct val="15000"/>
            </a:spcAft>
            <a:buChar char="••"/>
          </a:pPr>
          <a:r>
            <a:rPr lang="en-IN" sz="1600" kern="1200" dirty="0" smtClean="0"/>
            <a:t>Creditors Turnover ratio</a:t>
          </a:r>
          <a:endParaRPr lang="en-IN" sz="1600" kern="1200" dirty="0"/>
        </a:p>
        <a:p>
          <a:pPr marL="171450" lvl="1" indent="-171450" algn="l" defTabSz="711200">
            <a:lnSpc>
              <a:spcPct val="90000"/>
            </a:lnSpc>
            <a:spcBef>
              <a:spcPct val="0"/>
            </a:spcBef>
            <a:spcAft>
              <a:spcPct val="15000"/>
            </a:spcAft>
            <a:buChar char="••"/>
          </a:pPr>
          <a:r>
            <a:rPr lang="en-IN" sz="1600" kern="1200" dirty="0" smtClean="0"/>
            <a:t>Inventory  Turnover ratio</a:t>
          </a:r>
          <a:endParaRPr lang="en-IN" sz="1600" kern="1200" dirty="0"/>
        </a:p>
        <a:p>
          <a:pPr marL="171450" lvl="1" indent="-171450" algn="l" defTabSz="711200">
            <a:lnSpc>
              <a:spcPct val="90000"/>
            </a:lnSpc>
            <a:spcBef>
              <a:spcPct val="0"/>
            </a:spcBef>
            <a:spcAft>
              <a:spcPct val="15000"/>
            </a:spcAft>
            <a:buChar char="••"/>
          </a:pPr>
          <a:r>
            <a:rPr lang="en-IN" sz="1600" kern="1200" dirty="0" smtClean="0"/>
            <a:t>Cash Turnover ratio</a:t>
          </a:r>
          <a:endParaRPr lang="en-IN" sz="1600" kern="1200" dirty="0"/>
        </a:p>
        <a:p>
          <a:pPr marL="171450" lvl="1" indent="-171450" algn="l" defTabSz="711200">
            <a:lnSpc>
              <a:spcPct val="90000"/>
            </a:lnSpc>
            <a:spcBef>
              <a:spcPct val="0"/>
            </a:spcBef>
            <a:spcAft>
              <a:spcPct val="15000"/>
            </a:spcAft>
            <a:buChar char="••"/>
          </a:pPr>
          <a:r>
            <a:rPr lang="en-IN" sz="1600" kern="1200" dirty="0" smtClean="0"/>
            <a:t>Working Capital Turnover ratio</a:t>
          </a:r>
          <a:endParaRPr lang="en-IN" sz="1600" kern="1200" dirty="0"/>
        </a:p>
      </dsp:txBody>
      <dsp:txXfrm rot="5400000">
        <a:off x="2016223" y="1080120"/>
        <a:ext cx="1976071" cy="3240360"/>
      </dsp:txXfrm>
    </dsp:sp>
    <dsp:sp modelId="{4ED5B035-613E-4CC0-BAA2-FCA7F2FAC810}">
      <dsp:nvSpPr>
        <dsp:cNvPr id="0" name=""/>
        <dsp:cNvSpPr/>
      </dsp:nvSpPr>
      <dsp:spPr>
        <a:xfrm rot="16200000">
          <a:off x="2464201" y="1712264"/>
          <a:ext cx="5400600" cy="1976071"/>
        </a:xfrm>
        <a:prstGeom prst="flowChartManualOperation">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IN" sz="2400" kern="1200" dirty="0" smtClean="0">
              <a:solidFill>
                <a:schemeClr val="accent5">
                  <a:lumMod val="50000"/>
                </a:schemeClr>
              </a:solidFill>
            </a:rPr>
            <a:t>Solvency Ratios (Leverage)</a:t>
          </a:r>
          <a:endParaRPr lang="en-IN" sz="2400" kern="1200" dirty="0">
            <a:solidFill>
              <a:schemeClr val="accent5">
                <a:lumMod val="50000"/>
              </a:schemeClr>
            </a:solidFill>
          </a:endParaRPr>
        </a:p>
        <a:p>
          <a:pPr marL="171450" lvl="1" indent="-171450" algn="l" defTabSz="711200">
            <a:lnSpc>
              <a:spcPct val="90000"/>
            </a:lnSpc>
            <a:spcBef>
              <a:spcPct val="0"/>
            </a:spcBef>
            <a:spcAft>
              <a:spcPct val="15000"/>
            </a:spcAft>
            <a:buChar char="••"/>
          </a:pPr>
          <a:r>
            <a:rPr lang="en-IN" sz="1600" kern="1200" dirty="0" smtClean="0"/>
            <a:t>Debt Equity Ratio</a:t>
          </a:r>
          <a:endParaRPr lang="en-IN" sz="1600" kern="1200" dirty="0"/>
        </a:p>
        <a:p>
          <a:pPr marL="171450" lvl="1" indent="-171450" algn="l" defTabSz="711200">
            <a:lnSpc>
              <a:spcPct val="90000"/>
            </a:lnSpc>
            <a:spcBef>
              <a:spcPct val="0"/>
            </a:spcBef>
            <a:spcAft>
              <a:spcPct val="15000"/>
            </a:spcAft>
            <a:buChar char="••"/>
          </a:pPr>
          <a:r>
            <a:rPr lang="en-IN" sz="1600" kern="1200" dirty="0" smtClean="0"/>
            <a:t>Proprietary Ratio</a:t>
          </a:r>
          <a:endParaRPr lang="en-IN" sz="1600" kern="1200" dirty="0"/>
        </a:p>
        <a:p>
          <a:pPr marL="171450" lvl="1" indent="-171450" algn="l" defTabSz="711200">
            <a:lnSpc>
              <a:spcPct val="90000"/>
            </a:lnSpc>
            <a:spcBef>
              <a:spcPct val="0"/>
            </a:spcBef>
            <a:spcAft>
              <a:spcPct val="15000"/>
            </a:spcAft>
            <a:buChar char="••"/>
          </a:pPr>
          <a:r>
            <a:rPr lang="en-IN" sz="1600" kern="1200" dirty="0" smtClean="0"/>
            <a:t>Debt Service Coverage ratio</a:t>
          </a:r>
          <a:endParaRPr lang="en-IN" sz="1600" kern="1200" dirty="0"/>
        </a:p>
        <a:p>
          <a:pPr marL="171450" lvl="1" indent="-171450" algn="l" defTabSz="711200">
            <a:lnSpc>
              <a:spcPct val="90000"/>
            </a:lnSpc>
            <a:spcBef>
              <a:spcPct val="0"/>
            </a:spcBef>
            <a:spcAft>
              <a:spcPct val="15000"/>
            </a:spcAft>
            <a:buChar char="••"/>
          </a:pPr>
          <a:r>
            <a:rPr lang="en-IN" sz="1600" kern="1200" dirty="0" smtClean="0"/>
            <a:t>Interest Coverage ratio</a:t>
          </a:r>
          <a:endParaRPr lang="en-IN" sz="1600" kern="1200" dirty="0"/>
        </a:p>
        <a:p>
          <a:pPr marL="171450" lvl="1" indent="-171450" algn="l" defTabSz="711200">
            <a:lnSpc>
              <a:spcPct val="90000"/>
            </a:lnSpc>
            <a:spcBef>
              <a:spcPct val="0"/>
            </a:spcBef>
            <a:spcAft>
              <a:spcPct val="15000"/>
            </a:spcAft>
            <a:buChar char="••"/>
          </a:pPr>
          <a:r>
            <a:rPr lang="en-IN" sz="1600" kern="1200" dirty="0" smtClean="0"/>
            <a:t>Capital Gearing Ratio</a:t>
          </a:r>
          <a:endParaRPr lang="en-IN" sz="1600" kern="1200" dirty="0"/>
        </a:p>
      </dsp:txBody>
      <dsp:txXfrm rot="5400000">
        <a:off x="4176465" y="1080120"/>
        <a:ext cx="1976071" cy="3240360"/>
      </dsp:txXfrm>
    </dsp:sp>
    <dsp:sp modelId="{2D25AD4D-0E7B-4736-B018-D13C8C424D90}">
      <dsp:nvSpPr>
        <dsp:cNvPr id="0" name=""/>
        <dsp:cNvSpPr/>
      </dsp:nvSpPr>
      <dsp:spPr>
        <a:xfrm rot="16200000">
          <a:off x="4624442" y="1712264"/>
          <a:ext cx="5400600" cy="1976071"/>
        </a:xfrm>
        <a:prstGeom prst="flowChartManualOperation">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IN" sz="2400" kern="1200" dirty="0" smtClean="0">
              <a:solidFill>
                <a:schemeClr val="accent5">
                  <a:lumMod val="50000"/>
                </a:schemeClr>
              </a:solidFill>
            </a:rPr>
            <a:t>Profitability Ratios</a:t>
          </a:r>
          <a:endParaRPr lang="en-IN" sz="2400" kern="1200" dirty="0">
            <a:solidFill>
              <a:schemeClr val="accent5">
                <a:lumMod val="50000"/>
              </a:schemeClr>
            </a:solidFill>
          </a:endParaRPr>
        </a:p>
        <a:p>
          <a:pPr marL="171450" lvl="1" indent="-171450" algn="l" defTabSz="800100">
            <a:lnSpc>
              <a:spcPct val="90000"/>
            </a:lnSpc>
            <a:spcBef>
              <a:spcPct val="0"/>
            </a:spcBef>
            <a:spcAft>
              <a:spcPct val="15000"/>
            </a:spcAft>
            <a:buChar char="••"/>
          </a:pPr>
          <a:r>
            <a:rPr lang="en-IN" sz="1800" kern="1200" dirty="0" smtClean="0"/>
            <a:t>Gross Profit Ratio</a:t>
          </a:r>
          <a:endParaRPr lang="en-IN" sz="1800" kern="1200" dirty="0"/>
        </a:p>
        <a:p>
          <a:pPr marL="171450" lvl="1" indent="-171450" algn="l" defTabSz="800100">
            <a:lnSpc>
              <a:spcPct val="90000"/>
            </a:lnSpc>
            <a:spcBef>
              <a:spcPct val="0"/>
            </a:spcBef>
            <a:spcAft>
              <a:spcPct val="15000"/>
            </a:spcAft>
            <a:buChar char="••"/>
          </a:pPr>
          <a:r>
            <a:rPr lang="en-IN" sz="1800" kern="1200" dirty="0" smtClean="0"/>
            <a:t>Net Profit Ratio</a:t>
          </a:r>
          <a:endParaRPr lang="en-IN" sz="1800" kern="1200" dirty="0"/>
        </a:p>
        <a:p>
          <a:pPr marL="171450" lvl="1" indent="-171450" algn="l" defTabSz="800100">
            <a:lnSpc>
              <a:spcPct val="90000"/>
            </a:lnSpc>
            <a:spcBef>
              <a:spcPct val="0"/>
            </a:spcBef>
            <a:spcAft>
              <a:spcPct val="15000"/>
            </a:spcAft>
            <a:buChar char="••"/>
          </a:pPr>
          <a:r>
            <a:rPr lang="en-IN" sz="1800" kern="1200" dirty="0" smtClean="0"/>
            <a:t>Operating Ratio</a:t>
          </a:r>
          <a:endParaRPr lang="en-IN" sz="1800" kern="1200" dirty="0"/>
        </a:p>
        <a:p>
          <a:pPr marL="171450" lvl="1" indent="-171450" algn="l" defTabSz="800100">
            <a:lnSpc>
              <a:spcPct val="90000"/>
            </a:lnSpc>
            <a:spcBef>
              <a:spcPct val="0"/>
            </a:spcBef>
            <a:spcAft>
              <a:spcPct val="15000"/>
            </a:spcAft>
            <a:buChar char="••"/>
          </a:pPr>
          <a:r>
            <a:rPr lang="en-IN" sz="1800" kern="1200" dirty="0" smtClean="0"/>
            <a:t>Return on Capital</a:t>
          </a:r>
          <a:endParaRPr lang="en-IN" sz="1800" kern="1200" dirty="0"/>
        </a:p>
        <a:p>
          <a:pPr marL="171450" lvl="1" indent="-171450" algn="l" defTabSz="800100">
            <a:lnSpc>
              <a:spcPct val="90000"/>
            </a:lnSpc>
            <a:spcBef>
              <a:spcPct val="0"/>
            </a:spcBef>
            <a:spcAft>
              <a:spcPct val="15000"/>
            </a:spcAft>
            <a:buChar char="••"/>
          </a:pPr>
          <a:r>
            <a:rPr lang="en-IN" sz="1800" kern="1200" dirty="0" smtClean="0"/>
            <a:t>Return on Equity Capital</a:t>
          </a:r>
          <a:endParaRPr lang="en-IN" sz="1800" kern="1200" dirty="0"/>
        </a:p>
      </dsp:txBody>
      <dsp:txXfrm rot="5400000">
        <a:off x="6336706" y="1080120"/>
        <a:ext cx="1976071" cy="324036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65D46-C3B5-489F-A8DE-56E965DC541B}" type="datetimeFigureOut">
              <a:rPr lang="en-IN" smtClean="0"/>
              <a:t>26-09-2016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95DA5-0DB7-4E75-9517-CE1D817C17DE}" type="slidenum">
              <a:rPr lang="en-IN" smtClean="0"/>
              <a:t>‹#›</a:t>
            </a:fld>
            <a:endParaRPr lang="en-IN"/>
          </a:p>
        </p:txBody>
      </p:sp>
    </p:spTree>
    <p:extLst>
      <p:ext uri="{BB962C8B-B14F-4D97-AF65-F5344CB8AC3E}">
        <p14:creationId xmlns:p14="http://schemas.microsoft.com/office/powerpoint/2010/main" val="395117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4D95DA5-0DB7-4E75-9517-CE1D817C17DE}" type="slidenum">
              <a:rPr lang="en-IN" smtClean="0"/>
              <a:t>4</a:t>
            </a:fld>
            <a:endParaRPr lang="en-IN"/>
          </a:p>
        </p:txBody>
      </p:sp>
    </p:spTree>
    <p:extLst>
      <p:ext uri="{BB962C8B-B14F-4D97-AF65-F5344CB8AC3E}">
        <p14:creationId xmlns:p14="http://schemas.microsoft.com/office/powerpoint/2010/main" val="2630373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17" name="Footer Placeholder 16"/>
          <p:cNvSpPr>
            <a:spLocks noGrp="1"/>
          </p:cNvSpPr>
          <p:nvPr>
            <p:ph type="ftr" sz="quarter" idx="11"/>
          </p:nvPr>
        </p:nvSpPr>
        <p:spPr/>
        <p:txBody>
          <a:bodyPr/>
          <a:lstStyle>
            <a:extLst/>
          </a:lstStyle>
          <a:p>
            <a:endParaRPr lang="en-IN"/>
          </a:p>
        </p:txBody>
      </p:sp>
      <p:sp>
        <p:nvSpPr>
          <p:cNvPr id="29" name="Slide Number Placeholder 28"/>
          <p:cNvSpPr>
            <a:spLocks noGrp="1"/>
          </p:cNvSpPr>
          <p:nvPr>
            <p:ph type="sldNum" sz="quarter" idx="12"/>
          </p:nvPr>
        </p:nvSpPr>
        <p:spPr/>
        <p:txBody>
          <a:bodyPr/>
          <a:lstStyle>
            <a:extLst/>
          </a:lstStyle>
          <a:p>
            <a:fld id="{C1CC9952-F6D6-4910-9AF1-95E520B98A8C}" type="slidenum">
              <a:rPr lang="en-IN" smtClean="0"/>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1CC9952-F6D6-4910-9AF1-95E520B98A8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1CC9952-F6D6-4910-9AF1-95E520B98A8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1CC9952-F6D6-4910-9AF1-95E520B98A8C}"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1CC9952-F6D6-4910-9AF1-95E520B98A8C}" type="slidenum">
              <a:rPr lang="en-IN" smtClean="0"/>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1CC9952-F6D6-4910-9AF1-95E520B98A8C}"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1CC9952-F6D6-4910-9AF1-95E520B98A8C}" type="slidenum">
              <a:rPr lang="en-IN" smtClean="0"/>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1CC9952-F6D6-4910-9AF1-95E520B98A8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C1CC9952-F6D6-4910-9AF1-95E520B98A8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B1168C-58AA-4A86-97FF-C6F146556100}" type="datetimeFigureOut">
              <a:rPr lang="en-IN" smtClean="0"/>
              <a:t>26-09-2016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1CC9952-F6D6-4910-9AF1-95E520B98A8C}"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4B1168C-58AA-4A86-97FF-C6F146556100}" type="datetimeFigureOut">
              <a:rPr lang="en-IN" smtClean="0"/>
              <a:t>26-09-2016</a:t>
            </a:fld>
            <a:endParaRPr lang="en-IN"/>
          </a:p>
        </p:txBody>
      </p:sp>
      <p:sp>
        <p:nvSpPr>
          <p:cNvPr id="6" name="Footer Placeholder 5"/>
          <p:cNvSpPr>
            <a:spLocks noGrp="1"/>
          </p:cNvSpPr>
          <p:nvPr>
            <p:ph type="ftr" sz="quarter" idx="11"/>
          </p:nvPr>
        </p:nvSpPr>
        <p:spPr>
          <a:xfrm>
            <a:off x="914400" y="55499"/>
            <a:ext cx="5562600" cy="365125"/>
          </a:xfrm>
        </p:spPr>
        <p:txBody>
          <a:bodyPr/>
          <a:lstStyle>
            <a:extLst/>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extLst/>
          </a:lstStyle>
          <a:p>
            <a:fld id="{C1CC9952-F6D6-4910-9AF1-95E520B98A8C}"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4B1168C-58AA-4A86-97FF-C6F146556100}" type="datetimeFigureOut">
              <a:rPr lang="en-IN" smtClean="0"/>
              <a:t>26-09-2016</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1CC9952-F6D6-4910-9AF1-95E520B98A8C}"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800"/>
            <a:ext cx="8458200" cy="5791200"/>
          </a:xfrm>
        </p:spPr>
        <p:txBody>
          <a:bodyPr rtlCol="0">
            <a:normAutofit fontScale="90000"/>
          </a:bodyPr>
          <a:lstStyle/>
          <a:p>
            <a:pPr algn="ctr">
              <a:defRPr/>
            </a:pP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IN" sz="3100" dirty="0"/>
              <a:t>Ratio Analysis : </a:t>
            </a:r>
            <a:br>
              <a:rPr lang="en-IN" sz="3100" dirty="0"/>
            </a:br>
            <a:r>
              <a:rPr lang="en-US" sz="3100" b="1" dirty="0" smtClean="0">
                <a:solidFill>
                  <a:srgbClr val="000000"/>
                </a:solidFill>
                <a:latin typeface="Times New Roman" pitchFamily="18" charset="0"/>
                <a:ea typeface="Calibri" pitchFamily="34" charset="0"/>
                <a:cs typeface="Times New Roman" pitchFamily="18" charset="0"/>
              </a:rPr>
              <a:t/>
            </a:r>
            <a:br>
              <a:rPr lang="en-US" sz="3100" b="1" dirty="0" smtClean="0">
                <a:solidFill>
                  <a:srgbClr val="000000"/>
                </a:solidFill>
                <a:latin typeface="Times New Roman" pitchFamily="18" charset="0"/>
                <a:ea typeface="Calibri" pitchFamily="34" charset="0"/>
                <a:cs typeface="Times New Roman" pitchFamily="18" charset="0"/>
              </a:rPr>
            </a:br>
            <a:r>
              <a:rPr lang="en-US" sz="3100" dirty="0" err="1"/>
              <a:t>Asif</a:t>
            </a:r>
            <a:r>
              <a:rPr lang="en-US" sz="3100" dirty="0"/>
              <a:t> Ali</a:t>
            </a:r>
            <a:br>
              <a:rPr lang="en-US" sz="3100" dirty="0"/>
            </a:br>
            <a:r>
              <a:rPr lang="en-US" sz="3100" dirty="0" smtClean="0"/>
              <a:t>DEPARTMENT </a:t>
            </a:r>
            <a:r>
              <a:rPr lang="en-US" sz="3100" dirty="0"/>
              <a:t>OF HRM AND OB</a:t>
            </a:r>
            <a:r>
              <a:rPr lang="en-US" sz="2400" b="1" dirty="0" smtClean="0">
                <a:solidFill>
                  <a:srgbClr val="000000"/>
                </a:solidFill>
                <a:latin typeface="Times New Roman" pitchFamily="18" charset="0"/>
                <a:ea typeface="Calibri" pitchFamily="34" charset="0"/>
                <a:cs typeface="Times New Roman" pitchFamily="18" charset="0"/>
              </a:rPr>
              <a:t/>
            </a:r>
            <a:br>
              <a:rPr lang="en-US" sz="2400" b="1" dirty="0" smtClean="0">
                <a:solidFill>
                  <a:srgbClr val="000000"/>
                </a:solidFill>
                <a:latin typeface="Times New Roman" pitchFamily="18" charset="0"/>
                <a:ea typeface="Calibri" pitchFamily="34" charset="0"/>
                <a:cs typeface="Times New Roman" pitchFamily="18" charset="0"/>
              </a:rPr>
            </a:br>
            <a:r>
              <a:rPr lang="en-US" sz="2400" b="1" dirty="0" smtClean="0">
                <a:solidFill>
                  <a:srgbClr val="000000"/>
                </a:solidFill>
                <a:latin typeface="Times New Roman" pitchFamily="18" charset="0"/>
                <a:ea typeface="Calibri" pitchFamily="34" charset="0"/>
                <a:cs typeface="Times New Roman" pitchFamily="18" charset="0"/>
              </a:rPr>
              <a:t/>
            </a:r>
            <a:br>
              <a:rPr lang="en-US" sz="2400" b="1" dirty="0" smtClean="0">
                <a:solidFill>
                  <a:srgbClr val="000000"/>
                </a:solidFill>
                <a:latin typeface="Times New Roman" pitchFamily="18" charset="0"/>
                <a:ea typeface="Calibri" pitchFamily="34" charset="0"/>
                <a:cs typeface="Times New Roman" pitchFamily="18" charset="0"/>
              </a:rPr>
            </a:br>
            <a:r>
              <a:rPr lang="en-US" sz="2400" b="1" dirty="0" smtClean="0">
                <a:solidFill>
                  <a:srgbClr val="000000"/>
                </a:solidFill>
                <a:latin typeface="Times New Roman" pitchFamily="18" charset="0"/>
                <a:ea typeface="Calibri" pitchFamily="34" charset="0"/>
                <a:cs typeface="Times New Roman" pitchFamily="18" charset="0"/>
              </a:rPr>
              <a:t>          </a:t>
            </a:r>
            <a:br>
              <a:rPr lang="en-US" sz="2400" b="1" dirty="0" smtClean="0">
                <a:solidFill>
                  <a:srgbClr val="000000"/>
                </a:solidFill>
                <a:latin typeface="Times New Roman" pitchFamily="18" charset="0"/>
                <a:ea typeface="Calibri" pitchFamily="34" charset="0"/>
                <a:cs typeface="Times New Roman" pitchFamily="18" charset="0"/>
              </a:rPr>
            </a:br>
            <a:r>
              <a:rPr lang="en-US" sz="2400" b="1" dirty="0" smtClean="0">
                <a:solidFill>
                  <a:srgbClr val="000000"/>
                </a:solidFill>
                <a:latin typeface="Times New Roman" pitchFamily="18" charset="0"/>
                <a:ea typeface="Calibri" pitchFamily="34" charset="0"/>
                <a:cs typeface="Times New Roman" pitchFamily="18" charset="0"/>
              </a:rPr>
              <a:t/>
            </a:r>
            <a:br>
              <a:rPr lang="en-US" sz="2400" b="1" dirty="0" smtClean="0">
                <a:solidFill>
                  <a:srgbClr val="000000"/>
                </a:solidFill>
                <a:latin typeface="Times New Roman" pitchFamily="18" charset="0"/>
                <a:ea typeface="Calibri" pitchFamily="34" charset="0"/>
                <a:cs typeface="Times New Roman" pitchFamily="18" charset="0"/>
              </a:rPr>
            </a:br>
            <a:r>
              <a:rPr lang="en-US" sz="2400" b="1" dirty="0" smtClean="0">
                <a:solidFill>
                  <a:srgbClr val="000000"/>
                </a:solidFill>
                <a:latin typeface="Times New Roman" pitchFamily="18" charset="0"/>
                <a:ea typeface="Calibri" pitchFamily="34" charset="0"/>
                <a:cs typeface="Times New Roman" pitchFamily="18" charset="0"/>
              </a:rPr>
              <a:t/>
            </a:r>
            <a:br>
              <a:rPr lang="en-US" sz="2400" b="1" dirty="0" smtClean="0">
                <a:solidFill>
                  <a:srgbClr val="000000"/>
                </a:solidFill>
                <a:latin typeface="Times New Roman" pitchFamily="18" charset="0"/>
                <a:ea typeface="Calibri" pitchFamily="34" charset="0"/>
                <a:cs typeface="Times New Roman" pitchFamily="18" charset="0"/>
              </a:rPr>
            </a:br>
            <a:endParaRPr lang="en-US" sz="2400" dirty="0"/>
          </a:p>
        </p:txBody>
      </p:sp>
      <p:pic>
        <p:nvPicPr>
          <p:cNvPr id="2051" name="Picture 3" descr="C:\Users\javeed pc\Desktop\CU JAMMU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81000"/>
            <a:ext cx="3685118" cy="175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8494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914400"/>
          </a:xfrm>
        </p:spPr>
        <p:txBody>
          <a:bodyPr/>
          <a:lstStyle/>
          <a:p>
            <a:pPr algn="ctr"/>
            <a:r>
              <a:rPr lang="en-IN" dirty="0"/>
              <a:t>Profitability Ratios</a:t>
            </a:r>
            <a:br>
              <a:rPr lang="en-IN" dirty="0"/>
            </a:br>
            <a:r>
              <a:rPr lang="en-IN" dirty="0" smtClean="0"/>
              <a:t>3. Net </a:t>
            </a:r>
            <a:r>
              <a:rPr lang="en-IN" dirty="0"/>
              <a:t>Profit Ratio </a:t>
            </a:r>
          </a:p>
        </p:txBody>
      </p:sp>
      <p:sp>
        <p:nvSpPr>
          <p:cNvPr id="3" name="Content Placeholder 2"/>
          <p:cNvSpPr>
            <a:spLocks noGrp="1"/>
          </p:cNvSpPr>
          <p:nvPr>
            <p:ph idx="1"/>
          </p:nvPr>
        </p:nvSpPr>
        <p:spPr/>
        <p:txBody>
          <a:bodyPr/>
          <a:lstStyle/>
          <a:p>
            <a:r>
              <a:rPr lang="en-IN" dirty="0" smtClean="0"/>
              <a:t>Meaning : It’s a ration of net profit over net sales.</a:t>
            </a:r>
          </a:p>
          <a:p>
            <a:endParaRPr lang="en-IN" dirty="0"/>
          </a:p>
          <a:p>
            <a:pPr marL="68580" indent="0">
              <a:buNone/>
            </a:pPr>
            <a:r>
              <a:rPr lang="en-IN" dirty="0" smtClean="0"/>
              <a:t> NPR = (Net Profit/Net Sales) * 100</a:t>
            </a:r>
          </a:p>
          <a:p>
            <a:pPr marL="68580" indent="0">
              <a:buNone/>
            </a:pPr>
            <a:endParaRPr lang="en-IN" dirty="0"/>
          </a:p>
          <a:p>
            <a:pPr marL="68580" indent="0">
              <a:buNone/>
            </a:pPr>
            <a:r>
              <a:rPr lang="en-IN" u="sng" dirty="0" smtClean="0"/>
              <a:t>Objective: </a:t>
            </a:r>
            <a:r>
              <a:rPr lang="en-IN" dirty="0" smtClean="0"/>
              <a:t> The ratio indicates net margin earned on sale of </a:t>
            </a:r>
            <a:r>
              <a:rPr lang="en-IN" dirty="0" err="1" smtClean="0"/>
              <a:t>Rs</a:t>
            </a:r>
            <a:r>
              <a:rPr lang="en-IN" dirty="0" smtClean="0"/>
              <a:t>. 100 and what portion of sales is left to pay dividends and to create any reserves or provisions.</a:t>
            </a:r>
            <a:endParaRPr lang="en-IN" u="sng" dirty="0"/>
          </a:p>
        </p:txBody>
      </p:sp>
    </p:spTree>
    <p:extLst>
      <p:ext uri="{BB962C8B-B14F-4D97-AF65-F5344CB8AC3E}">
        <p14:creationId xmlns:p14="http://schemas.microsoft.com/office/powerpoint/2010/main" val="84849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424936" cy="914400"/>
          </a:xfrm>
        </p:spPr>
        <p:txBody>
          <a:bodyPr/>
          <a:lstStyle/>
          <a:p>
            <a:pPr algn="ctr"/>
            <a:r>
              <a:rPr lang="en-IN" sz="3200" dirty="0"/>
              <a:t>Profitability Ratios</a:t>
            </a:r>
            <a:br>
              <a:rPr lang="en-IN" sz="3200" dirty="0"/>
            </a:br>
            <a:r>
              <a:rPr lang="en-IN" sz="3200" dirty="0" smtClean="0"/>
              <a:t>4. Return on Capital Employed(ROCE) </a:t>
            </a:r>
            <a:endParaRPr lang="en-IN" sz="3200" dirty="0"/>
          </a:p>
        </p:txBody>
      </p:sp>
      <p:sp>
        <p:nvSpPr>
          <p:cNvPr id="3" name="Content Placeholder 2"/>
          <p:cNvSpPr>
            <a:spLocks noGrp="1"/>
          </p:cNvSpPr>
          <p:nvPr>
            <p:ph idx="1"/>
          </p:nvPr>
        </p:nvSpPr>
        <p:spPr>
          <a:xfrm>
            <a:off x="611560" y="1700808"/>
            <a:ext cx="8075240" cy="4968552"/>
          </a:xfrm>
        </p:spPr>
        <p:txBody>
          <a:bodyPr>
            <a:normAutofit fontScale="62500" lnSpcReduction="20000"/>
          </a:bodyPr>
          <a:lstStyle/>
          <a:p>
            <a:r>
              <a:rPr lang="en-IN" sz="4000" u="sng" dirty="0" smtClean="0"/>
              <a:t>Meaning </a:t>
            </a:r>
            <a:r>
              <a:rPr lang="en-IN" sz="4000" dirty="0" smtClean="0"/>
              <a:t>: </a:t>
            </a:r>
            <a:r>
              <a:rPr lang="en-IN" sz="4000" dirty="0"/>
              <a:t>Return on capital employed (ROCE) is a measure of the returns that a business is achieving from the capital employed, usually expressed in percentage terms</a:t>
            </a:r>
            <a:r>
              <a:rPr lang="en-IN" sz="4000" dirty="0" smtClean="0"/>
              <a:t>.</a:t>
            </a:r>
            <a:br>
              <a:rPr lang="en-IN" sz="4000" dirty="0" smtClean="0"/>
            </a:br>
            <a:endParaRPr lang="en-IN" sz="4000" dirty="0" smtClean="0"/>
          </a:p>
          <a:p>
            <a:pPr marL="68580" indent="0">
              <a:buNone/>
            </a:pPr>
            <a:r>
              <a:rPr lang="en-IN" sz="4000" dirty="0" smtClean="0"/>
              <a:t>ROCE </a:t>
            </a:r>
            <a:r>
              <a:rPr lang="en-IN" sz="4000" dirty="0"/>
              <a:t>= EBIT / Capital Employed </a:t>
            </a:r>
            <a:r>
              <a:rPr lang="en-IN" sz="4000" dirty="0" smtClean="0"/>
              <a:t/>
            </a:r>
            <a:br>
              <a:rPr lang="en-IN" sz="4000" dirty="0" smtClean="0"/>
            </a:br>
            <a:r>
              <a:rPr lang="en-IN" sz="4000" dirty="0" smtClean="0"/>
              <a:t>             =  EBIT </a:t>
            </a:r>
            <a:r>
              <a:rPr lang="en-IN" sz="4000" dirty="0"/>
              <a:t>/ (Equity + Non-current </a:t>
            </a:r>
            <a:r>
              <a:rPr lang="en-IN" sz="4000" dirty="0" smtClean="0"/>
              <a:t>Liabilities)</a:t>
            </a:r>
            <a:r>
              <a:rPr lang="en-IN" sz="4000" dirty="0"/>
              <a:t/>
            </a:r>
            <a:br>
              <a:rPr lang="en-IN" sz="4000" dirty="0"/>
            </a:br>
            <a:r>
              <a:rPr lang="en-IN" sz="4000" dirty="0" smtClean="0"/>
              <a:t>             =</a:t>
            </a:r>
            <a:r>
              <a:rPr lang="en-IN" sz="4000" dirty="0"/>
              <a:t>EBIT / (Total Assets - Current Liabilities</a:t>
            </a:r>
            <a:r>
              <a:rPr lang="en-IN" sz="4000" dirty="0" smtClean="0"/>
              <a:t>)</a:t>
            </a:r>
            <a:br>
              <a:rPr lang="en-IN" sz="4000" dirty="0" smtClean="0"/>
            </a:br>
            <a:endParaRPr lang="en-IN" sz="4000" dirty="0" smtClean="0"/>
          </a:p>
          <a:p>
            <a:pPr marL="68580" indent="0">
              <a:buNone/>
            </a:pPr>
            <a:r>
              <a:rPr lang="en-IN" sz="4000" b="1" u="sng" dirty="0" smtClean="0"/>
              <a:t>Objective</a:t>
            </a:r>
            <a:r>
              <a:rPr lang="en-IN" sz="4000" dirty="0" smtClean="0"/>
              <a:t>: The ratio indicates firms ability of generating profit per unit of </a:t>
            </a:r>
            <a:r>
              <a:rPr lang="en-IN" sz="4000" dirty="0"/>
              <a:t>capital allocated. ROCE should always be higher than the rate at which the company borrows otherwise any increase in borrowing will reduce shareholders' earnings, and vice versa; a good ROCE is one that is greater than the rate at which the company borrows.</a:t>
            </a:r>
          </a:p>
          <a:p>
            <a:pPr marL="68580" indent="0">
              <a:buNone/>
            </a:pPr>
            <a:endParaRPr lang="en-IN" dirty="0"/>
          </a:p>
        </p:txBody>
      </p:sp>
    </p:spTree>
    <p:extLst>
      <p:ext uri="{BB962C8B-B14F-4D97-AF65-F5344CB8AC3E}">
        <p14:creationId xmlns:p14="http://schemas.microsoft.com/office/powerpoint/2010/main" val="639023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772400" cy="914400"/>
          </a:xfrm>
        </p:spPr>
        <p:txBody>
          <a:bodyPr/>
          <a:lstStyle/>
          <a:p>
            <a:pPr algn="ctr"/>
            <a:r>
              <a:rPr lang="en-IN" dirty="0"/>
              <a:t>Profitability Ratios</a:t>
            </a:r>
            <a:br>
              <a:rPr lang="en-IN" dirty="0"/>
            </a:br>
            <a:r>
              <a:rPr lang="en-IN" dirty="0" smtClean="0"/>
              <a:t>5. </a:t>
            </a:r>
            <a:r>
              <a:rPr lang="en-IN" dirty="0"/>
              <a:t>Return on </a:t>
            </a:r>
            <a:r>
              <a:rPr lang="en-IN" dirty="0" smtClean="0"/>
              <a:t>Equity(ROE</a:t>
            </a:r>
            <a:r>
              <a:rPr lang="en-IN" dirty="0"/>
              <a:t>) </a:t>
            </a:r>
          </a:p>
        </p:txBody>
      </p:sp>
      <p:sp>
        <p:nvSpPr>
          <p:cNvPr id="3" name="Content Placeholder 2"/>
          <p:cNvSpPr>
            <a:spLocks noGrp="1"/>
          </p:cNvSpPr>
          <p:nvPr>
            <p:ph idx="1"/>
          </p:nvPr>
        </p:nvSpPr>
        <p:spPr>
          <a:xfrm>
            <a:off x="467544" y="1268760"/>
            <a:ext cx="8496944" cy="5400600"/>
          </a:xfrm>
        </p:spPr>
        <p:txBody>
          <a:bodyPr>
            <a:noAutofit/>
          </a:bodyPr>
          <a:lstStyle/>
          <a:p>
            <a:pPr marL="68580" indent="0">
              <a:buNone/>
            </a:pPr>
            <a:r>
              <a:rPr lang="en-IN" sz="2000" b="1" u="sng" dirty="0" smtClean="0"/>
              <a:t>Meaning : </a:t>
            </a:r>
            <a:r>
              <a:rPr lang="en-IN" sz="2000" b="1" dirty="0" smtClean="0"/>
              <a:t> </a:t>
            </a:r>
            <a:r>
              <a:rPr lang="en-IN" sz="2000" dirty="0" smtClean="0"/>
              <a:t>Measures amount </a:t>
            </a:r>
            <a:r>
              <a:rPr lang="en-IN" sz="2000" dirty="0"/>
              <a:t>of net income </a:t>
            </a:r>
            <a:r>
              <a:rPr lang="en-IN" sz="2000" dirty="0" smtClean="0"/>
              <a:t>earned </a:t>
            </a:r>
            <a:r>
              <a:rPr lang="en-IN" sz="2000" dirty="0"/>
              <a:t>as a percentage of shareholders equity. </a:t>
            </a:r>
            <a:endParaRPr lang="en-IN" sz="2000" dirty="0" smtClean="0"/>
          </a:p>
          <a:p>
            <a:pPr marL="68580" indent="0">
              <a:buNone/>
            </a:pPr>
            <a:r>
              <a:rPr lang="en-IN" sz="2000" dirty="0" smtClean="0"/>
              <a:t>ROE </a:t>
            </a:r>
            <a:r>
              <a:rPr lang="en-IN" sz="2000" dirty="0"/>
              <a:t>= </a:t>
            </a:r>
            <a:r>
              <a:rPr lang="en-IN" sz="2000" dirty="0" smtClean="0"/>
              <a:t>Net </a:t>
            </a:r>
            <a:r>
              <a:rPr lang="en-IN" sz="2000" dirty="0"/>
              <a:t>income after </a:t>
            </a:r>
            <a:r>
              <a:rPr lang="en-IN" sz="2000" dirty="0" smtClean="0"/>
              <a:t>tax</a:t>
            </a:r>
            <a:r>
              <a:rPr lang="en-IN" sz="2000" b="1" dirty="0" smtClean="0"/>
              <a:t> </a:t>
            </a:r>
            <a:r>
              <a:rPr lang="en-IN" sz="2000" b="1" dirty="0"/>
              <a:t>/ </a:t>
            </a:r>
            <a:r>
              <a:rPr lang="en-IN" sz="2000" b="1" dirty="0" smtClean="0"/>
              <a:t>E</a:t>
            </a:r>
            <a:r>
              <a:rPr lang="en-IN" sz="2000" dirty="0" smtClean="0"/>
              <a:t>quity Share Capital</a:t>
            </a:r>
          </a:p>
          <a:p>
            <a:pPr marL="68580" indent="0">
              <a:buNone/>
            </a:pPr>
            <a:endParaRPr lang="en-IN" sz="2000" dirty="0"/>
          </a:p>
          <a:p>
            <a:pPr marL="68580" indent="0">
              <a:buNone/>
            </a:pPr>
            <a:r>
              <a:rPr lang="en-IN" sz="2000" b="1" u="sng" dirty="0" smtClean="0"/>
              <a:t>Objective: </a:t>
            </a:r>
            <a:r>
              <a:rPr lang="en-IN" sz="2000" dirty="0" smtClean="0"/>
              <a:t> It indicates firms ability to earn profit per rupee of equity share capital employed.</a:t>
            </a:r>
            <a:br>
              <a:rPr lang="en-IN" sz="2000" dirty="0" smtClean="0"/>
            </a:br>
            <a:endParaRPr lang="en-IN" sz="2000" dirty="0" smtClean="0"/>
          </a:p>
          <a:p>
            <a:r>
              <a:rPr lang="en-IN" sz="2000" dirty="0" smtClean="0"/>
              <a:t>Historically</a:t>
            </a:r>
            <a:r>
              <a:rPr lang="en-IN" sz="2000" dirty="0"/>
              <a:t>, the average ROE has been around 10% to 12%, at least in the US and UK. For stable economics, ROEs more than 12-15% are considered desirable. But the ratio strongly depends on many factors such as industry, economic environment (inflation, macroeconomic risks, etc.).</a:t>
            </a:r>
          </a:p>
          <a:p>
            <a:r>
              <a:rPr lang="en-IN" sz="2000" dirty="0"/>
              <a:t>The higher the ROE, the better. But a higher ROE does not necessarily mean better financial performance of the company. As shown above, in the DuPont formula, the higher ROE can be the result of high financial leverage, but too high financial leverage is dangerous for a company's solvency</a:t>
            </a:r>
          </a:p>
          <a:p>
            <a:pPr marL="68580" indent="0">
              <a:buNone/>
            </a:pPr>
            <a:endParaRPr lang="en-IN" sz="2000" b="1" u="sng" dirty="0" smtClean="0"/>
          </a:p>
          <a:p>
            <a:pPr marL="68580" indent="0">
              <a:buNone/>
            </a:pPr>
            <a:r>
              <a:rPr lang="en-IN" sz="2000" b="1" u="sng" dirty="0"/>
              <a:t/>
            </a:r>
            <a:br>
              <a:rPr lang="en-IN" sz="2000" b="1" u="sng" dirty="0"/>
            </a:br>
            <a:endParaRPr lang="en-IN" sz="2000" b="1" u="sng" dirty="0"/>
          </a:p>
        </p:txBody>
      </p:sp>
    </p:spTree>
    <p:extLst>
      <p:ext uri="{BB962C8B-B14F-4D97-AF65-F5344CB8AC3E}">
        <p14:creationId xmlns:p14="http://schemas.microsoft.com/office/powerpoint/2010/main" val="247664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8580" indent="0" algn="ctr">
              <a:buNone/>
            </a:pPr>
            <a:r>
              <a:rPr lang="en-IN" sz="3600" dirty="0" smtClean="0"/>
              <a:t>Thank You</a:t>
            </a:r>
            <a:endParaRPr lang="en-IN" sz="3600" dirty="0"/>
          </a:p>
        </p:txBody>
      </p:sp>
    </p:spTree>
    <p:extLst>
      <p:ext uri="{BB962C8B-B14F-4D97-AF65-F5344CB8AC3E}">
        <p14:creationId xmlns:p14="http://schemas.microsoft.com/office/powerpoint/2010/main" val="229976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498" y="1700808"/>
            <a:ext cx="8352928" cy="3046988"/>
          </a:xfrm>
          <a:prstGeom prst="rect">
            <a:avLst/>
          </a:prstGeom>
          <a:noFill/>
        </p:spPr>
        <p:txBody>
          <a:bodyPr wrap="square" rtlCol="0">
            <a:spAutoFit/>
          </a:bodyPr>
          <a:lstStyle/>
          <a:p>
            <a:pPr algn="ctr"/>
            <a:r>
              <a:rPr lang="en-IN" sz="4800" b="1" dirty="0" smtClean="0"/>
              <a:t>Ratio Analysis : </a:t>
            </a:r>
          </a:p>
          <a:p>
            <a:pPr algn="ctr"/>
            <a:r>
              <a:rPr lang="en-IN" sz="4800" b="1" dirty="0" smtClean="0"/>
              <a:t>A Management Tool to Access Financial Performance of Company.</a:t>
            </a:r>
            <a:endParaRPr lang="en-IN" sz="4800" b="1" dirty="0"/>
          </a:p>
        </p:txBody>
      </p:sp>
    </p:spTree>
    <p:extLst>
      <p:ext uri="{BB962C8B-B14F-4D97-AF65-F5344CB8AC3E}">
        <p14:creationId xmlns:p14="http://schemas.microsoft.com/office/powerpoint/2010/main" val="150163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Ratio Analysis</a:t>
            </a:r>
            <a:endParaRPr lang="en-IN" dirty="0"/>
          </a:p>
        </p:txBody>
      </p:sp>
      <p:sp>
        <p:nvSpPr>
          <p:cNvPr id="3" name="Content Placeholder 2"/>
          <p:cNvSpPr>
            <a:spLocks noGrp="1"/>
          </p:cNvSpPr>
          <p:nvPr>
            <p:ph idx="1"/>
          </p:nvPr>
        </p:nvSpPr>
        <p:spPr>
          <a:xfrm>
            <a:off x="827584" y="1412776"/>
            <a:ext cx="7859216" cy="4942784"/>
          </a:xfrm>
        </p:spPr>
        <p:txBody>
          <a:bodyPr anchor="ctr">
            <a:normAutofit fontScale="92500" lnSpcReduction="20000"/>
          </a:bodyPr>
          <a:lstStyle/>
          <a:p>
            <a:pPr>
              <a:lnSpc>
                <a:spcPct val="150000"/>
              </a:lnSpc>
            </a:pPr>
            <a:r>
              <a:rPr lang="en-IN" dirty="0" smtClean="0"/>
              <a:t>It’s a tool used  in establishing  significant relationship between   the items of financial statements to provide a meaningful understanding of the performance and financial position of a firm.</a:t>
            </a:r>
          </a:p>
          <a:p>
            <a:pPr>
              <a:lnSpc>
                <a:spcPct val="150000"/>
              </a:lnSpc>
            </a:pPr>
            <a:r>
              <a:rPr lang="en-IN" dirty="0" smtClean="0"/>
              <a:t>It may also be defined as mathematical relationship between two accounting values / figures.</a:t>
            </a:r>
            <a:endParaRPr lang="en-IN" dirty="0"/>
          </a:p>
        </p:txBody>
      </p:sp>
    </p:spTree>
    <p:extLst>
      <p:ext uri="{BB962C8B-B14F-4D97-AF65-F5344CB8AC3E}">
        <p14:creationId xmlns:p14="http://schemas.microsoft.com/office/powerpoint/2010/main" val="2159948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dirty="0" smtClean="0"/>
              <a:t>Ratios are broadly categorised as</a:t>
            </a:r>
            <a:r>
              <a:rPr lang="en-IN" dirty="0" smtClean="0"/>
              <a:t>:</a:t>
            </a:r>
            <a:endParaRPr lang="en-IN" dirty="0"/>
          </a:p>
        </p:txBody>
      </p:sp>
      <p:graphicFrame>
        <p:nvGraphicFramePr>
          <p:cNvPr id="4" name="Diagram 3"/>
          <p:cNvGraphicFramePr/>
          <p:nvPr>
            <p:extLst>
              <p:ext uri="{D42A27DB-BD31-4B8C-83A1-F6EECF244321}">
                <p14:modId xmlns:p14="http://schemas.microsoft.com/office/powerpoint/2010/main" val="1350420679"/>
              </p:ext>
            </p:extLst>
          </p:nvPr>
        </p:nvGraphicFramePr>
        <p:xfrm>
          <a:off x="539552" y="1268760"/>
          <a:ext cx="8352928"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628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12064"/>
            <a:ext cx="8604448" cy="914400"/>
          </a:xfrm>
        </p:spPr>
        <p:txBody>
          <a:bodyPr/>
          <a:lstStyle/>
          <a:p>
            <a:pPr algn="ctr"/>
            <a:r>
              <a:rPr lang="en-IN" dirty="0" smtClean="0"/>
              <a:t>Liquidity Ratios </a:t>
            </a:r>
            <a:br>
              <a:rPr lang="en-IN" dirty="0" smtClean="0"/>
            </a:br>
            <a:r>
              <a:rPr lang="en-IN" dirty="0" smtClean="0"/>
              <a:t>1.Current Ratio: </a:t>
            </a:r>
            <a:r>
              <a:rPr lang="en-IN" dirty="0"/>
              <a:t/>
            </a:r>
            <a:br>
              <a:rPr lang="en-IN" dirty="0"/>
            </a:br>
            <a:endParaRPr lang="en-IN" dirty="0"/>
          </a:p>
        </p:txBody>
      </p:sp>
      <p:sp>
        <p:nvSpPr>
          <p:cNvPr id="3" name="Content Placeholder 2"/>
          <p:cNvSpPr>
            <a:spLocks noGrp="1"/>
          </p:cNvSpPr>
          <p:nvPr>
            <p:ph idx="1"/>
          </p:nvPr>
        </p:nvSpPr>
        <p:spPr/>
        <p:txBody>
          <a:bodyPr/>
          <a:lstStyle/>
          <a:p>
            <a:pPr marL="68580" indent="0">
              <a:buNone/>
            </a:pPr>
            <a:r>
              <a:rPr lang="en-IN" u="sng" dirty="0" smtClean="0"/>
              <a:t>Meaning</a:t>
            </a:r>
            <a:r>
              <a:rPr lang="en-IN" dirty="0" smtClean="0"/>
              <a:t> </a:t>
            </a:r>
            <a:r>
              <a:rPr lang="en-IN" dirty="0"/>
              <a:t>: </a:t>
            </a:r>
            <a:r>
              <a:rPr lang="en-IN" dirty="0" smtClean="0"/>
              <a:t>It establishes a relationship between Current Assets and Current Liabilities.</a:t>
            </a:r>
          </a:p>
          <a:p>
            <a:pPr marL="68580" indent="0">
              <a:buNone/>
            </a:pPr>
            <a:r>
              <a:rPr lang="en-IN" dirty="0"/>
              <a:t> </a:t>
            </a:r>
            <a:r>
              <a:rPr lang="en-IN" dirty="0" smtClean="0"/>
              <a:t>CR =  CA/ CL.</a:t>
            </a:r>
          </a:p>
          <a:p>
            <a:pPr marL="68580" indent="0">
              <a:buNone/>
            </a:pPr>
            <a:r>
              <a:rPr lang="en-IN" u="sng" dirty="0" smtClean="0"/>
              <a:t>Objective</a:t>
            </a:r>
            <a:r>
              <a:rPr lang="en-IN" dirty="0" smtClean="0"/>
              <a:t> : Is to measure ability of firm to meet its short term obligations</a:t>
            </a:r>
          </a:p>
          <a:p>
            <a:pPr marL="68580" indent="0">
              <a:buNone/>
            </a:pPr>
            <a:r>
              <a:rPr lang="en-IN" u="sng" dirty="0" smtClean="0"/>
              <a:t>Standard </a:t>
            </a:r>
            <a:r>
              <a:rPr lang="en-IN" dirty="0" smtClean="0"/>
              <a:t>:   2:1</a:t>
            </a:r>
            <a:endParaRPr lang="en-IN" dirty="0"/>
          </a:p>
        </p:txBody>
      </p:sp>
    </p:spTree>
    <p:extLst>
      <p:ext uri="{BB962C8B-B14F-4D97-AF65-F5344CB8AC3E}">
        <p14:creationId xmlns:p14="http://schemas.microsoft.com/office/powerpoint/2010/main" val="312020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dirty="0"/>
              <a:t>Liquidity Ratios </a:t>
            </a:r>
            <a:br>
              <a:rPr lang="en-IN" sz="3200" dirty="0"/>
            </a:br>
            <a:r>
              <a:rPr lang="en-IN" sz="3200" dirty="0"/>
              <a:t>2</a:t>
            </a:r>
            <a:r>
              <a:rPr lang="en-IN" sz="3200" dirty="0" smtClean="0"/>
              <a:t>.Acid Test Ratio(Liquid/Quick):</a:t>
            </a:r>
            <a:endParaRPr lang="en-IN" sz="3200" dirty="0"/>
          </a:p>
        </p:txBody>
      </p:sp>
      <p:sp>
        <p:nvSpPr>
          <p:cNvPr id="3" name="Content Placeholder 2"/>
          <p:cNvSpPr>
            <a:spLocks noGrp="1"/>
          </p:cNvSpPr>
          <p:nvPr>
            <p:ph idx="1"/>
          </p:nvPr>
        </p:nvSpPr>
        <p:spPr/>
        <p:txBody>
          <a:bodyPr>
            <a:normAutofit fontScale="85000" lnSpcReduction="20000"/>
          </a:bodyPr>
          <a:lstStyle/>
          <a:p>
            <a:r>
              <a:rPr lang="en-IN" u="sng" dirty="0" smtClean="0"/>
              <a:t>Meaning : </a:t>
            </a:r>
            <a:r>
              <a:rPr lang="en-IN" dirty="0" smtClean="0"/>
              <a:t> It establishes a relationship between liquid assets and liquid liabilities.</a:t>
            </a:r>
          </a:p>
          <a:p>
            <a:pPr marL="68580" indent="0">
              <a:buNone/>
            </a:pPr>
            <a:r>
              <a:rPr lang="en-IN" dirty="0" smtClean="0"/>
              <a:t>      LR = LA / LL</a:t>
            </a:r>
            <a:br>
              <a:rPr lang="en-IN" dirty="0" smtClean="0"/>
            </a:br>
            <a:r>
              <a:rPr lang="en-IN" dirty="0" smtClean="0"/>
              <a:t/>
            </a:r>
            <a:br>
              <a:rPr lang="en-IN" dirty="0" smtClean="0"/>
            </a:br>
            <a:r>
              <a:rPr lang="en-IN" dirty="0" smtClean="0"/>
              <a:t>Liquid assets  = CA – Inventory –Preliminary Exp.</a:t>
            </a:r>
            <a:br>
              <a:rPr lang="en-IN" dirty="0" smtClean="0"/>
            </a:br>
            <a:r>
              <a:rPr lang="en-IN" dirty="0" smtClean="0"/>
              <a:t>Liquid Liabilities = CL – Bank Overdraft</a:t>
            </a:r>
          </a:p>
          <a:p>
            <a:r>
              <a:rPr lang="en-IN" u="sng" dirty="0" smtClean="0"/>
              <a:t>Objective</a:t>
            </a:r>
            <a:r>
              <a:rPr lang="en-IN" dirty="0" smtClean="0"/>
              <a:t> : Is to measure ability of firm to meet short-term obligations without relying on proceeds of  inventory.</a:t>
            </a:r>
          </a:p>
          <a:p>
            <a:r>
              <a:rPr lang="en-IN" u="sng" dirty="0" smtClean="0"/>
              <a:t>Standard </a:t>
            </a:r>
            <a:r>
              <a:rPr lang="en-IN" dirty="0" smtClean="0"/>
              <a:t>:  1: 1</a:t>
            </a:r>
          </a:p>
          <a:p>
            <a:endParaRPr lang="en-IN" dirty="0" smtClean="0"/>
          </a:p>
          <a:p>
            <a:pPr marL="68580" indent="0">
              <a:buNone/>
            </a:pPr>
            <a:r>
              <a:rPr lang="en-IN" u="sng" dirty="0"/>
              <a:t> </a:t>
            </a:r>
            <a:r>
              <a:rPr lang="en-IN" u="sng" dirty="0" smtClean="0"/>
              <a:t> </a:t>
            </a:r>
            <a:endParaRPr lang="en-IN" u="sng" dirty="0"/>
          </a:p>
        </p:txBody>
      </p:sp>
    </p:spTree>
    <p:extLst>
      <p:ext uri="{BB962C8B-B14F-4D97-AF65-F5344CB8AC3E}">
        <p14:creationId xmlns:p14="http://schemas.microsoft.com/office/powerpoint/2010/main" val="2492493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772400" cy="914400"/>
          </a:xfrm>
        </p:spPr>
        <p:txBody>
          <a:bodyPr/>
          <a:lstStyle/>
          <a:p>
            <a:pPr algn="ctr"/>
            <a:r>
              <a:rPr lang="en-IN" dirty="0"/>
              <a:t>Liquidity Ratios </a:t>
            </a:r>
            <a:br>
              <a:rPr lang="en-IN" dirty="0"/>
            </a:br>
            <a:r>
              <a:rPr lang="en-IN" dirty="0" smtClean="0"/>
              <a:t>Absolute Liquidity Ratio:</a:t>
            </a:r>
            <a:endParaRPr lang="en-IN" dirty="0"/>
          </a:p>
        </p:txBody>
      </p:sp>
      <p:sp>
        <p:nvSpPr>
          <p:cNvPr id="3" name="Content Placeholder 2"/>
          <p:cNvSpPr>
            <a:spLocks noGrp="1"/>
          </p:cNvSpPr>
          <p:nvPr>
            <p:ph idx="1"/>
          </p:nvPr>
        </p:nvSpPr>
        <p:spPr/>
        <p:txBody>
          <a:bodyPr/>
          <a:lstStyle/>
          <a:p>
            <a:r>
              <a:rPr lang="en-IN" u="sng" dirty="0" smtClean="0"/>
              <a:t>Meaning:  </a:t>
            </a:r>
            <a:r>
              <a:rPr lang="en-IN" dirty="0" smtClean="0"/>
              <a:t>Establishes relationship of  Cash , Bank Balance, </a:t>
            </a:r>
            <a:r>
              <a:rPr lang="en-IN" dirty="0"/>
              <a:t>M</a:t>
            </a:r>
            <a:r>
              <a:rPr lang="en-IN" dirty="0" smtClean="0"/>
              <a:t>arket Securities with Liquid Liabilities</a:t>
            </a:r>
          </a:p>
          <a:p>
            <a:pPr marL="68580" indent="0">
              <a:buNone/>
            </a:pPr>
            <a:r>
              <a:rPr lang="en-IN" dirty="0" smtClean="0"/>
              <a:t>ALR = ( Cash + Bank +M Sec) / Liquid Liabilities</a:t>
            </a:r>
          </a:p>
          <a:p>
            <a:pPr marL="68580" indent="0">
              <a:buNone/>
            </a:pPr>
            <a:r>
              <a:rPr lang="en-IN" b="1" u="sng" dirty="0" smtClean="0"/>
              <a:t>Objective </a:t>
            </a:r>
            <a:r>
              <a:rPr lang="en-IN" b="1" dirty="0" smtClean="0"/>
              <a:t>: </a:t>
            </a:r>
            <a:r>
              <a:rPr lang="en-IN" dirty="0" smtClean="0"/>
              <a:t>Measures the ability of firm to pay its immediate liabilities with cash, bank balance &amp; Market securities. </a:t>
            </a:r>
          </a:p>
          <a:p>
            <a:pPr marL="68580" indent="0">
              <a:buNone/>
            </a:pPr>
            <a:r>
              <a:rPr lang="en-IN" u="sng" dirty="0" smtClean="0"/>
              <a:t>Standard </a:t>
            </a:r>
            <a:r>
              <a:rPr lang="en-IN" dirty="0" smtClean="0"/>
              <a:t>: 1: 2</a:t>
            </a:r>
            <a:br>
              <a:rPr lang="en-IN" dirty="0" smtClean="0"/>
            </a:br>
            <a:r>
              <a:rPr lang="en-IN" dirty="0" smtClean="0"/>
              <a:t> </a:t>
            </a:r>
            <a:endParaRPr lang="en-IN" dirty="0"/>
          </a:p>
        </p:txBody>
      </p:sp>
    </p:spTree>
    <p:extLst>
      <p:ext uri="{BB962C8B-B14F-4D97-AF65-F5344CB8AC3E}">
        <p14:creationId xmlns:p14="http://schemas.microsoft.com/office/powerpoint/2010/main" val="427739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Profitability Ratios</a:t>
            </a:r>
            <a:br>
              <a:rPr lang="en-IN" dirty="0" smtClean="0"/>
            </a:br>
            <a:r>
              <a:rPr lang="en-IN" dirty="0" smtClean="0"/>
              <a:t>1. Gross Profit Ratio </a:t>
            </a:r>
            <a:endParaRPr lang="en-IN" dirty="0"/>
          </a:p>
        </p:txBody>
      </p:sp>
      <p:sp>
        <p:nvSpPr>
          <p:cNvPr id="5" name="Content Placeholder 4"/>
          <p:cNvSpPr>
            <a:spLocks noGrp="1"/>
          </p:cNvSpPr>
          <p:nvPr>
            <p:ph idx="1"/>
          </p:nvPr>
        </p:nvSpPr>
        <p:spPr/>
        <p:txBody>
          <a:bodyPr/>
          <a:lstStyle/>
          <a:p>
            <a:r>
              <a:rPr lang="en-IN" dirty="0" smtClean="0"/>
              <a:t>Meaning :  It measures relationship between net sales and gross profit</a:t>
            </a:r>
          </a:p>
          <a:p>
            <a:pPr marL="68580" indent="0">
              <a:buNone/>
            </a:pPr>
            <a:r>
              <a:rPr lang="en-IN" dirty="0" smtClean="0"/>
              <a:t>GPR =   (Gross Profit /  Net Sales  ) * 100</a:t>
            </a:r>
          </a:p>
          <a:p>
            <a:pPr marL="68580" indent="0">
              <a:buNone/>
            </a:pPr>
            <a:r>
              <a:rPr lang="en-IN" dirty="0" smtClean="0"/>
              <a:t>Gross Profit = Net sales – Cost of Goods Sold</a:t>
            </a:r>
          </a:p>
          <a:p>
            <a:pPr marL="68580" indent="0">
              <a:buNone/>
            </a:pPr>
            <a:endParaRPr lang="en-IN" dirty="0"/>
          </a:p>
          <a:p>
            <a:pPr marL="68580" indent="0">
              <a:buNone/>
            </a:pPr>
            <a:r>
              <a:rPr lang="en-IN" u="sng" dirty="0" smtClean="0"/>
              <a:t>Objective </a:t>
            </a:r>
            <a:r>
              <a:rPr lang="en-IN" dirty="0" smtClean="0"/>
              <a:t>: its gives the gross margin earned on sales of </a:t>
            </a:r>
            <a:r>
              <a:rPr lang="en-IN" dirty="0" err="1" smtClean="0"/>
              <a:t>Rs</a:t>
            </a:r>
            <a:r>
              <a:rPr lang="en-IN" dirty="0" smtClean="0"/>
              <a:t> 100.</a:t>
            </a:r>
            <a:endParaRPr lang="en-IN" dirty="0"/>
          </a:p>
        </p:txBody>
      </p:sp>
    </p:spTree>
    <p:extLst>
      <p:ext uri="{BB962C8B-B14F-4D97-AF65-F5344CB8AC3E}">
        <p14:creationId xmlns:p14="http://schemas.microsoft.com/office/powerpoint/2010/main" val="3183080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836" y="512064"/>
            <a:ext cx="7772400" cy="914400"/>
          </a:xfrm>
        </p:spPr>
        <p:txBody>
          <a:bodyPr/>
          <a:lstStyle/>
          <a:p>
            <a:pPr algn="ctr"/>
            <a:r>
              <a:rPr lang="en-IN" dirty="0"/>
              <a:t>Profitability Ratios</a:t>
            </a:r>
            <a:br>
              <a:rPr lang="en-IN" dirty="0"/>
            </a:br>
            <a:r>
              <a:rPr lang="en-IN" dirty="0" smtClean="0"/>
              <a:t>2. Operating </a:t>
            </a:r>
            <a:r>
              <a:rPr lang="en-IN" dirty="0"/>
              <a:t>Profit Ratio </a:t>
            </a:r>
          </a:p>
        </p:txBody>
      </p:sp>
      <p:sp>
        <p:nvSpPr>
          <p:cNvPr id="3" name="Content Placeholder 2"/>
          <p:cNvSpPr>
            <a:spLocks noGrp="1"/>
          </p:cNvSpPr>
          <p:nvPr>
            <p:ph idx="1"/>
          </p:nvPr>
        </p:nvSpPr>
        <p:spPr/>
        <p:txBody>
          <a:bodyPr>
            <a:normAutofit lnSpcReduction="10000"/>
          </a:bodyPr>
          <a:lstStyle/>
          <a:p>
            <a:r>
              <a:rPr lang="en-IN" u="sng" dirty="0" smtClean="0"/>
              <a:t>Meaning </a:t>
            </a:r>
            <a:r>
              <a:rPr lang="en-IN" dirty="0" smtClean="0"/>
              <a:t>:  It measures the  relationship between operating profits and net sales.</a:t>
            </a:r>
            <a:br>
              <a:rPr lang="en-IN" dirty="0" smtClean="0"/>
            </a:br>
            <a:r>
              <a:rPr lang="en-IN" dirty="0" smtClean="0"/>
              <a:t/>
            </a:r>
            <a:br>
              <a:rPr lang="en-IN" dirty="0" smtClean="0"/>
            </a:br>
            <a:r>
              <a:rPr lang="en-IN" dirty="0" smtClean="0"/>
              <a:t>OPR = (Operating Profit /  Net sales) *100</a:t>
            </a:r>
            <a:r>
              <a:rPr lang="en-IN" dirty="0"/>
              <a:t/>
            </a:r>
            <a:br>
              <a:rPr lang="en-IN" dirty="0"/>
            </a:br>
            <a:r>
              <a:rPr lang="en-IN" dirty="0" smtClean="0"/>
              <a:t>Operating Profit = Net sales – Operating Cost</a:t>
            </a:r>
          </a:p>
          <a:p>
            <a:endParaRPr lang="en-IN" u="sng" dirty="0" smtClean="0"/>
          </a:p>
          <a:p>
            <a:r>
              <a:rPr lang="en-IN" u="sng" dirty="0" smtClean="0"/>
              <a:t>Objective:</a:t>
            </a:r>
            <a:r>
              <a:rPr lang="en-IN" dirty="0" smtClean="0"/>
              <a:t> Measures  average operating margin on sale of </a:t>
            </a:r>
            <a:r>
              <a:rPr lang="en-IN" dirty="0" err="1" smtClean="0"/>
              <a:t>Rs</a:t>
            </a:r>
            <a:r>
              <a:rPr lang="en-IN" dirty="0" smtClean="0"/>
              <a:t>. 100 and indicates what portion of sales is left over to cover non-operating expenses.</a:t>
            </a:r>
            <a:endParaRPr lang="en-IN" dirty="0"/>
          </a:p>
        </p:txBody>
      </p:sp>
    </p:spTree>
    <p:extLst>
      <p:ext uri="{BB962C8B-B14F-4D97-AF65-F5344CB8AC3E}">
        <p14:creationId xmlns:p14="http://schemas.microsoft.com/office/powerpoint/2010/main" val="2373264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111</TotalTime>
  <Words>448</Words>
  <Application>Microsoft Office PowerPoint</Application>
  <PresentationFormat>On-screen Show (4:3)</PresentationFormat>
  <Paragraphs>77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        Ratio Analysis :   Asif Ali DEPARTMENT OF HRM AND OB               </vt:lpstr>
      <vt:lpstr>PowerPoint Presentation</vt:lpstr>
      <vt:lpstr>Ratio Analysis</vt:lpstr>
      <vt:lpstr>Ratios are broadly categorised as:</vt:lpstr>
      <vt:lpstr>Liquidity Ratios  1.Current Ratio:  </vt:lpstr>
      <vt:lpstr>Liquidity Ratios  2.Acid Test Ratio(Liquid/Quick):</vt:lpstr>
      <vt:lpstr>Liquidity Ratios  Absolute Liquidity Ratio:</vt:lpstr>
      <vt:lpstr>Profitability Ratios 1. Gross Profit Ratio </vt:lpstr>
      <vt:lpstr>Profitability Ratios 2. Operating Profit Ratio </vt:lpstr>
      <vt:lpstr>Profitability Ratios 3. Net Profit Ratio </vt:lpstr>
      <vt:lpstr>Profitability Ratios 4. Return on Capital Employed(ROCE) </vt:lpstr>
      <vt:lpstr>Profitability Ratios 5. Return on Equity(ROE) </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Asif Ali</dc:creator>
  <cp:lastModifiedBy>Asif Ali</cp:lastModifiedBy>
  <cp:revision>14</cp:revision>
  <dcterms:created xsi:type="dcterms:W3CDTF">2016-09-26T10:07:59Z</dcterms:created>
  <dcterms:modified xsi:type="dcterms:W3CDTF">2016-09-26T11:59:00Z</dcterms:modified>
</cp:coreProperties>
</file>