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Times New Roman" pitchFamily="18" charset="0"/>
                <a:cs typeface="Times New Roman" pitchFamily="18" charset="0"/>
              </a:rPr>
              <a:t>Situation Analysis in Tourism</a:t>
            </a:r>
            <a:endParaRPr lang="en-IN"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49263" indent="-449263" algn="ctr">
              <a:lnSpc>
                <a:spcPct val="90000"/>
              </a:lnSpc>
              <a:tabLst>
                <a:tab pos="441325" algn="l"/>
              </a:tabLst>
            </a:pPr>
            <a:endParaRPr lang="en-GB" sz="4400" dirty="0" smtClean="0">
              <a:latin typeface="Times New Roman" pitchFamily="18" charset="0"/>
              <a:cs typeface="Times New Roman" pitchFamily="18" charset="0"/>
            </a:endParaRPr>
          </a:p>
          <a:p>
            <a:pPr marL="449263" indent="-449263" algn="ctr">
              <a:lnSpc>
                <a:spcPct val="90000"/>
              </a:lnSpc>
              <a:buNone/>
              <a:tabLst>
                <a:tab pos="441325" algn="l"/>
              </a:tabLst>
            </a:pPr>
            <a:r>
              <a:rPr lang="en-GB" sz="4400" b="1" dirty="0" smtClean="0">
                <a:latin typeface="Times New Roman" pitchFamily="18" charset="0"/>
                <a:cs typeface="Times New Roman" pitchFamily="18" charset="0"/>
              </a:rPr>
              <a:t>PESTEL </a:t>
            </a:r>
            <a:r>
              <a:rPr lang="en-GB" sz="4400" b="1" dirty="0" smtClean="0">
                <a:latin typeface="Times New Roman" pitchFamily="18" charset="0"/>
                <a:cs typeface="Times New Roman" pitchFamily="18" charset="0"/>
              </a:rPr>
              <a:t>Analysis</a:t>
            </a:r>
            <a:r>
              <a:rPr lang="en-GB" sz="4400" dirty="0" smtClean="0">
                <a:latin typeface="Times New Roman" pitchFamily="18" charset="0"/>
                <a:cs typeface="Times New Roman" pitchFamily="18" charset="0"/>
              </a:rPr>
              <a:t> 	</a:t>
            </a:r>
          </a:p>
          <a:p>
            <a:pPr algn="ctr">
              <a:buNone/>
            </a:pPr>
            <a:endParaRPr lang="en-IN"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Environmental</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IN" dirty="0" smtClean="0">
                <a:latin typeface="Times New Roman" pitchFamily="18" charset="0"/>
                <a:cs typeface="Times New Roman" pitchFamily="18" charset="0"/>
              </a:rPr>
              <a:t>These factors include all those that influence or are determined by the surrounding environment. This aspect of the PESTLE is crucial for certain industries particularly for </a:t>
            </a:r>
            <a:r>
              <a:rPr lang="en-IN" dirty="0" smtClean="0">
                <a:latin typeface="Times New Roman" pitchFamily="18" charset="0"/>
                <a:cs typeface="Times New Roman" pitchFamily="18" charset="0"/>
              </a:rPr>
              <a:t>tourism</a:t>
            </a:r>
            <a:r>
              <a:rPr lang="en-IN" dirty="0" smtClean="0">
                <a:latin typeface="Times New Roman" pitchFamily="18" charset="0"/>
                <a:cs typeface="Times New Roman" pitchFamily="18" charset="0"/>
              </a:rPr>
              <a:t>, farming, agriculture etc. </a:t>
            </a:r>
            <a:endParaRPr lang="en-IN" dirty="0" smtClean="0">
              <a:latin typeface="Times New Roman" pitchFamily="18" charset="0"/>
              <a:cs typeface="Times New Roman" pitchFamily="18" charset="0"/>
            </a:endParaRPr>
          </a:p>
          <a:p>
            <a:pPr algn="just"/>
            <a:r>
              <a:rPr lang="en-US" dirty="0" smtClean="0"/>
              <a:t>How people’s perception and reaction to environmental issues can affect a business.</a:t>
            </a:r>
          </a:p>
          <a:p>
            <a:pPr algn="just">
              <a:buNone/>
            </a:pPr>
            <a:endParaRPr lang="en-IN"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Issues of concern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90000"/>
              </a:lnSpc>
            </a:pPr>
            <a:r>
              <a:rPr lang="en-US" sz="2400" dirty="0" smtClean="0">
                <a:latin typeface="Times New Roman" pitchFamily="18" charset="0"/>
                <a:cs typeface="Times New Roman" pitchFamily="18" charset="0"/>
              </a:rPr>
              <a:t>The main problem with these external PESTLE factors is that they are continuously </a:t>
            </a:r>
            <a:r>
              <a:rPr lang="en-US" sz="2400" dirty="0" smtClean="0">
                <a:latin typeface="Times New Roman" pitchFamily="18" charset="0"/>
                <a:cs typeface="Times New Roman" pitchFamily="18" charset="0"/>
              </a:rPr>
              <a:t>changing.</a:t>
            </a:r>
          </a:p>
          <a:p>
            <a:pPr algn="just">
              <a:lnSpc>
                <a:spcPct val="90000"/>
              </a:lnSpc>
            </a:pPr>
            <a:r>
              <a:rPr lang="en-US" sz="2400" dirty="0" smtClean="0">
                <a:latin typeface="Times New Roman" pitchFamily="18" charset="0"/>
                <a:cs typeface="Times New Roman" pitchFamily="18" charset="0"/>
              </a:rPr>
              <a:t>Therefore </a:t>
            </a:r>
            <a:r>
              <a:rPr lang="en-US" sz="2400" dirty="0" smtClean="0">
                <a:latin typeface="Times New Roman" pitchFamily="18" charset="0"/>
                <a:cs typeface="Times New Roman" pitchFamily="18" charset="0"/>
              </a:rPr>
              <a:t>PESTLE analysis should include a thorough analysis of what is affecting the organization or a project  </a:t>
            </a:r>
            <a:r>
              <a:rPr lang="en-US" sz="2400" b="1" dirty="0" smtClean="0">
                <a:latin typeface="Times New Roman" pitchFamily="18" charset="0"/>
                <a:cs typeface="Times New Roman" pitchFamily="18" charset="0"/>
              </a:rPr>
              <a:t>Now</a:t>
            </a:r>
            <a:r>
              <a:rPr lang="en-US" sz="2400" dirty="0" smtClean="0">
                <a:latin typeface="Times New Roman" pitchFamily="18" charset="0"/>
                <a:cs typeface="Times New Roman" pitchFamily="18" charset="0"/>
              </a:rPr>
              <a:t>, and what is likely to affect it in the </a:t>
            </a:r>
            <a:r>
              <a:rPr lang="en-US" sz="2400" b="1" dirty="0" smtClean="0">
                <a:latin typeface="Times New Roman" pitchFamily="18" charset="0"/>
                <a:cs typeface="Times New Roman" pitchFamily="18" charset="0"/>
              </a:rPr>
              <a:t>Future.</a:t>
            </a:r>
            <a:endParaRPr lang="en-US" sz="2400" b="1" dirty="0" smtClean="0">
              <a:latin typeface="Times New Roman" pitchFamily="18" charset="0"/>
              <a:cs typeface="Times New Roman" pitchFamily="18" charset="0"/>
            </a:endParaRPr>
          </a:p>
          <a:p>
            <a:pPr algn="just">
              <a:lnSpc>
                <a:spcPct val="90000"/>
              </a:lnSpc>
            </a:pPr>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result of a PESTLE analysis is usually a list of positive and negative factors that are likely to affect a </a:t>
            </a:r>
            <a:r>
              <a:rPr lang="en-US" sz="2400" dirty="0" smtClean="0">
                <a:latin typeface="Times New Roman" pitchFamily="18" charset="0"/>
                <a:cs typeface="Times New Roman" pitchFamily="18" charset="0"/>
              </a:rPr>
              <a:t>project.</a:t>
            </a:r>
          </a:p>
          <a:p>
            <a:pPr algn="just">
              <a:lnSpc>
                <a:spcPct val="90000"/>
              </a:lnSpc>
            </a:pPr>
            <a:r>
              <a:rPr lang="en-US" sz="2400" dirty="0" smtClean="0">
                <a:latin typeface="Times New Roman" pitchFamily="18" charset="0"/>
                <a:cs typeface="Times New Roman" pitchFamily="18" charset="0"/>
              </a:rPr>
              <a:t>However, by themselves, theses factors they mean very little.</a:t>
            </a:r>
          </a:p>
          <a:p>
            <a:pPr algn="just">
              <a:lnSpc>
                <a:spcPct val="90000"/>
              </a:lnSpc>
            </a:pPr>
            <a:r>
              <a:rPr lang="en-US" sz="2400" dirty="0" smtClean="0">
                <a:latin typeface="Times New Roman" pitchFamily="18" charset="0"/>
                <a:cs typeface="Times New Roman" pitchFamily="18" charset="0"/>
              </a:rPr>
              <a:t>It is important to bear in mind, that PESTLE analysis requires careful </a:t>
            </a:r>
            <a:r>
              <a:rPr lang="en-US" sz="2400" b="1" dirty="0" smtClean="0">
                <a:latin typeface="Times New Roman" pitchFamily="18" charset="0"/>
                <a:cs typeface="Times New Roman" pitchFamily="18" charset="0"/>
              </a:rPr>
              <a:t>Application </a:t>
            </a:r>
            <a:r>
              <a:rPr lang="en-US" sz="2400" dirty="0" smtClean="0">
                <a:latin typeface="Times New Roman" pitchFamily="18" charset="0"/>
                <a:cs typeface="Times New Roman" pitchFamily="18" charset="0"/>
              </a:rPr>
              <a:t>of results.</a:t>
            </a:r>
          </a:p>
          <a:p>
            <a:pPr algn="just"/>
            <a:endParaRPr lang="en-IN"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PESTEL </a:t>
            </a:r>
            <a:r>
              <a:rPr lang="en-IN" dirty="0" smtClean="0">
                <a:latin typeface="Times New Roman" pitchFamily="18" charset="0"/>
                <a:cs typeface="Times New Roman" pitchFamily="18" charset="0"/>
              </a:rPr>
              <a:t>analysis of Hilton </a:t>
            </a:r>
            <a:r>
              <a:rPr lang="en-IN" dirty="0" smtClean="0">
                <a:latin typeface="Times New Roman" pitchFamily="18" charset="0"/>
                <a:cs typeface="Times New Roman" pitchFamily="18" charset="0"/>
              </a:rPr>
              <a:t>Hotels, UK</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buNone/>
            </a:pPr>
            <a:r>
              <a:rPr lang="en-IN" sz="2400" i="1" dirty="0" smtClean="0">
                <a:latin typeface="Times New Roman" pitchFamily="18" charset="0"/>
                <a:cs typeface="Times New Roman" pitchFamily="18" charset="0"/>
              </a:rPr>
              <a:t>	</a:t>
            </a:r>
            <a:r>
              <a:rPr lang="en-IN" sz="2400" b="1" dirty="0" smtClean="0">
                <a:latin typeface="Times New Roman" pitchFamily="18" charset="0"/>
                <a:cs typeface="Times New Roman" pitchFamily="18" charset="0"/>
              </a:rPr>
              <a:t>Political</a:t>
            </a:r>
            <a:endParaRPr lang="en-IN" sz="2400" b="1"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Political situation in Northern Ireland and other parts of UK</a:t>
            </a:r>
          </a:p>
          <a:p>
            <a:r>
              <a:rPr lang="en-IN" sz="2400" dirty="0" smtClean="0">
                <a:latin typeface="Times New Roman" pitchFamily="18" charset="0"/>
                <a:cs typeface="Times New Roman" pitchFamily="18" charset="0"/>
              </a:rPr>
              <a:t>Acts of terrorism or threat of act of terrorism</a:t>
            </a:r>
          </a:p>
          <a:p>
            <a:r>
              <a:rPr lang="en-IN" sz="2400" dirty="0" smtClean="0">
                <a:latin typeface="Times New Roman" pitchFamily="18" charset="0"/>
                <a:cs typeface="Times New Roman" pitchFamily="18" charset="0"/>
              </a:rPr>
              <a:t>Impacts of sanctions imposed on Russia</a:t>
            </a:r>
          </a:p>
          <a:p>
            <a:r>
              <a:rPr lang="en-IN" sz="2400" dirty="0" smtClean="0">
                <a:latin typeface="Times New Roman" pitchFamily="18" charset="0"/>
                <a:cs typeface="Times New Roman" pitchFamily="18" charset="0"/>
              </a:rPr>
              <a:t>Possibility for UK to exit the EU</a:t>
            </a:r>
          </a:p>
          <a:p>
            <a:pPr>
              <a:buNone/>
            </a:pPr>
            <a:endParaRPr lang="en-IN" sz="2400" i="1" dirty="0" smtClean="0">
              <a:latin typeface="Times New Roman" pitchFamily="18" charset="0"/>
              <a:cs typeface="Times New Roman" pitchFamily="18" charset="0"/>
            </a:endParaRPr>
          </a:p>
          <a:p>
            <a:pPr>
              <a:buNone/>
            </a:pPr>
            <a:r>
              <a:rPr lang="en-IN" sz="2400" i="1" dirty="0" smtClean="0">
                <a:latin typeface="Times New Roman" pitchFamily="18" charset="0"/>
                <a:cs typeface="Times New Roman" pitchFamily="18" charset="0"/>
              </a:rPr>
              <a:t>	</a:t>
            </a:r>
            <a:r>
              <a:rPr lang="en-IN" sz="2400" b="1" dirty="0" smtClean="0">
                <a:latin typeface="Times New Roman" pitchFamily="18" charset="0"/>
                <a:cs typeface="Times New Roman" pitchFamily="18" charset="0"/>
              </a:rPr>
              <a:t>Economic</a:t>
            </a:r>
            <a:endParaRPr lang="en-IN" sz="2400" b="1"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National macroeconomic situation in UK</a:t>
            </a:r>
          </a:p>
          <a:p>
            <a:r>
              <a:rPr lang="en-IN" sz="2400" dirty="0" smtClean="0">
                <a:latin typeface="Times New Roman" pitchFamily="18" charset="0"/>
                <a:cs typeface="Times New Roman" pitchFamily="18" charset="0"/>
              </a:rPr>
              <a:t>Extent of economic growth in UK</a:t>
            </a:r>
          </a:p>
          <a:p>
            <a:r>
              <a:rPr lang="en-IN" sz="2400" dirty="0" smtClean="0">
                <a:latin typeface="Times New Roman" pitchFamily="18" charset="0"/>
                <a:cs typeface="Times New Roman" pitchFamily="18" charset="0"/>
              </a:rPr>
              <a:t>Value of GBP against other major currencies</a:t>
            </a:r>
          </a:p>
          <a:p>
            <a:r>
              <a:rPr lang="en-IN" sz="2400" dirty="0" smtClean="0">
                <a:latin typeface="Times New Roman" pitchFamily="18" charset="0"/>
                <a:cs typeface="Times New Roman" pitchFamily="18" charset="0"/>
              </a:rPr>
              <a:t>Rate of </a:t>
            </a:r>
            <a:r>
              <a:rPr lang="en-IN" sz="2400" dirty="0" smtClean="0">
                <a:latin typeface="Times New Roman" pitchFamily="18" charset="0"/>
                <a:cs typeface="Times New Roman" pitchFamily="18" charset="0"/>
              </a:rPr>
              <a:t>inflation</a:t>
            </a:r>
            <a:endParaRPr lang="en-IN" sz="2400"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52400"/>
            <a:ext cx="8229600" cy="6477000"/>
          </a:xfrm>
        </p:spPr>
        <p:txBody>
          <a:bodyPr>
            <a:noAutofit/>
          </a:bodyPr>
          <a:lstStyle/>
          <a:p>
            <a:pPr>
              <a:buNone/>
            </a:pPr>
            <a:r>
              <a:rPr lang="en-IN" sz="2400" i="1" dirty="0" smtClean="0">
                <a:latin typeface="Times New Roman" pitchFamily="18" charset="0"/>
                <a:cs typeface="Times New Roman" pitchFamily="18" charset="0"/>
              </a:rPr>
              <a:t>	</a:t>
            </a:r>
            <a:r>
              <a:rPr lang="en-IN" sz="2400" b="1" dirty="0" smtClean="0">
                <a:latin typeface="Times New Roman" pitchFamily="18" charset="0"/>
                <a:cs typeface="Times New Roman" pitchFamily="18" charset="0"/>
              </a:rPr>
              <a:t>Social</a:t>
            </a:r>
            <a:endParaRPr lang="en-IN" sz="2400" b="1"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Demographic changes in UK and worldwide</a:t>
            </a:r>
          </a:p>
          <a:p>
            <a:r>
              <a:rPr lang="en-IN" sz="2400" dirty="0" smtClean="0">
                <a:latin typeface="Times New Roman" pitchFamily="18" charset="0"/>
                <a:cs typeface="Times New Roman" pitchFamily="18" charset="0"/>
              </a:rPr>
              <a:t>Changes in family patterns</a:t>
            </a:r>
          </a:p>
          <a:p>
            <a:r>
              <a:rPr lang="en-IN" sz="2400" dirty="0" smtClean="0">
                <a:latin typeface="Times New Roman" pitchFamily="18" charset="0"/>
                <a:cs typeface="Times New Roman" pitchFamily="18" charset="0"/>
              </a:rPr>
              <a:t>Shifting values in society</a:t>
            </a:r>
          </a:p>
          <a:p>
            <a:r>
              <a:rPr lang="en-IN" sz="2400" dirty="0" smtClean="0">
                <a:latin typeface="Times New Roman" pitchFamily="18" charset="0"/>
                <a:cs typeface="Times New Roman" pitchFamily="18" charset="0"/>
              </a:rPr>
              <a:t>Increasing role of social </a:t>
            </a:r>
            <a:r>
              <a:rPr lang="en-IN" sz="2400" dirty="0" smtClean="0">
                <a:latin typeface="Times New Roman" pitchFamily="18" charset="0"/>
                <a:cs typeface="Times New Roman" pitchFamily="18" charset="0"/>
              </a:rPr>
              <a:t>media</a:t>
            </a:r>
            <a:endParaRPr lang="en-IN" sz="2400" i="1" dirty="0" smtClean="0">
              <a:latin typeface="Times New Roman" pitchFamily="18" charset="0"/>
              <a:cs typeface="Times New Roman" pitchFamily="18" charset="0"/>
            </a:endParaRPr>
          </a:p>
          <a:p>
            <a:pPr>
              <a:buNone/>
            </a:pPr>
            <a:r>
              <a:rPr lang="en-IN" sz="2400" i="1" dirty="0" smtClean="0">
                <a:latin typeface="Times New Roman" pitchFamily="18" charset="0"/>
                <a:cs typeface="Times New Roman" pitchFamily="18" charset="0"/>
              </a:rPr>
              <a:t>	</a:t>
            </a:r>
            <a:r>
              <a:rPr lang="en-IN" sz="2400" b="1" dirty="0" smtClean="0">
                <a:latin typeface="Times New Roman" pitchFamily="18" charset="0"/>
                <a:cs typeface="Times New Roman" pitchFamily="18" charset="0"/>
              </a:rPr>
              <a:t>Technological</a:t>
            </a:r>
            <a:endParaRPr lang="en-IN" sz="2400" b="1"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Technological breakthroughs in catering industry</a:t>
            </a:r>
          </a:p>
          <a:p>
            <a:r>
              <a:rPr lang="en-IN" sz="2400" dirty="0" smtClean="0">
                <a:latin typeface="Times New Roman" pitchFamily="18" charset="0"/>
                <a:cs typeface="Times New Roman" pitchFamily="18" charset="0"/>
              </a:rPr>
              <a:t>Increasing integration of internet into various aspects of life</a:t>
            </a:r>
          </a:p>
          <a:p>
            <a:r>
              <a:rPr lang="en-IN" sz="2400" dirty="0" smtClean="0">
                <a:latin typeface="Times New Roman" pitchFamily="18" charset="0"/>
                <a:cs typeface="Times New Roman" pitchFamily="18" charset="0"/>
              </a:rPr>
              <a:t>Advancing hotel booking functionalities</a:t>
            </a:r>
          </a:p>
          <a:p>
            <a:pPr>
              <a:buNone/>
            </a:pPr>
            <a:r>
              <a:rPr lang="en-IN" sz="2400" b="1" smtClean="0">
                <a:latin typeface="Times New Roman" pitchFamily="18" charset="0"/>
                <a:cs typeface="Times New Roman" pitchFamily="18" charset="0"/>
              </a:rPr>
              <a:t>	Environmental</a:t>
            </a:r>
            <a:endParaRPr lang="en-IN" sz="2400" b="1"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Impact of changes in weather conditions</a:t>
            </a:r>
          </a:p>
          <a:p>
            <a:r>
              <a:rPr lang="en-IN" sz="2400" dirty="0" smtClean="0">
                <a:latin typeface="Times New Roman" pitchFamily="18" charset="0"/>
                <a:cs typeface="Times New Roman" pitchFamily="18" charset="0"/>
              </a:rPr>
              <a:t>Potential damage to the brand image due to environmental pollution</a:t>
            </a:r>
          </a:p>
          <a:p>
            <a:r>
              <a:rPr lang="en-IN" sz="2400" dirty="0" smtClean="0">
                <a:latin typeface="Times New Roman" pitchFamily="18" charset="0"/>
                <a:cs typeface="Times New Roman" pitchFamily="18" charset="0"/>
              </a:rPr>
              <a:t>Seasonality of catering business</a:t>
            </a:r>
          </a:p>
          <a:p>
            <a:r>
              <a:rPr lang="en-IN" sz="2400" dirty="0" smtClean="0">
                <a:latin typeface="Times New Roman" pitchFamily="18" charset="0"/>
                <a:cs typeface="Times New Roman" pitchFamily="18" charset="0"/>
              </a:rPr>
              <a:t>Effects of natural </a:t>
            </a:r>
            <a:r>
              <a:rPr lang="en-IN" sz="2400" dirty="0" smtClean="0">
                <a:latin typeface="Times New Roman" pitchFamily="18" charset="0"/>
                <a:cs typeface="Times New Roman" pitchFamily="18" charset="0"/>
              </a:rPr>
              <a:t>disasters</a:t>
            </a:r>
            <a:endParaRPr lang="en-IN" sz="2400"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304800"/>
            <a:ext cx="8229600" cy="5821363"/>
          </a:xfrm>
        </p:spPr>
        <p:txBody>
          <a:bodyPr/>
          <a:lstStyle/>
          <a:p>
            <a:pPr>
              <a:buNone/>
            </a:pPr>
            <a:r>
              <a:rPr lang="en-IN" b="1" dirty="0" smtClean="0">
                <a:latin typeface="Times New Roman" pitchFamily="18" charset="0"/>
                <a:cs typeface="Times New Roman" pitchFamily="18" charset="0"/>
              </a:rPr>
              <a:t>	</a:t>
            </a:r>
          </a:p>
          <a:p>
            <a:pPr>
              <a:buNone/>
            </a:pPr>
            <a:r>
              <a:rPr lang="en-IN" b="1"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Legal</a:t>
            </a:r>
            <a:endParaRPr lang="en-IN" b="1"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Changes in UK rules and regulations related to catering industry</a:t>
            </a:r>
          </a:p>
          <a:p>
            <a:r>
              <a:rPr lang="en-IN" dirty="0" smtClean="0">
                <a:latin typeface="Times New Roman" pitchFamily="18" charset="0"/>
                <a:cs typeface="Times New Roman" pitchFamily="18" charset="0"/>
              </a:rPr>
              <a:t>UK consumer protection rules and regulations</a:t>
            </a:r>
          </a:p>
          <a:p>
            <a:r>
              <a:rPr lang="en-IN" dirty="0" smtClean="0">
                <a:latin typeface="Times New Roman" pitchFamily="18" charset="0"/>
                <a:cs typeface="Times New Roman" pitchFamily="18" charset="0"/>
              </a:rPr>
              <a:t>Immigration rules and regulations in </a:t>
            </a:r>
            <a:r>
              <a:rPr lang="en-IN" dirty="0" smtClean="0">
                <a:latin typeface="Times New Roman" pitchFamily="18" charset="0"/>
                <a:cs typeface="Times New Roman" pitchFamily="18" charset="0"/>
              </a:rPr>
              <a:t>UK</a:t>
            </a:r>
            <a:endParaRPr lang="en-IN"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Content Placeholder 4" descr="pestel-analysis.gif"/>
          <p:cNvPicPr>
            <a:picLocks noGrp="1" noChangeAspect="1"/>
          </p:cNvPicPr>
          <p:nvPr>
            <p:ph idx="1"/>
          </p:nvPr>
        </p:nvPicPr>
        <p:blipFill>
          <a:blip r:embed="rId2" cstate="print"/>
          <a:stretch>
            <a:fillRect/>
          </a:stretch>
        </p:blipFill>
        <p:spPr>
          <a:xfrm>
            <a:off x="0" y="304800"/>
            <a:ext cx="9144000" cy="62484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304800"/>
            <a:ext cx="8229600" cy="6172200"/>
          </a:xfrm>
        </p:spPr>
        <p:txBody>
          <a:bodyPr>
            <a:normAutofit fontScale="92500"/>
          </a:bodyPr>
          <a:lstStyle/>
          <a:p>
            <a:pPr algn="just"/>
            <a:r>
              <a:rPr lang="en-US" sz="4000" dirty="0" smtClean="0">
                <a:latin typeface="Times New Roman" pitchFamily="18" charset="0"/>
                <a:cs typeface="Times New Roman" pitchFamily="18" charset="0"/>
              </a:rPr>
              <a:t>PESTLE is an analytical tool which considers external factors and helps you to think about their impacts</a:t>
            </a:r>
            <a:endParaRPr lang="en-US" sz="4000"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PESTLE </a:t>
            </a:r>
            <a:r>
              <a:rPr lang="en-US" sz="4000" dirty="0" smtClean="0">
                <a:latin typeface="Times New Roman" pitchFamily="18" charset="0"/>
                <a:cs typeface="Times New Roman" pitchFamily="18" charset="0"/>
              </a:rPr>
              <a:t>analysis </a:t>
            </a:r>
            <a:r>
              <a:rPr lang="en-US" sz="4000" dirty="0" smtClean="0">
                <a:latin typeface="Times New Roman" pitchFamily="18" charset="0"/>
                <a:cs typeface="Times New Roman" pitchFamily="18" charset="0"/>
              </a:rPr>
              <a:t>is a situation analysis tool used to </a:t>
            </a:r>
            <a:r>
              <a:rPr lang="en-US" sz="4000" dirty="0" err="1" smtClean="0">
                <a:latin typeface="Times New Roman" pitchFamily="18" charset="0"/>
                <a:cs typeface="Times New Roman" pitchFamily="18" charset="0"/>
              </a:rPr>
              <a:t>analyse</a:t>
            </a:r>
            <a:r>
              <a:rPr lang="en-US" sz="4000" dirty="0" smtClean="0">
                <a:latin typeface="Times New Roman" pitchFamily="18" charset="0"/>
                <a:cs typeface="Times New Roman" pitchFamily="18" charset="0"/>
              </a:rPr>
              <a:t> the impact of the external environment on a </a:t>
            </a:r>
            <a:r>
              <a:rPr lang="en-US" sz="4000" dirty="0" smtClean="0">
                <a:latin typeface="Times New Roman" pitchFamily="18" charset="0"/>
                <a:cs typeface="Times New Roman" pitchFamily="18" charset="0"/>
              </a:rPr>
              <a:t>firm.</a:t>
            </a:r>
          </a:p>
          <a:p>
            <a:pPr algn="just"/>
            <a:r>
              <a:rPr lang="en-US" sz="4000" dirty="0" smtClean="0">
                <a:latin typeface="Times New Roman" pitchFamily="18" charset="0"/>
                <a:cs typeface="Times New Roman" pitchFamily="18" charset="0"/>
              </a:rPr>
              <a:t>PESTLE analysis is used to evaluate </a:t>
            </a:r>
            <a:r>
              <a:rPr lang="en-US" sz="4000" dirty="0" smtClean="0">
                <a:latin typeface="Times New Roman" pitchFamily="18" charset="0"/>
                <a:cs typeface="Times New Roman" pitchFamily="18" charset="0"/>
              </a:rPr>
              <a:t>the impact on a firm’s objectives and strategy of a change in any of the PEST/PESTLE factors</a:t>
            </a:r>
            <a:endParaRPr lang="en-IN" sz="4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PESTEL </a:t>
            </a:r>
            <a:r>
              <a:rPr lang="en-GB" dirty="0" err="1" smtClean="0"/>
              <a:t>vs</a:t>
            </a:r>
            <a:r>
              <a:rPr lang="en-GB" dirty="0" smtClean="0"/>
              <a:t> </a:t>
            </a:r>
            <a:r>
              <a:rPr lang="en-GB" dirty="0" smtClean="0"/>
              <a:t>SWOT</a:t>
            </a:r>
            <a:endParaRPr lang="en-IN" dirty="0"/>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In contrast to a SWOT, PESTLE encourages you to think about the wider environment and what might be happening now and in the future which will either benefit or be of disadvantage to the organization, individual etc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It’s a </a:t>
            </a:r>
            <a:r>
              <a:rPr lang="en-GB" dirty="0" smtClean="0">
                <a:latin typeface="Times New Roman" pitchFamily="18" charset="0"/>
                <a:cs typeface="Times New Roman" pitchFamily="18" charset="0"/>
              </a:rPr>
              <a:t>kind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radar which picks up trends and developments in the external environment which can be used to inform longer term planning and strategy making</a:t>
            </a:r>
          </a:p>
          <a:p>
            <a:pPr algn="just"/>
            <a:endParaRPr lang="en-IN"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POLITICAL</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IN" dirty="0" smtClean="0">
                <a:latin typeface="Times New Roman" pitchFamily="18" charset="0"/>
                <a:cs typeface="Times New Roman" pitchFamily="18" charset="0"/>
              </a:rPr>
              <a:t>These factors determine the extent to which a government may influence the economy or a certain industry. </a:t>
            </a:r>
            <a:r>
              <a:rPr lang="en-IN" dirty="0" smtClean="0">
                <a:latin typeface="Times New Roman" pitchFamily="18" charset="0"/>
                <a:cs typeface="Times New Roman" pitchFamily="18" charset="0"/>
              </a:rPr>
              <a:t>E.g. A </a:t>
            </a:r>
            <a:r>
              <a:rPr lang="en-IN" dirty="0" smtClean="0">
                <a:latin typeface="Times New Roman" pitchFamily="18" charset="0"/>
                <a:cs typeface="Times New Roman" pitchFamily="18" charset="0"/>
              </a:rPr>
              <a:t>government may impose a new tax or duty due to which entire revenue generating structures of organizations might change.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Political </a:t>
            </a:r>
            <a:r>
              <a:rPr lang="en-IN" dirty="0" smtClean="0">
                <a:latin typeface="Times New Roman" pitchFamily="18" charset="0"/>
                <a:cs typeface="Times New Roman" pitchFamily="18" charset="0"/>
              </a:rPr>
              <a:t>factors include </a:t>
            </a:r>
            <a:r>
              <a:rPr lang="en-IN" dirty="0" smtClean="0">
                <a:latin typeface="Times New Roman" pitchFamily="18" charset="0"/>
                <a:cs typeface="Times New Roman" pitchFamily="18" charset="0"/>
              </a:rPr>
              <a:t>– </a:t>
            </a:r>
          </a:p>
          <a:p>
            <a:pPr algn="just"/>
            <a:r>
              <a:rPr lang="en-IN" dirty="0" smtClean="0">
                <a:latin typeface="Times New Roman" pitchFamily="18" charset="0"/>
                <a:cs typeface="Times New Roman" pitchFamily="18" charset="0"/>
              </a:rPr>
              <a:t>T</a:t>
            </a:r>
            <a:r>
              <a:rPr lang="en-IN" dirty="0" smtClean="0">
                <a:latin typeface="Times New Roman" pitchFamily="18" charset="0"/>
                <a:cs typeface="Times New Roman" pitchFamily="18" charset="0"/>
              </a:rPr>
              <a:t>ax policies</a:t>
            </a:r>
          </a:p>
          <a:p>
            <a:pPr algn="just"/>
            <a:r>
              <a:rPr lang="en-IN" dirty="0" smtClean="0">
                <a:latin typeface="Times New Roman" pitchFamily="18" charset="0"/>
                <a:cs typeface="Times New Roman" pitchFamily="18" charset="0"/>
              </a:rPr>
              <a:t>Fiscal policy</a:t>
            </a:r>
          </a:p>
          <a:p>
            <a:pPr algn="just"/>
            <a:r>
              <a:rPr lang="en-IN" dirty="0" smtClean="0">
                <a:latin typeface="Times New Roman" pitchFamily="18" charset="0"/>
                <a:cs typeface="Times New Roman" pitchFamily="18" charset="0"/>
              </a:rPr>
              <a:t>T</a:t>
            </a:r>
            <a:r>
              <a:rPr lang="en-IN" dirty="0" smtClean="0">
                <a:latin typeface="Times New Roman" pitchFamily="18" charset="0"/>
                <a:cs typeface="Times New Roman" pitchFamily="18" charset="0"/>
              </a:rPr>
              <a:t>rade </a:t>
            </a:r>
            <a:r>
              <a:rPr lang="en-IN" dirty="0" smtClean="0">
                <a:latin typeface="Times New Roman" pitchFamily="18" charset="0"/>
                <a:cs typeface="Times New Roman" pitchFamily="18" charset="0"/>
              </a:rPr>
              <a:t>tariffs etc. that a government may levy around the fiscal year and it may affect the business environment (economic environment) to a great extent.</a:t>
            </a:r>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Economic</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IN" dirty="0" smtClean="0">
                <a:latin typeface="Times New Roman" pitchFamily="18" charset="0"/>
                <a:cs typeface="Times New Roman" pitchFamily="18" charset="0"/>
              </a:rPr>
              <a:t>These factors are determinants of an economy’s performance that directly impacts a company and have resonating long term effects.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E.g. A </a:t>
            </a:r>
            <a:r>
              <a:rPr lang="en-IN" dirty="0" smtClean="0">
                <a:latin typeface="Times New Roman" pitchFamily="18" charset="0"/>
                <a:cs typeface="Times New Roman" pitchFamily="18" charset="0"/>
              </a:rPr>
              <a:t>rise in the inflation rate of any economy would affect the way companies’ price their products and services. Adding to that, it would affect the purchasing power of a consumer and change demand/supply models for that economy.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Economic </a:t>
            </a:r>
            <a:r>
              <a:rPr lang="en-IN" dirty="0" smtClean="0">
                <a:latin typeface="Times New Roman" pitchFamily="18" charset="0"/>
                <a:cs typeface="Times New Roman" pitchFamily="18" charset="0"/>
              </a:rPr>
              <a:t>factors </a:t>
            </a:r>
            <a:r>
              <a:rPr lang="en-IN" dirty="0" smtClean="0">
                <a:latin typeface="Times New Roman" pitchFamily="18" charset="0"/>
                <a:cs typeface="Times New Roman" pitchFamily="18" charset="0"/>
              </a:rPr>
              <a:t>include –</a:t>
            </a:r>
          </a:p>
          <a:p>
            <a:pPr algn="just"/>
            <a:r>
              <a:rPr lang="en-IN" dirty="0" smtClean="0">
                <a:latin typeface="Times New Roman" pitchFamily="18" charset="0"/>
                <a:cs typeface="Times New Roman" pitchFamily="18" charset="0"/>
              </a:rPr>
              <a:t>I</a:t>
            </a:r>
            <a:r>
              <a:rPr lang="en-IN" dirty="0" smtClean="0">
                <a:latin typeface="Times New Roman" pitchFamily="18" charset="0"/>
                <a:cs typeface="Times New Roman" pitchFamily="18" charset="0"/>
              </a:rPr>
              <a:t>nflation </a:t>
            </a:r>
            <a:r>
              <a:rPr lang="en-IN" dirty="0" smtClean="0">
                <a:latin typeface="Times New Roman" pitchFamily="18" charset="0"/>
                <a:cs typeface="Times New Roman" pitchFamily="18" charset="0"/>
              </a:rPr>
              <a:t>rate, interest rates, foreign exchange rates, economic growth patterns etc. It also accounts for the FDI (foreign direct investment) depending on certain specific industries who’re undergoing this analysis.</a:t>
            </a:r>
            <a:endParaRPr lang="en-IN"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Social</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IN" dirty="0" smtClean="0">
                <a:latin typeface="Times New Roman" pitchFamily="18" charset="0"/>
                <a:cs typeface="Times New Roman" pitchFamily="18" charset="0"/>
              </a:rPr>
              <a:t>These factors </a:t>
            </a:r>
            <a:r>
              <a:rPr lang="en-IN" dirty="0" smtClean="0">
                <a:latin typeface="Times New Roman" pitchFamily="18" charset="0"/>
                <a:cs typeface="Times New Roman" pitchFamily="18" charset="0"/>
              </a:rPr>
              <a:t>scrutinise </a:t>
            </a:r>
            <a:r>
              <a:rPr lang="en-IN" dirty="0" smtClean="0">
                <a:latin typeface="Times New Roman" pitchFamily="18" charset="0"/>
                <a:cs typeface="Times New Roman" pitchFamily="18" charset="0"/>
              </a:rPr>
              <a:t>the social environment of the </a:t>
            </a:r>
            <a:r>
              <a:rPr lang="en-IN" dirty="0" smtClean="0">
                <a:latin typeface="Times New Roman" pitchFamily="18" charset="0"/>
                <a:cs typeface="Times New Roman" pitchFamily="18" charset="0"/>
              </a:rPr>
              <a:t>market and </a:t>
            </a:r>
            <a:r>
              <a:rPr lang="en-IN" dirty="0" smtClean="0">
                <a:latin typeface="Times New Roman" pitchFamily="18" charset="0"/>
                <a:cs typeface="Times New Roman" pitchFamily="18" charset="0"/>
              </a:rPr>
              <a:t>gauge determinants like </a:t>
            </a:r>
            <a:r>
              <a:rPr lang="en-IN" dirty="0" smtClean="0">
                <a:latin typeface="Times New Roman" pitchFamily="18" charset="0"/>
                <a:cs typeface="Times New Roman" pitchFamily="18" charset="0"/>
              </a:rPr>
              <a:t>–</a:t>
            </a:r>
          </a:p>
          <a:p>
            <a:pPr algn="just"/>
            <a:r>
              <a:rPr lang="en-IN" dirty="0" smtClean="0">
                <a:latin typeface="Times New Roman" pitchFamily="18" charset="0"/>
                <a:cs typeface="Times New Roman" pitchFamily="18" charset="0"/>
              </a:rPr>
              <a:t>C</a:t>
            </a:r>
            <a:r>
              <a:rPr lang="en-IN" dirty="0" smtClean="0">
                <a:latin typeface="Times New Roman" pitchFamily="18" charset="0"/>
                <a:cs typeface="Times New Roman" pitchFamily="18" charset="0"/>
              </a:rPr>
              <a:t>ultural trends</a:t>
            </a:r>
          </a:p>
          <a:p>
            <a:pPr algn="just"/>
            <a:r>
              <a:rPr lang="en-IN" dirty="0" smtClean="0">
                <a:latin typeface="Times New Roman" pitchFamily="18" charset="0"/>
                <a:cs typeface="Times New Roman" pitchFamily="18" charset="0"/>
              </a:rPr>
              <a:t>Demographics</a:t>
            </a:r>
          </a:p>
          <a:p>
            <a:pPr algn="just"/>
            <a:r>
              <a:rPr lang="en-IN" dirty="0" smtClean="0">
                <a:latin typeface="Times New Roman" pitchFamily="18" charset="0"/>
                <a:cs typeface="Times New Roman" pitchFamily="18" charset="0"/>
              </a:rPr>
              <a:t>P</a:t>
            </a:r>
            <a:r>
              <a:rPr lang="en-IN" dirty="0" smtClean="0">
                <a:latin typeface="Times New Roman" pitchFamily="18" charset="0"/>
                <a:cs typeface="Times New Roman" pitchFamily="18" charset="0"/>
              </a:rPr>
              <a:t>opulation </a:t>
            </a:r>
            <a:r>
              <a:rPr lang="en-IN" dirty="0" smtClean="0">
                <a:latin typeface="Times New Roman" pitchFamily="18" charset="0"/>
                <a:cs typeface="Times New Roman" pitchFamily="18" charset="0"/>
              </a:rPr>
              <a:t>analytics etc.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An </a:t>
            </a:r>
            <a:r>
              <a:rPr lang="en-IN" dirty="0" smtClean="0">
                <a:latin typeface="Times New Roman" pitchFamily="18" charset="0"/>
                <a:cs typeface="Times New Roman" pitchFamily="18" charset="0"/>
              </a:rPr>
              <a:t>example for this can be buying trends for Western countries like the US where there is high demand during the Holiday season.</a:t>
            </a:r>
            <a:endParaRPr lang="en-IN"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Technological</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IN" dirty="0" smtClean="0">
                <a:latin typeface="Times New Roman" pitchFamily="18" charset="0"/>
                <a:cs typeface="Times New Roman" pitchFamily="18" charset="0"/>
              </a:rPr>
              <a:t>These factors pertain to innovations in technology that may affect the operations of the industry and the market </a:t>
            </a:r>
            <a:r>
              <a:rPr lang="en-IN" dirty="0" smtClean="0">
                <a:latin typeface="Times New Roman" pitchFamily="18" charset="0"/>
                <a:cs typeface="Times New Roman" pitchFamily="18" charset="0"/>
              </a:rPr>
              <a:t>favourably </a:t>
            </a:r>
            <a:r>
              <a:rPr lang="en-IN" dirty="0" smtClean="0">
                <a:latin typeface="Times New Roman" pitchFamily="18" charset="0"/>
                <a:cs typeface="Times New Roman" pitchFamily="18" charset="0"/>
              </a:rPr>
              <a:t>or </a:t>
            </a:r>
            <a:r>
              <a:rPr lang="en-IN" dirty="0" smtClean="0">
                <a:latin typeface="Times New Roman" pitchFamily="18" charset="0"/>
                <a:cs typeface="Times New Roman" pitchFamily="18" charset="0"/>
              </a:rPr>
              <a:t>unfavourably. </a:t>
            </a:r>
            <a:r>
              <a:rPr lang="en-IN" dirty="0" smtClean="0">
                <a:latin typeface="Times New Roman" pitchFamily="18" charset="0"/>
                <a:cs typeface="Times New Roman" pitchFamily="18" charset="0"/>
              </a:rPr>
              <a:t>This refers to automation, research and development and the amount of technological awareness that a market possesses.</a:t>
            </a:r>
            <a:endParaRPr lang="en-IN"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Legal</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dirty="0" smtClean="0">
                <a:latin typeface="Times New Roman" pitchFamily="18" charset="0"/>
                <a:cs typeface="Times New Roman" pitchFamily="18" charset="0"/>
              </a:rPr>
              <a:t>These factors have both external and internal sides. There are certain laws that affect the business environment in a certain country while there are certain policies that companies maintain for themselves. Legal analysis takes into account both of these angles and then charts out the strategies in light of these legislations. For example, consumer laws, safety standards, </a:t>
            </a:r>
            <a:r>
              <a:rPr lang="en-IN" dirty="0" smtClean="0">
                <a:latin typeface="Times New Roman" pitchFamily="18" charset="0"/>
                <a:cs typeface="Times New Roman" pitchFamily="18" charset="0"/>
              </a:rPr>
              <a:t>labour </a:t>
            </a:r>
            <a:r>
              <a:rPr lang="en-IN" dirty="0" smtClean="0">
                <a:latin typeface="Times New Roman" pitchFamily="18" charset="0"/>
                <a:cs typeface="Times New Roman" pitchFamily="18" charset="0"/>
              </a:rPr>
              <a:t>laws etc.</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610</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Situation Analysis in Tourism</vt:lpstr>
      <vt:lpstr>Slide 2</vt:lpstr>
      <vt:lpstr>Slide 3</vt:lpstr>
      <vt:lpstr>PESTEL vs SWOT</vt:lpstr>
      <vt:lpstr>POLITICAL</vt:lpstr>
      <vt:lpstr>Economic</vt:lpstr>
      <vt:lpstr>Social</vt:lpstr>
      <vt:lpstr>Technological</vt:lpstr>
      <vt:lpstr>Legal</vt:lpstr>
      <vt:lpstr>Environmental</vt:lpstr>
      <vt:lpstr>Issues of concern </vt:lpstr>
      <vt:lpstr>PESTEL analysis of Hilton Hotels, UK</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Analysis in Tourism</dc:title>
  <dc:creator>Rahul Thakur</dc:creator>
  <cp:lastModifiedBy>hp1</cp:lastModifiedBy>
  <cp:revision>9</cp:revision>
  <dcterms:created xsi:type="dcterms:W3CDTF">2006-08-16T00:00:00Z</dcterms:created>
  <dcterms:modified xsi:type="dcterms:W3CDTF">2016-02-02T07:19:13Z</dcterms:modified>
</cp:coreProperties>
</file>