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69" r:id="rId11"/>
    <p:sldId id="270" r:id="rId12"/>
    <p:sldId id="263" r:id="rId13"/>
    <p:sldId id="264" r:id="rId14"/>
    <p:sldId id="265" r:id="rId15"/>
    <p:sldId id="266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to Destination Management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848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Defining Tourism Destination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Tourism destination is an Area/ a region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physical space in which a tourist spends at least one overnight.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consists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of: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Tourism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Supports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services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Attractions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Resources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6019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Marketing includes:</a:t>
            </a:r>
          </a:p>
          <a:p>
            <a:r>
              <a:rPr lang="en-US" dirty="0" smtClean="0"/>
              <a:t>Destination promotion, including branding and image;</a:t>
            </a:r>
          </a:p>
          <a:p>
            <a:r>
              <a:rPr lang="en-US" dirty="0" smtClean="0"/>
              <a:t>Campaigns to drive business, particularly to SMMEs (Small medium and micro enterprises);</a:t>
            </a:r>
          </a:p>
          <a:p>
            <a:r>
              <a:rPr lang="en-US" dirty="0" smtClean="0"/>
              <a:t>Unbiased information services;</a:t>
            </a:r>
          </a:p>
          <a:p>
            <a:r>
              <a:rPr lang="en-US" dirty="0" smtClean="0"/>
              <a:t>Operation/facilitation of bookings;</a:t>
            </a:r>
          </a:p>
          <a:p>
            <a:r>
              <a:rPr lang="en-US" dirty="0" smtClean="0"/>
              <a:t>CRM (Customer Relationship Management).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Delivery on the ground</a:t>
            </a:r>
            <a:r>
              <a:rPr lang="en-US" b="1" dirty="0" smtClean="0"/>
              <a:t>. </a:t>
            </a:r>
            <a:r>
              <a:rPr lang="en-US" dirty="0" smtClean="0"/>
              <a:t>Ensures the quality of every aspect of the visitor’s experience once they </a:t>
            </a:r>
            <a:r>
              <a:rPr lang="en-US" dirty="0" smtClean="0"/>
              <a:t>arrive.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This includes:</a:t>
            </a:r>
          </a:p>
          <a:p>
            <a:r>
              <a:rPr lang="en-US" dirty="0" smtClean="0"/>
              <a:t>Destination coordination and management for visitor ‘quality of experience’, especially the public</a:t>
            </a:r>
          </a:p>
          <a:p>
            <a:r>
              <a:rPr lang="en-US" dirty="0" smtClean="0"/>
              <a:t>realm;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867400"/>
          </a:xfrm>
        </p:spPr>
        <p:txBody>
          <a:bodyPr/>
          <a:lstStyle/>
          <a:p>
            <a:r>
              <a:rPr lang="en-US" dirty="0" smtClean="0"/>
              <a:t>Product “start-ups”;</a:t>
            </a:r>
          </a:p>
          <a:p>
            <a:r>
              <a:rPr lang="en-US" dirty="0" smtClean="0"/>
              <a:t>Events development and management;</a:t>
            </a:r>
          </a:p>
          <a:p>
            <a:r>
              <a:rPr lang="en-US" dirty="0" smtClean="0"/>
              <a:t>Attractions development and management</a:t>
            </a:r>
          </a:p>
          <a:p>
            <a:r>
              <a:rPr lang="en-US" dirty="0" smtClean="0"/>
              <a:t>Training and education;</a:t>
            </a:r>
          </a:p>
          <a:p>
            <a:r>
              <a:rPr lang="en-US" dirty="0" smtClean="0"/>
              <a:t>Business advice;</a:t>
            </a:r>
          </a:p>
          <a:p>
            <a:r>
              <a:rPr lang="en-US" dirty="0" smtClean="0"/>
              <a:t>Strategy, research and development.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Destination Management Organization(DMO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Destination organizations are the responsible to promote </a:t>
            </a:r>
            <a:r>
              <a:rPr lang="en-US" dirty="0" smtClean="0"/>
              <a:t>destination.</a:t>
            </a:r>
            <a:endParaRPr lang="en-US" dirty="0" smtClean="0"/>
          </a:p>
          <a:p>
            <a:r>
              <a:rPr lang="en-US" dirty="0" smtClean="0"/>
              <a:t>Destination management calls for a coalition of many </a:t>
            </a:r>
            <a:r>
              <a:rPr lang="en-US" dirty="0" err="1" smtClean="0"/>
              <a:t>organisations</a:t>
            </a:r>
            <a:r>
              <a:rPr lang="en-US" dirty="0" smtClean="0"/>
              <a:t> and interests working towards a common goal i.e. development of </a:t>
            </a:r>
            <a:r>
              <a:rPr lang="en-US" dirty="0" smtClean="0"/>
              <a:t>tourism.</a:t>
            </a:r>
            <a:endParaRPr lang="en-US" dirty="0" smtClean="0"/>
          </a:p>
          <a:p>
            <a:r>
              <a:rPr lang="en-US" dirty="0" smtClean="0"/>
              <a:t>The Destination Management </a:t>
            </a:r>
            <a:r>
              <a:rPr lang="en-US" dirty="0" err="1" smtClean="0"/>
              <a:t>Organisation’s</a:t>
            </a:r>
            <a:r>
              <a:rPr lang="en-US" dirty="0" smtClean="0"/>
              <a:t> role is  to lead and coordinate activities under a sound strategy. </a:t>
            </a:r>
          </a:p>
          <a:p>
            <a:r>
              <a:rPr lang="en-US" dirty="0" smtClean="0"/>
              <a:t>DMO do not control the activities of their partners but bring together resources and expertise and a degree of independence and objectivity to lead the way forward.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They do not compete each other rather the do complementary work to manage destination for the development of tourism</a:t>
            </a:r>
          </a:p>
          <a:p>
            <a:r>
              <a:rPr lang="en-US" dirty="0" smtClean="0"/>
              <a:t>DMOs must develop a high level of skill in developing and managing partnerships to manage destination</a:t>
            </a:r>
          </a:p>
          <a:p>
            <a:r>
              <a:rPr lang="en-US" dirty="0" smtClean="0"/>
              <a:t>They need to play leading role to achieve the goals</a:t>
            </a:r>
          </a:p>
          <a:p>
            <a:pPr lvl="1"/>
            <a:r>
              <a:rPr lang="en-US" dirty="0" smtClean="0"/>
              <a:t>Marketing goal: promotion, publicity, product identify and development, market segmentation </a:t>
            </a:r>
          </a:p>
          <a:p>
            <a:pPr lvl="1"/>
            <a:r>
              <a:rPr lang="en-US" dirty="0" smtClean="0"/>
              <a:t>Leadership goal: leading, coordinating, formulating policy, rules and regulation, maximize industry effectiveness</a:t>
            </a:r>
          </a:p>
          <a:p>
            <a:pPr lvl="1"/>
            <a:r>
              <a:rPr lang="en-US" dirty="0" smtClean="0"/>
              <a:t>Infrastructure goal: transportation, communication, health, safety and security</a:t>
            </a:r>
          </a:p>
          <a:p>
            <a:pPr lvl="1"/>
            <a:r>
              <a:rPr lang="en-US" dirty="0" smtClean="0"/>
              <a:t>Managerial goals : planning, organizing, staffing, directing, controlling, communicating, effective use of resources etc.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Categories of DMOs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National: National Tourism Authorities (NTAs) or </a:t>
            </a:r>
            <a:r>
              <a:rPr lang="en-US" dirty="0" err="1" smtClean="0"/>
              <a:t>Organisations</a:t>
            </a:r>
            <a:r>
              <a:rPr lang="en-US" dirty="0" smtClean="0"/>
              <a:t> (NTOs), responsible for management and marketing of tourism at a national level. For e. g. Nepal Tourism Board is a national tourism organization of Nepal responsible for promotion </a:t>
            </a:r>
          </a:p>
          <a:p>
            <a:r>
              <a:rPr lang="en-US" dirty="0" smtClean="0"/>
              <a:t>Regional: responsible for the management and/or marketing of tourism in a geographic region (may be eastern, middle, western, mid-western, and far western)</a:t>
            </a:r>
          </a:p>
          <a:p>
            <a:r>
              <a:rPr lang="en-US" dirty="0" smtClean="0"/>
              <a:t>Local: responsible for the management and marketing of tourism based on a smaller geographic area or city/town (</a:t>
            </a:r>
            <a:r>
              <a:rPr lang="en-US" dirty="0" err="1" smtClean="0"/>
              <a:t>Pokhara</a:t>
            </a:r>
            <a:r>
              <a:rPr lang="en-US" dirty="0" smtClean="0"/>
              <a:t>, </a:t>
            </a:r>
            <a:r>
              <a:rPr lang="en-US" dirty="0" err="1" smtClean="0"/>
              <a:t>chitawan</a:t>
            </a:r>
            <a:r>
              <a:rPr lang="en-US" dirty="0" smtClean="0"/>
              <a:t>, </a:t>
            </a:r>
            <a:r>
              <a:rPr lang="en-US" dirty="0" err="1" smtClean="0"/>
              <a:t>palpa</a:t>
            </a:r>
            <a:r>
              <a:rPr lang="en-US" dirty="0" smtClean="0"/>
              <a:t>, </a:t>
            </a:r>
            <a:r>
              <a:rPr lang="en-US" dirty="0" err="1" smtClean="0"/>
              <a:t>Koshi</a:t>
            </a:r>
            <a:r>
              <a:rPr lang="en-US" dirty="0" smtClean="0"/>
              <a:t> </a:t>
            </a:r>
            <a:r>
              <a:rPr lang="en-US" dirty="0" err="1" smtClean="0"/>
              <a:t>tappu</a:t>
            </a:r>
            <a:r>
              <a:rPr lang="en-US" dirty="0" smtClean="0"/>
              <a:t>, </a:t>
            </a:r>
            <a:r>
              <a:rPr lang="en-US" dirty="0" err="1" smtClean="0"/>
              <a:t>Solu</a:t>
            </a:r>
            <a:r>
              <a:rPr lang="en-US" dirty="0" smtClean="0"/>
              <a:t> etc.).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715000"/>
          </a:xfrm>
        </p:spPr>
        <p:txBody>
          <a:bodyPr/>
          <a:lstStyle/>
          <a:p>
            <a:r>
              <a:rPr lang="en-US" dirty="0" smtClean="0"/>
              <a:t>Destination management is very complex task. </a:t>
            </a:r>
          </a:p>
          <a:p>
            <a:r>
              <a:rPr lang="en-US" dirty="0" smtClean="0"/>
              <a:t>The DMO’s most critical assets are its credibility as a strategic leader in tourism destination marketing and development and its ability to facilitate industry partnerships and collaboration towards a collective destination vision.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How Does Destination Management Work?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Involvement of  public and private sector stakeholders for destination management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National (MOCTCA, NTB)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Economic development agencies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Local authorities/government (DDC, Municipality, VDC)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Town centre management organizations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National Park/ Protected Areas authorities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Transport companies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Events  Organizers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Cultural organizations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Accommodation providers (hotel, motel, resort etc)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Restaurant, leisure and retail operators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Intermediaries (for example tour operators and conference organizers)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Destination representation agencies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Media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Local tourism associations and partnerships (local tourism development committee)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Representative Agencies (NATTA, TAAN, HAN, REBAN, TURGAN etc)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Skills development organizations.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Mechanisms for co-ordination and co-operation</a:t>
            </a:r>
            <a:r>
              <a:rPr lang="en-US" dirty="0" smtClean="0"/>
              <a:t> </a:t>
            </a:r>
            <a:r>
              <a:rPr lang="en-US" b="1" dirty="0" smtClean="0"/>
              <a:t>stakeholders:</a:t>
            </a:r>
          </a:p>
          <a:p>
            <a:r>
              <a:rPr lang="en-US" dirty="0" smtClean="0"/>
              <a:t>Tourism management development groups</a:t>
            </a:r>
          </a:p>
          <a:p>
            <a:r>
              <a:rPr lang="en-US" dirty="0" smtClean="0"/>
              <a:t>Liaison groups</a:t>
            </a:r>
          </a:p>
          <a:p>
            <a:r>
              <a:rPr lang="en-US" dirty="0" smtClean="0"/>
              <a:t> Functional groups</a:t>
            </a:r>
          </a:p>
          <a:p>
            <a:r>
              <a:rPr lang="en-US" dirty="0" smtClean="0"/>
              <a:t>User groups for:</a:t>
            </a:r>
          </a:p>
          <a:p>
            <a:pPr lvl="1"/>
            <a:r>
              <a:rPr lang="en-US" dirty="0" smtClean="0"/>
              <a:t>Joint strategy development.</a:t>
            </a:r>
          </a:p>
          <a:p>
            <a:pPr lvl="1"/>
            <a:r>
              <a:rPr lang="en-US" dirty="0" smtClean="0"/>
              <a:t>Joint destination management planning.</a:t>
            </a:r>
          </a:p>
          <a:p>
            <a:pPr lvl="1"/>
            <a:r>
              <a:rPr lang="en-US" dirty="0" smtClean="0"/>
              <a:t>Implementation on a coordinated basis.</a:t>
            </a:r>
            <a:endParaRPr lang="en-US" sz="2800" dirty="0" smtClean="0"/>
          </a:p>
          <a:p>
            <a:r>
              <a:rPr lang="en-US" sz="2800" dirty="0" smtClean="0"/>
              <a:t>Product development and promotion projects.</a:t>
            </a:r>
          </a:p>
          <a:p>
            <a:r>
              <a:rPr lang="en-US" sz="2800" dirty="0" smtClean="0"/>
              <a:t>Bringing together partners for focused project planning (including investment planning) and</a:t>
            </a:r>
          </a:p>
          <a:p>
            <a:r>
              <a:rPr lang="en-US" sz="2800" dirty="0" smtClean="0"/>
              <a:t>implementation over specific timescale.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172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process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The Destination Management Plan (DMP) is a key instrument for building </a:t>
            </a:r>
            <a:r>
              <a:rPr lang="en-US" dirty="0" smtClean="0"/>
              <a:t>partnership and </a:t>
            </a:r>
            <a:r>
              <a:rPr lang="en-US" dirty="0" smtClean="0"/>
              <a:t>commitment. </a:t>
            </a:r>
          </a:p>
          <a:p>
            <a:r>
              <a:rPr lang="en-US" dirty="0" smtClean="0"/>
              <a:t>Integrate the  action of separate organizations</a:t>
            </a:r>
          </a:p>
          <a:p>
            <a:r>
              <a:rPr lang="en-US" dirty="0" smtClean="0"/>
              <a:t>Confirm and strengthen the link between strategy and action</a:t>
            </a:r>
          </a:p>
          <a:p>
            <a:r>
              <a:rPr lang="en-US" dirty="0" smtClean="0"/>
              <a:t>Apply the DMO’s knowledge and expertise to the project planning of other organizations</a:t>
            </a:r>
            <a:endParaRPr lang="en-US" b="1" dirty="0" smtClean="0"/>
          </a:p>
          <a:p>
            <a:r>
              <a:rPr lang="en-US" dirty="0" smtClean="0"/>
              <a:t>Foster an evidence-based and learning approach to destination promotion and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86800" cy="6096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has physical and administrative boundaries defining its management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Images and perceptions defining its market competitiveness.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Local destinations incorporate various stakeholders often including a host community, and can nest and network to form larger destinations.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Elements of Tourist Destination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Attractions: 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Natural(Himalaya, lake, sea, landscape, rivers, beaches, etc.)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 made( historical monuments  iconic buildings such as the Eiffel tower, heritage monuments, religious buildings, conference and sports facilities, museums, theatres, art galleries, cultural events) </a:t>
            </a:r>
          </a:p>
          <a:p>
            <a:pPr lvl="3">
              <a:lnSpc>
                <a:spcPct val="8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Access: (Air, land, sea)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Accommodation: (hotel, resorts, home stay, camping, time sharing sites, recreational vehicles etc)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Amenities:  (facilities such as visitor information, recreations facilities, guides, operators and catering and shopping facilities)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Activities: Natural (fishing, hunting, bird watching etc),  Man made (cultural show, swimming, game etc.)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Affinity: (relationship between host and guest), guest is god, decoration, smiling, hospitable behavior etc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Actors: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Stakeholders (Government, local community, business organization)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 resources (skilled, semi-skilled,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Act: Rules/regulation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Administration: Planning/Management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534400" cy="5592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Absolute:  Image, uniqueness, incomparable (Mount Everest,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lake with fish tail,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Tilicho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lake,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bhykur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etc)The image of the destination includes uniqueness, sights, scenes, environmental quality, safety, service levels, and the friendliness of people.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Advertisement: marketing 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Amount :Price factors relate to the cost of transport to and from the destination, the cost on the ground of accommodation, attractions, food and tour services. A tourist’s decision may also be based on other economic features such as currency exchange.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Destination Management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Destination management is the co-</a:t>
            </a:r>
            <a:r>
              <a:rPr lang="en-US" dirty="0" err="1" smtClean="0"/>
              <a:t>ordinated</a:t>
            </a:r>
            <a:r>
              <a:rPr lang="en-US" dirty="0" smtClean="0"/>
              <a:t> management of all the elements that make up a destination (attractions, accommodation, amenities, access, actors, act, absolute, administration etc). </a:t>
            </a:r>
          </a:p>
          <a:p>
            <a:r>
              <a:rPr lang="en-US" dirty="0" smtClean="0"/>
              <a:t>Destination management takes a strategic approach to link-up these sometimes very separate entities for the better management of the destination.</a:t>
            </a:r>
          </a:p>
          <a:p>
            <a:r>
              <a:rPr lang="en-US" dirty="0" smtClean="0"/>
              <a:t>Joined up management can help to avoid duplication of effort with regards to promotion, visitor services, training, business support and identify any management gaps that are not being addressed.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various options for destination management governance as follows:</a:t>
            </a:r>
          </a:p>
          <a:p>
            <a:r>
              <a:rPr lang="en-US" dirty="0" smtClean="0"/>
              <a:t>Department of single public authority;</a:t>
            </a:r>
          </a:p>
          <a:p>
            <a:r>
              <a:rPr lang="en-US" dirty="0" smtClean="0"/>
              <a:t>Partnership of public authorities, serviced by partners;</a:t>
            </a:r>
          </a:p>
          <a:p>
            <a:r>
              <a:rPr lang="en-US" dirty="0" smtClean="0"/>
              <a:t>Partnership of public authorities, serviced by a joint management unit;</a:t>
            </a:r>
          </a:p>
          <a:p>
            <a:r>
              <a:rPr lang="en-US" dirty="0" smtClean="0"/>
              <a:t>Public authority(</a:t>
            </a:r>
            <a:r>
              <a:rPr lang="en-US" dirty="0" err="1" smtClean="0"/>
              <a:t>ies</a:t>
            </a:r>
            <a:r>
              <a:rPr lang="en-US" dirty="0" smtClean="0"/>
              <a:t>) outsourcing delivery to private companies;</a:t>
            </a:r>
          </a:p>
          <a:p>
            <a:r>
              <a:rPr lang="en-US" dirty="0" smtClean="0"/>
              <a:t>Public-private partnership for certain functions – often in the form of a non-profit making company;</a:t>
            </a:r>
          </a:p>
          <a:p>
            <a:r>
              <a:rPr lang="en-US" dirty="0" smtClean="0"/>
              <a:t>Association or company funded purely by a private sector partnership and/or trading – again for certain functions.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Destination Management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924800" cy="4800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76600" y="1905000"/>
            <a:ext cx="17526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Elements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438400" y="3200400"/>
            <a:ext cx="3505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DMO</a:t>
            </a:r>
          </a:p>
          <a:p>
            <a:pPr algn="ctr"/>
            <a:r>
              <a:rPr lang="en-US" dirty="0" smtClean="0"/>
              <a:t>Leading and coordinating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029200" y="4648200"/>
            <a:ext cx="2819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Delivery on the ground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90600" y="4572000"/>
            <a:ext cx="2514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667000" y="5105400"/>
            <a:ext cx="32004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Creating a suitable environment (policy, rules , regulation</a:t>
            </a:r>
            <a:endParaRPr lang="en-US" dirty="0"/>
          </a:p>
        </p:txBody>
      </p:sp>
      <p:sp>
        <p:nvSpPr>
          <p:cNvPr id="13" name="Up-Down Arrow 12"/>
          <p:cNvSpPr/>
          <p:nvPr/>
        </p:nvSpPr>
        <p:spPr>
          <a:xfrm>
            <a:off x="3962400" y="2590800"/>
            <a:ext cx="304800" cy="609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>
            <a:off x="3962400" y="4267200"/>
            <a:ext cx="381000" cy="838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 flipH="1">
            <a:off x="5486398" y="4114800"/>
            <a:ext cx="152402" cy="6065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-Down Arrow 15"/>
          <p:cNvSpPr/>
          <p:nvPr/>
        </p:nvSpPr>
        <p:spPr>
          <a:xfrm>
            <a:off x="2895600" y="4038600"/>
            <a:ext cx="152400" cy="685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Creating a suitable environment.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This </a:t>
            </a:r>
            <a:r>
              <a:rPr lang="en-US" dirty="0" smtClean="0"/>
              <a:t>is the foundation of </a:t>
            </a:r>
            <a:r>
              <a:rPr lang="en-US" dirty="0" smtClean="0"/>
              <a:t>destination management </a:t>
            </a:r>
            <a:r>
              <a:rPr lang="en-US" dirty="0" smtClean="0"/>
              <a:t>on which the marketing of the destination and the delivery of the experience are dependent.</a:t>
            </a:r>
          </a:p>
          <a:p>
            <a:pPr>
              <a:buNone/>
            </a:pPr>
            <a:r>
              <a:rPr lang="en-US" dirty="0" smtClean="0"/>
              <a:t>Creating the right environment includes:</a:t>
            </a:r>
          </a:p>
          <a:p>
            <a:r>
              <a:rPr lang="en-US" dirty="0" smtClean="0"/>
              <a:t>Planning and infrastructure;</a:t>
            </a:r>
          </a:p>
          <a:p>
            <a:r>
              <a:rPr lang="en-US" dirty="0" smtClean="0"/>
              <a:t>Human resources development;</a:t>
            </a:r>
          </a:p>
          <a:p>
            <a:r>
              <a:rPr lang="en-US" dirty="0" smtClean="0"/>
              <a:t>Product development;</a:t>
            </a:r>
          </a:p>
          <a:p>
            <a:r>
              <a:rPr lang="en-US" dirty="0" smtClean="0"/>
              <a:t>Technology and systems development;</a:t>
            </a:r>
          </a:p>
          <a:p>
            <a:r>
              <a:rPr lang="en-US" dirty="0" smtClean="0"/>
              <a:t>Related industries and procurement.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1264</Words>
  <Application>Microsoft Office PowerPoint</Application>
  <PresentationFormat>On-screen Show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Introduction to Destination Management</vt:lpstr>
      <vt:lpstr>Slide 2</vt:lpstr>
      <vt:lpstr>Elements of Tourist Destination </vt:lpstr>
      <vt:lpstr>Slide 4</vt:lpstr>
      <vt:lpstr>Slide 5</vt:lpstr>
      <vt:lpstr>Destination Management</vt:lpstr>
      <vt:lpstr>Slide 7</vt:lpstr>
      <vt:lpstr>Destination Management</vt:lpstr>
      <vt:lpstr>Slide 9</vt:lpstr>
      <vt:lpstr>Slide 10</vt:lpstr>
      <vt:lpstr>Slide 11</vt:lpstr>
      <vt:lpstr>Destination Management Organization(DMO)</vt:lpstr>
      <vt:lpstr>Slide 13</vt:lpstr>
      <vt:lpstr>Categories of DMOs</vt:lpstr>
      <vt:lpstr>Slide 15</vt:lpstr>
      <vt:lpstr>How Does Destination Management Work?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Destination Management</dc:title>
  <dc:creator>user</dc:creator>
  <cp:lastModifiedBy>hp i3</cp:lastModifiedBy>
  <cp:revision>80</cp:revision>
  <dcterms:created xsi:type="dcterms:W3CDTF">2006-08-16T00:00:00Z</dcterms:created>
  <dcterms:modified xsi:type="dcterms:W3CDTF">2016-02-15T13:08:49Z</dcterms:modified>
</cp:coreProperties>
</file>