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71" r:id="rId5"/>
    <p:sldId id="273" r:id="rId6"/>
    <p:sldId id="274" r:id="rId7"/>
    <p:sldId id="258" r:id="rId8"/>
    <p:sldId id="259" r:id="rId9"/>
    <p:sldId id="260" r:id="rId10"/>
    <p:sldId id="286" r:id="rId11"/>
    <p:sldId id="261" r:id="rId12"/>
    <p:sldId id="262" r:id="rId13"/>
    <p:sldId id="280" r:id="rId14"/>
    <p:sldId id="281" r:id="rId15"/>
    <p:sldId id="282" r:id="rId16"/>
    <p:sldId id="283" r:id="rId17"/>
    <p:sldId id="263" r:id="rId18"/>
    <p:sldId id="264" r:id="rId19"/>
    <p:sldId id="276" r:id="rId20"/>
    <p:sldId id="277" r:id="rId21"/>
    <p:sldId id="278" r:id="rId22"/>
    <p:sldId id="279" r:id="rId23"/>
    <p:sldId id="267" r:id="rId24"/>
    <p:sldId id="275" r:id="rId25"/>
    <p:sldId id="268" r:id="rId26"/>
    <p:sldId id="270" r:id="rId27"/>
    <p:sldId id="269" r:id="rId28"/>
    <p:sldId id="292" r:id="rId29"/>
    <p:sldId id="293" r:id="rId30"/>
    <p:sldId id="294" r:id="rId31"/>
    <p:sldId id="295" r:id="rId32"/>
    <p:sldId id="296" r:id="rId33"/>
    <p:sldId id="287" r:id="rId34"/>
    <p:sldId id="288" r:id="rId35"/>
    <p:sldId id="289" r:id="rId36"/>
    <p:sldId id="290" r:id="rId37"/>
    <p:sldId id="291" r:id="rId38"/>
    <p:sldId id="297" r:id="rId39"/>
    <p:sldId id="29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43" autoAdjust="0"/>
    <p:restoredTop sz="94624" autoAdjust="0"/>
  </p:normalViewPr>
  <p:slideViewPr>
    <p:cSldViewPr>
      <p:cViewPr>
        <p:scale>
          <a:sx n="66" d="100"/>
          <a:sy n="66" d="100"/>
        </p:scale>
        <p:origin x="-922" y="5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7FC6BE1-E7B2-41EA-8929-9769B653C1AF}" type="datetimeFigureOut">
              <a:rPr lang="en-US" smtClean="0"/>
              <a:pPr/>
              <a:t>9/26/2016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EED3C2-BAB2-4560-8902-9127C7D43BB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7FC6BE1-E7B2-41EA-8929-9769B653C1AF}" type="datetimeFigureOut">
              <a:rPr lang="en-US" smtClean="0"/>
              <a:pPr/>
              <a:t>9/26/2016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EED3C2-BAB2-4560-8902-9127C7D43BB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7FC6BE1-E7B2-41EA-8929-9769B653C1AF}" type="datetimeFigureOut">
              <a:rPr lang="en-US" smtClean="0"/>
              <a:pPr/>
              <a:t>9/26/2016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EED3C2-BAB2-4560-8902-9127C7D43BB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7FC6BE1-E7B2-41EA-8929-9769B653C1AF}" type="datetimeFigureOut">
              <a:rPr lang="en-US" smtClean="0"/>
              <a:pPr/>
              <a:t>9/26/2016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EED3C2-BAB2-4560-8902-9127C7D43BB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FC6BE1-E7B2-41EA-8929-9769B653C1AF}" type="datetimeFigureOut">
              <a:rPr lang="en-US" smtClean="0"/>
              <a:pPr/>
              <a:t>9/26/2016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EED3C2-BAB2-4560-8902-9127C7D43BB5}"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7FC6BE1-E7B2-41EA-8929-9769B653C1AF}" type="datetimeFigureOut">
              <a:rPr lang="en-US" smtClean="0"/>
              <a:pPr/>
              <a:t>9/26/2016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EED3C2-BAB2-4560-8902-9127C7D43BB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7FC6BE1-E7B2-41EA-8929-9769B653C1AF}" type="datetimeFigureOut">
              <a:rPr lang="en-US" smtClean="0"/>
              <a:pPr/>
              <a:t>9/26/2016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4EED3C2-BAB2-4560-8902-9127C7D43BB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7FC6BE1-E7B2-41EA-8929-9769B653C1AF}" type="datetimeFigureOut">
              <a:rPr lang="en-US" smtClean="0"/>
              <a:pPr/>
              <a:t>9/26/2016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4EED3C2-BAB2-4560-8902-9127C7D43BB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C6BE1-E7B2-41EA-8929-9769B653C1AF}" type="datetimeFigureOut">
              <a:rPr lang="en-US" smtClean="0"/>
              <a:pPr/>
              <a:t>9/26/2016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4EED3C2-BAB2-4560-8902-9127C7D43BB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C6BE1-E7B2-41EA-8929-9769B653C1AF}" type="datetimeFigureOut">
              <a:rPr lang="en-US" smtClean="0"/>
              <a:pPr/>
              <a:t>9/26/2016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EED3C2-BAB2-4560-8902-9127C7D43BB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C6BE1-E7B2-41EA-8929-9769B653C1AF}" type="datetimeFigureOut">
              <a:rPr lang="en-US" smtClean="0"/>
              <a:pPr/>
              <a:t>9/26/2016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EED3C2-BAB2-4560-8902-9127C7D43BB5}"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C6BE1-E7B2-41EA-8929-9769B653C1AF}" type="datetimeFigureOut">
              <a:rPr lang="en-US" smtClean="0"/>
              <a:pPr/>
              <a:t>9/26/2016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ED3C2-BAB2-4560-8902-9127C7D43BB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7167"/>
            <a:ext cx="7772400" cy="1071569"/>
          </a:xfrm>
        </p:spPr>
        <p:txBody>
          <a:bodyPr/>
          <a:lstStyle/>
          <a:p>
            <a:r>
              <a:rPr lang="en-US" dirty="0" smtClean="0"/>
              <a:t>Inbound Tourism</a:t>
            </a:r>
            <a:endParaRPr lang="en-IN" dirty="0"/>
          </a:p>
        </p:txBody>
      </p:sp>
      <p:sp>
        <p:nvSpPr>
          <p:cNvPr id="3" name="Subtitle 2"/>
          <p:cNvSpPr>
            <a:spLocks noGrp="1"/>
          </p:cNvSpPr>
          <p:nvPr>
            <p:ph type="subTitle" idx="1"/>
          </p:nvPr>
        </p:nvSpPr>
        <p:spPr>
          <a:xfrm>
            <a:off x="642910" y="3886200"/>
            <a:ext cx="3425034" cy="1828816"/>
          </a:xfrm>
        </p:spPr>
        <p:txBody>
          <a:bodyPr>
            <a:normAutofit fontScale="77500" lnSpcReduction="20000"/>
          </a:bodyPr>
          <a:lstStyle/>
          <a:p>
            <a:endParaRPr lang="en-US" dirty="0" smtClean="0"/>
          </a:p>
          <a:p>
            <a:pPr algn="l"/>
            <a:r>
              <a:rPr lang="en-US" sz="1900" dirty="0" smtClean="0"/>
              <a:t>Dr. </a:t>
            </a:r>
            <a:r>
              <a:rPr lang="en-US" sz="1900" dirty="0" err="1" smtClean="0"/>
              <a:t>Bharti</a:t>
            </a:r>
            <a:r>
              <a:rPr lang="en-US" sz="1900" dirty="0" smtClean="0"/>
              <a:t> Gupta</a:t>
            </a:r>
          </a:p>
          <a:p>
            <a:pPr algn="l"/>
            <a:r>
              <a:rPr lang="en-US" sz="1900" dirty="0" smtClean="0"/>
              <a:t>Assistant Professor</a:t>
            </a:r>
          </a:p>
          <a:p>
            <a:pPr algn="l"/>
            <a:r>
              <a:rPr lang="en-US" sz="1900" dirty="0" smtClean="0"/>
              <a:t>Department of Tourism &amp; </a:t>
            </a:r>
            <a:r>
              <a:rPr lang="en-US" sz="1900" dirty="0" smtClean="0"/>
              <a:t>Travel</a:t>
            </a:r>
          </a:p>
          <a:p>
            <a:pPr algn="l"/>
            <a:r>
              <a:rPr lang="en-US" sz="1900" b="1" dirty="0" smtClean="0"/>
              <a:t>Course Code:</a:t>
            </a:r>
            <a:r>
              <a:rPr lang="en-IN" sz="2000" b="1" dirty="0" smtClean="0"/>
              <a:t>PGTTM3C002T</a:t>
            </a:r>
          </a:p>
          <a:p>
            <a:pPr algn="l"/>
            <a:r>
              <a:rPr lang="en-IN" sz="2000" b="1" dirty="0" smtClean="0"/>
              <a:t>Course Name</a:t>
            </a:r>
          </a:p>
          <a:p>
            <a:pPr algn="l"/>
            <a:r>
              <a:rPr lang="en-IN" sz="2000" b="1" dirty="0" smtClean="0"/>
              <a:t> Inbound </a:t>
            </a:r>
            <a:r>
              <a:rPr lang="en-IN" sz="2000" b="1" dirty="0" smtClean="0"/>
              <a:t>Operation Management</a:t>
            </a:r>
            <a:endParaRPr lang="en-US" sz="1900" dirty="0" smtClean="0"/>
          </a:p>
          <a:p>
            <a:pPr algn="l"/>
            <a:endParaRPr lang="en-US" sz="1900" dirty="0" smtClean="0"/>
          </a:p>
          <a:p>
            <a:endParaRPr lang="en-US" dirty="0" smtClean="0"/>
          </a:p>
          <a:p>
            <a:endParaRPr lang="en-IN" dirty="0"/>
          </a:p>
        </p:txBody>
      </p:sp>
      <p:pic>
        <p:nvPicPr>
          <p:cNvPr id="1026" name="Picture 2" descr="C:\Users\SONY\Pictures\inbound tourism\images[4].jpg"/>
          <p:cNvPicPr>
            <a:picLocks noChangeAspect="1" noChangeArrowheads="1"/>
          </p:cNvPicPr>
          <p:nvPr/>
        </p:nvPicPr>
        <p:blipFill>
          <a:blip r:embed="rId2" cstate="print"/>
          <a:srcRect/>
          <a:stretch>
            <a:fillRect/>
          </a:stretch>
        </p:blipFill>
        <p:spPr bwMode="auto">
          <a:xfrm>
            <a:off x="4929190" y="2500306"/>
            <a:ext cx="4000528" cy="392909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Examples of Inbound Tour in India</a:t>
            </a:r>
            <a:endParaRPr lang="en-IN" sz="2400" b="1" dirty="0"/>
          </a:p>
        </p:txBody>
      </p:sp>
      <p:sp>
        <p:nvSpPr>
          <p:cNvPr id="3" name="Content Placeholder 2"/>
          <p:cNvSpPr>
            <a:spLocks noGrp="1"/>
          </p:cNvSpPr>
          <p:nvPr>
            <p:ph idx="1"/>
          </p:nvPr>
        </p:nvSpPr>
        <p:spPr/>
        <p:txBody>
          <a:bodyPr>
            <a:normAutofit/>
          </a:bodyPr>
          <a:lstStyle/>
          <a:p>
            <a:pPr lvl="0"/>
            <a:r>
              <a:rPr lang="en-IN" sz="2000" dirty="0" smtClean="0"/>
              <a:t>Yoga &amp; Meditation Tours in India</a:t>
            </a:r>
          </a:p>
          <a:p>
            <a:pPr lvl="0"/>
            <a:r>
              <a:rPr lang="en-IN" sz="2000" dirty="0" smtClean="0"/>
              <a:t>Golden Triangle India Tours</a:t>
            </a:r>
          </a:p>
          <a:p>
            <a:pPr lvl="0"/>
            <a:r>
              <a:rPr lang="en-IN" sz="2000" dirty="0" err="1" smtClean="0"/>
              <a:t>Taj</a:t>
            </a:r>
            <a:r>
              <a:rPr lang="en-IN" sz="2000" dirty="0" smtClean="0"/>
              <a:t> </a:t>
            </a:r>
            <a:r>
              <a:rPr lang="en-IN" sz="2000" dirty="0" err="1" smtClean="0"/>
              <a:t>Mahal</a:t>
            </a:r>
            <a:r>
              <a:rPr lang="en-IN" sz="2000" dirty="0" smtClean="0"/>
              <a:t> Tour Packages</a:t>
            </a:r>
          </a:p>
          <a:p>
            <a:pPr lvl="0"/>
            <a:r>
              <a:rPr lang="en-IN" sz="2000" dirty="0" smtClean="0"/>
              <a:t>Rajasthan Tour Packages</a:t>
            </a:r>
          </a:p>
          <a:p>
            <a:pPr lvl="0"/>
            <a:r>
              <a:rPr lang="en-IN" sz="2000" dirty="0" err="1" smtClean="0"/>
              <a:t>Ayurveda</a:t>
            </a:r>
            <a:r>
              <a:rPr lang="en-IN" sz="2000" dirty="0" smtClean="0"/>
              <a:t> Tours in India</a:t>
            </a:r>
          </a:p>
          <a:p>
            <a:pPr lvl="0"/>
            <a:r>
              <a:rPr lang="en-IN" sz="2000" dirty="0" smtClean="0"/>
              <a:t>Kerala Backwaters Tours</a:t>
            </a:r>
          </a:p>
          <a:p>
            <a:pPr lvl="0"/>
            <a:r>
              <a:rPr lang="en-IN" sz="2000" dirty="0" smtClean="0"/>
              <a:t>North India Tours</a:t>
            </a:r>
          </a:p>
          <a:p>
            <a:pPr lvl="0"/>
            <a:r>
              <a:rPr lang="en-IN" sz="2000" dirty="0" smtClean="0"/>
              <a:t>Adventure Tours in India</a:t>
            </a:r>
          </a:p>
          <a:p>
            <a:pPr lvl="0"/>
            <a:r>
              <a:rPr lang="en-IN" sz="2000" dirty="0" smtClean="0"/>
              <a:t>Buddhist Tours in India</a:t>
            </a:r>
          </a:p>
          <a:p>
            <a:pPr lvl="0"/>
            <a:r>
              <a:rPr lang="en-IN" sz="2000" dirty="0" smtClean="0"/>
              <a:t>Wildlife Tours in India</a:t>
            </a:r>
          </a:p>
          <a:p>
            <a:pPr lvl="0"/>
            <a:r>
              <a:rPr lang="en-IN" sz="2000" dirty="0" smtClean="0"/>
              <a:t>Goa Travel Packages</a:t>
            </a:r>
          </a:p>
          <a:p>
            <a:pPr>
              <a:buNone/>
            </a:pPr>
            <a:r>
              <a:rPr lang="en-IN" sz="2000" dirty="0" smtClean="0"/>
              <a:t> </a:t>
            </a:r>
          </a:p>
          <a:p>
            <a:endParaRPr lang="en-IN"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1"/>
          <a:ext cx="9144033" cy="7489423"/>
        </p:xfrm>
        <a:graphic>
          <a:graphicData uri="http://schemas.openxmlformats.org/drawingml/2006/table">
            <a:tbl>
              <a:tblPr firstRow="1" bandRow="1">
                <a:tableStyleId>{5C22544A-7EE6-4342-B048-85BDC9FD1C3A}</a:tableStyleId>
              </a:tblPr>
              <a:tblGrid>
                <a:gridCol w="1214415"/>
                <a:gridCol w="2017516"/>
                <a:gridCol w="3626068"/>
                <a:gridCol w="2286034"/>
              </a:tblGrid>
              <a:tr h="294433">
                <a:tc>
                  <a:txBody>
                    <a:bodyPr/>
                    <a:lstStyle/>
                    <a:p>
                      <a:endParaRPr lang="en-IN" dirty="0"/>
                    </a:p>
                  </a:txBody>
                  <a:tcPr/>
                </a:tc>
                <a:tc>
                  <a:txBody>
                    <a:bodyPr/>
                    <a:lstStyle/>
                    <a:p>
                      <a:r>
                        <a:rPr lang="en-IN" sz="1800" b="1" kern="1200" baseline="0" dirty="0" smtClean="0">
                          <a:solidFill>
                            <a:schemeClr val="lt1"/>
                          </a:solidFill>
                          <a:latin typeface="+mn-lt"/>
                          <a:ea typeface="+mn-ea"/>
                          <a:cs typeface="+mn-cs"/>
                        </a:rPr>
                        <a:t>Target Markets or Clients</a:t>
                      </a:r>
                      <a:endParaRPr lang="en-IN" dirty="0"/>
                    </a:p>
                  </a:txBody>
                  <a:tcPr/>
                </a:tc>
                <a:tc>
                  <a:txBody>
                    <a:bodyPr/>
                    <a:lstStyle/>
                    <a:p>
                      <a:r>
                        <a:rPr lang="en-IN" sz="1800" b="1" kern="1200" baseline="0" dirty="0" smtClean="0">
                          <a:solidFill>
                            <a:schemeClr val="lt1"/>
                          </a:solidFill>
                          <a:latin typeface="+mn-lt"/>
                          <a:ea typeface="+mn-ea"/>
                          <a:cs typeface="+mn-cs"/>
                        </a:rPr>
                        <a:t>Main Products/Services</a:t>
                      </a:r>
                      <a:endParaRPr lang="en-IN" dirty="0"/>
                    </a:p>
                  </a:txBody>
                  <a:tcPr/>
                </a:tc>
                <a:tc>
                  <a:txBody>
                    <a:bodyPr/>
                    <a:lstStyle/>
                    <a:p>
                      <a:r>
                        <a:rPr lang="en-IN" sz="1800" b="1" kern="1200" baseline="0" dirty="0" smtClean="0">
                          <a:solidFill>
                            <a:schemeClr val="lt1"/>
                          </a:solidFill>
                          <a:latin typeface="+mn-lt"/>
                          <a:ea typeface="+mn-ea"/>
                          <a:cs typeface="+mn-cs"/>
                        </a:rPr>
                        <a:t>Distribution Channels</a:t>
                      </a:r>
                      <a:endParaRPr lang="en-IN" dirty="0"/>
                    </a:p>
                  </a:txBody>
                  <a:tcPr/>
                </a:tc>
              </a:tr>
              <a:tr h="6849343">
                <a:tc>
                  <a:txBody>
                    <a:bodyPr/>
                    <a:lstStyle/>
                    <a:p>
                      <a:r>
                        <a:rPr lang="en-IN" sz="1800" kern="1200" baseline="0" dirty="0" smtClean="0">
                          <a:solidFill>
                            <a:schemeClr val="dk1"/>
                          </a:solidFill>
                          <a:latin typeface="+mn-lt"/>
                          <a:ea typeface="+mn-ea"/>
                          <a:cs typeface="+mn-cs"/>
                        </a:rPr>
                        <a:t>Inbound Tour</a:t>
                      </a:r>
                    </a:p>
                    <a:p>
                      <a:r>
                        <a:rPr lang="en-IN" sz="1800" kern="1200" baseline="0" dirty="0" smtClean="0">
                          <a:solidFill>
                            <a:schemeClr val="dk1"/>
                          </a:solidFill>
                          <a:latin typeface="+mn-lt"/>
                          <a:ea typeface="+mn-ea"/>
                          <a:cs typeface="+mn-cs"/>
                        </a:rPr>
                        <a:t>Operators</a:t>
                      </a:r>
                      <a:endParaRPr lang="en-IN" dirty="0"/>
                    </a:p>
                  </a:txBody>
                  <a:tcPr/>
                </a:tc>
                <a:tc>
                  <a:txBody>
                    <a:bodyPr/>
                    <a:lstStyle/>
                    <a:p>
                      <a:r>
                        <a:rPr lang="en-IN" sz="1800" kern="1200" baseline="0" dirty="0" err="1" smtClean="0">
                          <a:solidFill>
                            <a:schemeClr val="dk1"/>
                          </a:solidFill>
                          <a:latin typeface="+mn-lt"/>
                          <a:ea typeface="+mn-ea"/>
                          <a:cs typeface="+mn-cs"/>
                        </a:rPr>
                        <a:t>Travelers</a:t>
                      </a:r>
                      <a:r>
                        <a:rPr lang="en-IN" sz="1800" kern="1200" baseline="0" dirty="0" smtClean="0">
                          <a:solidFill>
                            <a:schemeClr val="dk1"/>
                          </a:solidFill>
                          <a:latin typeface="+mn-lt"/>
                          <a:ea typeface="+mn-ea"/>
                          <a:cs typeface="+mn-cs"/>
                        </a:rPr>
                        <a:t> with an interest in a</a:t>
                      </a:r>
                    </a:p>
                    <a:p>
                      <a:r>
                        <a:rPr lang="en-IN" sz="1800" kern="1200" baseline="0" dirty="0" smtClean="0">
                          <a:solidFill>
                            <a:schemeClr val="dk1"/>
                          </a:solidFill>
                          <a:latin typeface="+mn-lt"/>
                          <a:ea typeface="+mn-ea"/>
                          <a:cs typeface="+mn-cs"/>
                        </a:rPr>
                        <a:t>specific destination or activity,</a:t>
                      </a:r>
                    </a:p>
                    <a:p>
                      <a:r>
                        <a:rPr lang="en-IN" sz="1800" kern="1200" baseline="0" dirty="0" smtClean="0">
                          <a:solidFill>
                            <a:schemeClr val="dk1"/>
                          </a:solidFill>
                          <a:latin typeface="+mn-lt"/>
                          <a:ea typeface="+mn-ea"/>
                          <a:cs typeface="+mn-cs"/>
                        </a:rPr>
                        <a:t>usually long haul </a:t>
                      </a:r>
                      <a:r>
                        <a:rPr lang="en-IN" sz="1800" kern="1200" baseline="0" dirty="0" err="1" smtClean="0">
                          <a:solidFill>
                            <a:schemeClr val="dk1"/>
                          </a:solidFill>
                          <a:latin typeface="+mn-lt"/>
                          <a:ea typeface="+mn-ea"/>
                          <a:cs typeface="+mn-cs"/>
                        </a:rPr>
                        <a:t>travelers</a:t>
                      </a:r>
                      <a:r>
                        <a:rPr lang="en-IN" sz="1800" kern="1200" baseline="0" dirty="0" smtClean="0">
                          <a:solidFill>
                            <a:schemeClr val="dk1"/>
                          </a:solidFill>
                          <a:latin typeface="+mn-lt"/>
                          <a:ea typeface="+mn-ea"/>
                          <a:cs typeface="+mn-cs"/>
                        </a:rPr>
                        <a:t> in</a:t>
                      </a:r>
                    </a:p>
                    <a:p>
                      <a:r>
                        <a:rPr lang="en-IN" sz="1800" kern="1200" baseline="0" dirty="0" smtClean="0">
                          <a:solidFill>
                            <a:schemeClr val="dk1"/>
                          </a:solidFill>
                          <a:latin typeface="+mn-lt"/>
                          <a:ea typeface="+mn-ea"/>
                          <a:cs typeface="+mn-cs"/>
                        </a:rPr>
                        <a:t>other markets.</a:t>
                      </a:r>
                      <a:endParaRPr lang="en-IN" dirty="0"/>
                    </a:p>
                  </a:txBody>
                  <a:tcPr/>
                </a:tc>
                <a:tc>
                  <a:txBody>
                    <a:bodyPr/>
                    <a:lstStyle/>
                    <a:p>
                      <a:r>
                        <a:rPr lang="en-IN" sz="1800" kern="1200" baseline="0" dirty="0" smtClean="0">
                          <a:solidFill>
                            <a:schemeClr val="dk1"/>
                          </a:solidFill>
                          <a:latin typeface="+mn-lt"/>
                          <a:ea typeface="+mn-ea"/>
                          <a:cs typeface="+mn-cs"/>
                        </a:rPr>
                        <a:t>Package travel for groups or independent </a:t>
                      </a:r>
                      <a:r>
                        <a:rPr lang="en-IN" sz="1800" kern="1200" baseline="0" dirty="0" err="1" smtClean="0">
                          <a:solidFill>
                            <a:schemeClr val="dk1"/>
                          </a:solidFill>
                          <a:latin typeface="+mn-lt"/>
                          <a:ea typeface="+mn-ea"/>
                          <a:cs typeface="+mn-cs"/>
                        </a:rPr>
                        <a:t>travelers</a:t>
                      </a:r>
                      <a:r>
                        <a:rPr lang="en-IN" sz="1800" kern="1200" baseline="0" dirty="0" smtClean="0">
                          <a:solidFill>
                            <a:schemeClr val="dk1"/>
                          </a:solidFill>
                          <a:latin typeface="+mn-lt"/>
                          <a:ea typeface="+mn-ea"/>
                          <a:cs typeface="+mn-cs"/>
                        </a:rPr>
                        <a:t> in one  destination or a region, may cover several areas of interest or be more focused, for groups or independent </a:t>
                      </a:r>
                      <a:r>
                        <a:rPr lang="en-IN" sz="1800" kern="1200" baseline="0" dirty="0" err="1" smtClean="0">
                          <a:solidFill>
                            <a:schemeClr val="dk1"/>
                          </a:solidFill>
                          <a:latin typeface="+mn-lt"/>
                          <a:ea typeface="+mn-ea"/>
                          <a:cs typeface="+mn-cs"/>
                        </a:rPr>
                        <a:t>travelers</a:t>
                      </a:r>
                      <a:r>
                        <a:rPr lang="en-IN" sz="1800" kern="1200" baseline="0" dirty="0" smtClean="0">
                          <a:solidFill>
                            <a:schemeClr val="dk1"/>
                          </a:solidFill>
                          <a:latin typeface="+mn-lt"/>
                          <a:ea typeface="+mn-ea"/>
                          <a:cs typeface="+mn-cs"/>
                        </a:rPr>
                        <a:t>.</a:t>
                      </a:r>
                    </a:p>
                    <a:p>
                      <a:r>
                        <a:rPr lang="en-IN" sz="1800" kern="1200" baseline="0" dirty="0" smtClean="0">
                          <a:solidFill>
                            <a:schemeClr val="dk1"/>
                          </a:solidFill>
                          <a:latin typeface="+mn-lt"/>
                          <a:ea typeface="+mn-ea"/>
                          <a:cs typeface="+mn-cs"/>
                        </a:rPr>
                        <a:t>Products are usually designed in house, with some services from ground operators and local service</a:t>
                      </a:r>
                    </a:p>
                    <a:p>
                      <a:r>
                        <a:rPr lang="en-IN" sz="1800" kern="1200" baseline="0" dirty="0" smtClean="0">
                          <a:solidFill>
                            <a:schemeClr val="dk1"/>
                          </a:solidFill>
                          <a:latin typeface="+mn-lt"/>
                          <a:ea typeface="+mn-ea"/>
                          <a:cs typeface="+mn-cs"/>
                        </a:rPr>
                        <a:t>providers resold as part of the package.</a:t>
                      </a:r>
                    </a:p>
                    <a:p>
                      <a:r>
                        <a:rPr lang="en-IN" sz="1800" i="1" kern="1200" baseline="0" dirty="0" smtClean="0">
                          <a:solidFill>
                            <a:schemeClr val="dk1"/>
                          </a:solidFill>
                          <a:latin typeface="+mn-lt"/>
                          <a:ea typeface="+mn-ea"/>
                          <a:cs typeface="+mn-cs"/>
                        </a:rPr>
                        <a:t>Examples: 12 day trek in Western Mongolia,  package tour of the Gobi Desert, </a:t>
                      </a:r>
                      <a:r>
                        <a:rPr lang="en-IN" sz="1800" i="1" kern="1200" baseline="0" dirty="0" err="1" smtClean="0">
                          <a:solidFill>
                            <a:schemeClr val="dk1"/>
                          </a:solidFill>
                          <a:latin typeface="+mn-lt"/>
                          <a:ea typeface="+mn-ea"/>
                          <a:cs typeface="+mn-cs"/>
                        </a:rPr>
                        <a:t>homestay</a:t>
                      </a:r>
                      <a:r>
                        <a:rPr lang="en-IN" sz="1800" i="1" kern="1200" baseline="0" dirty="0" smtClean="0">
                          <a:solidFill>
                            <a:schemeClr val="dk1"/>
                          </a:solidFill>
                          <a:latin typeface="+mn-lt"/>
                          <a:ea typeface="+mn-ea"/>
                          <a:cs typeface="+mn-cs"/>
                        </a:rPr>
                        <a:t> holiday with a nomadic family in Mongolia.</a:t>
                      </a:r>
                      <a:endParaRPr lang="en-IN" dirty="0"/>
                    </a:p>
                  </a:txBody>
                  <a:tcPr/>
                </a:tc>
                <a:tc>
                  <a:txBody>
                    <a:bodyPr/>
                    <a:lstStyle/>
                    <a:p>
                      <a:r>
                        <a:rPr lang="en-IN" sz="1800" kern="1200" baseline="0" dirty="0" smtClean="0">
                          <a:solidFill>
                            <a:schemeClr val="dk1"/>
                          </a:solidFill>
                          <a:latin typeface="+mn-lt"/>
                          <a:ea typeface="+mn-ea"/>
                          <a:cs typeface="+mn-cs"/>
                        </a:rPr>
                        <a:t>Sales to outbound tour operators,</a:t>
                      </a:r>
                    </a:p>
                    <a:p>
                      <a:r>
                        <a:rPr lang="en-IN" sz="1800" kern="1200" baseline="0" dirty="0" smtClean="0">
                          <a:solidFill>
                            <a:schemeClr val="dk1"/>
                          </a:solidFill>
                          <a:latin typeface="+mn-lt"/>
                          <a:ea typeface="+mn-ea"/>
                          <a:cs typeface="+mn-cs"/>
                        </a:rPr>
                        <a:t>some direct sales to consumers and</a:t>
                      </a:r>
                    </a:p>
                    <a:p>
                      <a:r>
                        <a:rPr lang="en-IN" sz="1800" kern="1200" baseline="0" dirty="0" smtClean="0">
                          <a:solidFill>
                            <a:schemeClr val="dk1"/>
                          </a:solidFill>
                          <a:latin typeface="+mn-lt"/>
                          <a:ea typeface="+mn-ea"/>
                          <a:cs typeface="+mn-cs"/>
                        </a:rPr>
                        <a:t>through resellers or portals.</a:t>
                      </a:r>
                    </a:p>
                    <a:p>
                      <a:r>
                        <a:rPr lang="en-IN" sz="1800" kern="1200" baseline="0" dirty="0" smtClean="0">
                          <a:solidFill>
                            <a:schemeClr val="dk1"/>
                          </a:solidFill>
                          <a:latin typeface="+mn-lt"/>
                          <a:ea typeface="+mn-ea"/>
                          <a:cs typeface="+mn-cs"/>
                        </a:rPr>
                        <a:t>Targeted marketing via direct contacts</a:t>
                      </a:r>
                    </a:p>
                    <a:p>
                      <a:r>
                        <a:rPr lang="en-IN" sz="1800" kern="1200" baseline="0" dirty="0" smtClean="0">
                          <a:solidFill>
                            <a:schemeClr val="dk1"/>
                          </a:solidFill>
                          <a:latin typeface="+mn-lt"/>
                          <a:ea typeface="+mn-ea"/>
                          <a:cs typeface="+mn-cs"/>
                        </a:rPr>
                        <a:t>with outbound tour operators, travel</a:t>
                      </a:r>
                    </a:p>
                    <a:p>
                      <a:r>
                        <a:rPr lang="en-IN" sz="1800" kern="1200" baseline="0" dirty="0" smtClean="0">
                          <a:solidFill>
                            <a:schemeClr val="dk1"/>
                          </a:solidFill>
                          <a:latin typeface="+mn-lt"/>
                          <a:ea typeface="+mn-ea"/>
                          <a:cs typeface="+mn-cs"/>
                        </a:rPr>
                        <a:t>fairs, and to special interest groups in</a:t>
                      </a:r>
                    </a:p>
                    <a:p>
                      <a:r>
                        <a:rPr lang="en-IN" sz="1800" kern="1200" baseline="0" dirty="0" smtClean="0">
                          <a:solidFill>
                            <a:schemeClr val="dk1"/>
                          </a:solidFill>
                          <a:latin typeface="+mn-lt"/>
                          <a:ea typeface="+mn-ea"/>
                          <a:cs typeface="+mn-cs"/>
                        </a:rPr>
                        <a:t>foreign markets via direct mail, special</a:t>
                      </a:r>
                    </a:p>
                    <a:p>
                      <a:r>
                        <a:rPr lang="en-IN" sz="1800" kern="1200" baseline="0" dirty="0" smtClean="0">
                          <a:solidFill>
                            <a:schemeClr val="dk1"/>
                          </a:solidFill>
                          <a:latin typeface="+mn-lt"/>
                          <a:ea typeface="+mn-ea"/>
                          <a:cs typeface="+mn-cs"/>
                        </a:rPr>
                        <a:t>interest publications, and some direct</a:t>
                      </a:r>
                    </a:p>
                    <a:p>
                      <a:r>
                        <a:rPr lang="en-IN" sz="1800" kern="1200" baseline="0" dirty="0" smtClean="0">
                          <a:solidFill>
                            <a:schemeClr val="dk1"/>
                          </a:solidFill>
                          <a:latin typeface="+mn-lt"/>
                          <a:ea typeface="+mn-ea"/>
                          <a:cs typeface="+mn-cs"/>
                        </a:rPr>
                        <a:t>marketing via website.</a:t>
                      </a:r>
                      <a:endParaRPr lang="en-IN"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7489423"/>
        </p:xfrm>
        <a:graphic>
          <a:graphicData uri="http://schemas.openxmlformats.org/drawingml/2006/table">
            <a:tbl>
              <a:tblPr firstRow="1" bandRow="1">
                <a:tableStyleId>{5C22544A-7EE6-4342-B048-85BDC9FD1C3A}</a:tableStyleId>
              </a:tblPr>
              <a:tblGrid>
                <a:gridCol w="1214415"/>
                <a:gridCol w="2017516"/>
                <a:gridCol w="3626068"/>
                <a:gridCol w="2286001"/>
              </a:tblGrid>
              <a:tr h="294433">
                <a:tc>
                  <a:txBody>
                    <a:bodyPr/>
                    <a:lstStyle/>
                    <a:p>
                      <a:endParaRPr lang="en-IN" dirty="0"/>
                    </a:p>
                  </a:txBody>
                  <a:tcPr/>
                </a:tc>
                <a:tc>
                  <a:txBody>
                    <a:bodyPr/>
                    <a:lstStyle/>
                    <a:p>
                      <a:r>
                        <a:rPr lang="en-IN" sz="1800" b="1" kern="1200" baseline="0" dirty="0" smtClean="0">
                          <a:solidFill>
                            <a:schemeClr val="lt1"/>
                          </a:solidFill>
                          <a:latin typeface="+mn-lt"/>
                          <a:ea typeface="+mn-ea"/>
                          <a:cs typeface="+mn-cs"/>
                        </a:rPr>
                        <a:t>Target Markets or Clients</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lt1"/>
                          </a:solidFill>
                          <a:latin typeface="+mn-lt"/>
                          <a:ea typeface="+mn-ea"/>
                          <a:cs typeface="+mn-cs"/>
                        </a:rPr>
                        <a:t>Main Products/Services</a:t>
                      </a:r>
                      <a:endParaRPr lang="en-IN" dirty="0" smtClean="0"/>
                    </a:p>
                    <a:p>
                      <a:endParaRPr lang="en-IN" dirty="0"/>
                    </a:p>
                  </a:txBody>
                  <a:tcPr/>
                </a:tc>
                <a:tc>
                  <a:txBody>
                    <a:bodyPr/>
                    <a:lstStyle/>
                    <a:p>
                      <a:r>
                        <a:rPr lang="en-IN" sz="1800" b="1" kern="1200" baseline="0" dirty="0" smtClean="0">
                          <a:solidFill>
                            <a:schemeClr val="lt1"/>
                          </a:solidFill>
                          <a:latin typeface="+mn-lt"/>
                          <a:ea typeface="+mn-ea"/>
                          <a:cs typeface="+mn-cs"/>
                        </a:rPr>
                        <a:t>Distribution Channels</a:t>
                      </a:r>
                      <a:endParaRPr lang="en-IN" dirty="0"/>
                    </a:p>
                  </a:txBody>
                  <a:tcPr/>
                </a:tc>
              </a:tr>
              <a:tr h="6849343">
                <a:tc>
                  <a:txBody>
                    <a:bodyPr/>
                    <a:lstStyle/>
                    <a:p>
                      <a:r>
                        <a:rPr lang="en-IN" sz="1800" kern="1200" baseline="0" dirty="0" smtClean="0">
                          <a:solidFill>
                            <a:schemeClr val="dk1"/>
                          </a:solidFill>
                          <a:latin typeface="+mn-lt"/>
                          <a:ea typeface="+mn-ea"/>
                          <a:cs typeface="+mn-cs"/>
                        </a:rPr>
                        <a:t>Travel Agencies</a:t>
                      </a:r>
                      <a:endParaRPr lang="en-IN" dirty="0"/>
                    </a:p>
                  </a:txBody>
                  <a:tcPr/>
                </a:tc>
                <a:tc>
                  <a:txBody>
                    <a:bodyPr/>
                    <a:lstStyle/>
                    <a:p>
                      <a:r>
                        <a:rPr lang="en-IN" sz="1800" kern="1200" baseline="0" dirty="0" smtClean="0">
                          <a:solidFill>
                            <a:schemeClr val="dk1"/>
                          </a:solidFill>
                          <a:latin typeface="+mn-lt"/>
                          <a:ea typeface="+mn-ea"/>
                          <a:cs typeface="+mn-cs"/>
                        </a:rPr>
                        <a:t>Mass market, general interest</a:t>
                      </a:r>
                    </a:p>
                    <a:p>
                      <a:r>
                        <a:rPr lang="en-IN" sz="1800" kern="1200" baseline="0" dirty="0" smtClean="0">
                          <a:solidFill>
                            <a:schemeClr val="dk1"/>
                          </a:solidFill>
                          <a:latin typeface="+mn-lt"/>
                          <a:ea typeface="+mn-ea"/>
                          <a:cs typeface="+mn-cs"/>
                        </a:rPr>
                        <a:t>travel and package travel to</a:t>
                      </a:r>
                    </a:p>
                    <a:p>
                      <a:r>
                        <a:rPr lang="en-IN" sz="1800" kern="1200" baseline="0" dirty="0" smtClean="0">
                          <a:solidFill>
                            <a:schemeClr val="dk1"/>
                          </a:solidFill>
                          <a:latin typeface="+mn-lt"/>
                          <a:ea typeface="+mn-ea"/>
                          <a:cs typeface="+mn-cs"/>
                        </a:rPr>
                        <a:t>more well known destinations</a:t>
                      </a:r>
                      <a:endParaRPr lang="en-IN" dirty="0"/>
                    </a:p>
                  </a:txBody>
                  <a:tcPr/>
                </a:tc>
                <a:tc>
                  <a:txBody>
                    <a:bodyPr/>
                    <a:lstStyle/>
                    <a:p>
                      <a:r>
                        <a:rPr lang="en-IN" sz="1800" kern="1200" baseline="0" dirty="0" smtClean="0">
                          <a:solidFill>
                            <a:schemeClr val="dk1"/>
                          </a:solidFill>
                          <a:latin typeface="+mn-lt"/>
                          <a:ea typeface="+mn-ea"/>
                          <a:cs typeface="+mn-cs"/>
                        </a:rPr>
                        <a:t>Flight and other travel arrangements,</a:t>
                      </a:r>
                    </a:p>
                    <a:p>
                      <a:r>
                        <a:rPr lang="en-IN" sz="1800" kern="1200" baseline="0" dirty="0" smtClean="0">
                          <a:solidFill>
                            <a:schemeClr val="dk1"/>
                          </a:solidFill>
                          <a:latin typeface="+mn-lt"/>
                          <a:ea typeface="+mn-ea"/>
                          <a:cs typeface="+mn-cs"/>
                        </a:rPr>
                        <a:t>accommodation and event tickets, package tours for</a:t>
                      </a:r>
                    </a:p>
                    <a:p>
                      <a:r>
                        <a:rPr lang="en-IN" sz="1800" kern="1200" baseline="0" dirty="0" smtClean="0">
                          <a:solidFill>
                            <a:schemeClr val="dk1"/>
                          </a:solidFill>
                          <a:latin typeface="+mn-lt"/>
                          <a:ea typeface="+mn-ea"/>
                          <a:cs typeface="+mn-cs"/>
                        </a:rPr>
                        <a:t>groups and individuals (for outbound). Products are</a:t>
                      </a:r>
                    </a:p>
                    <a:p>
                      <a:r>
                        <a:rPr lang="en-IN" sz="1800" kern="1200" baseline="0" dirty="0" smtClean="0">
                          <a:solidFill>
                            <a:schemeClr val="dk1"/>
                          </a:solidFill>
                          <a:latin typeface="+mn-lt"/>
                          <a:ea typeface="+mn-ea"/>
                          <a:cs typeface="+mn-cs"/>
                        </a:rPr>
                        <a:t>mostly sourced from tour operators, ground</a:t>
                      </a:r>
                    </a:p>
                    <a:p>
                      <a:r>
                        <a:rPr lang="en-IN" sz="1800" kern="1200" baseline="0" dirty="0" smtClean="0">
                          <a:solidFill>
                            <a:schemeClr val="dk1"/>
                          </a:solidFill>
                          <a:latin typeface="+mn-lt"/>
                          <a:ea typeface="+mn-ea"/>
                          <a:cs typeface="+mn-cs"/>
                        </a:rPr>
                        <a:t>operators, and local service providers, but also from</a:t>
                      </a:r>
                    </a:p>
                    <a:p>
                      <a:r>
                        <a:rPr lang="en-IN" sz="1800" kern="1200" baseline="0" dirty="0" smtClean="0">
                          <a:solidFill>
                            <a:schemeClr val="dk1"/>
                          </a:solidFill>
                          <a:latin typeface="+mn-lt"/>
                          <a:ea typeface="+mn-ea"/>
                          <a:cs typeface="+mn-cs"/>
                        </a:rPr>
                        <a:t>travel resellers and portals.</a:t>
                      </a:r>
                    </a:p>
                    <a:p>
                      <a:r>
                        <a:rPr lang="en-IN" sz="1800" i="1" kern="1200" baseline="0" dirty="0" smtClean="0">
                          <a:solidFill>
                            <a:schemeClr val="dk1"/>
                          </a:solidFill>
                          <a:latin typeface="+mn-lt"/>
                          <a:ea typeface="+mn-ea"/>
                          <a:cs typeface="+mn-cs"/>
                        </a:rPr>
                        <a:t>Examples: package cruise in the Mediterranean, all</a:t>
                      </a:r>
                    </a:p>
                    <a:p>
                      <a:r>
                        <a:rPr lang="en-IN" sz="1800" i="1" kern="1200" baseline="0" dirty="0" smtClean="0">
                          <a:solidFill>
                            <a:schemeClr val="dk1"/>
                          </a:solidFill>
                          <a:latin typeface="+mn-lt"/>
                          <a:ea typeface="+mn-ea"/>
                          <a:cs typeface="+mn-cs"/>
                        </a:rPr>
                        <a:t>inclusive holiday in Turkey, beach holiday package in</a:t>
                      </a:r>
                    </a:p>
                    <a:p>
                      <a:r>
                        <a:rPr lang="en-IN" sz="1800" i="1" kern="1200" baseline="0" dirty="0" smtClean="0">
                          <a:solidFill>
                            <a:schemeClr val="dk1"/>
                          </a:solidFill>
                          <a:latin typeface="+mn-lt"/>
                          <a:ea typeface="+mn-ea"/>
                          <a:cs typeface="+mn-cs"/>
                        </a:rPr>
                        <a:t>Spain with accommodation and flights.</a:t>
                      </a:r>
                      <a:endParaRPr lang="en-IN" dirty="0"/>
                    </a:p>
                  </a:txBody>
                  <a:tcPr/>
                </a:tc>
                <a:tc>
                  <a:txBody>
                    <a:bodyPr/>
                    <a:lstStyle/>
                    <a:p>
                      <a:r>
                        <a:rPr lang="en-IN" sz="1800" kern="1200" baseline="0" dirty="0" smtClean="0">
                          <a:solidFill>
                            <a:schemeClr val="dk1"/>
                          </a:solidFill>
                          <a:latin typeface="+mn-lt"/>
                          <a:ea typeface="+mn-ea"/>
                          <a:cs typeface="+mn-cs"/>
                        </a:rPr>
                        <a:t>Direct sales to consumers.</a:t>
                      </a:r>
                    </a:p>
                    <a:p>
                      <a:r>
                        <a:rPr lang="en-IN" sz="1800" kern="1200" baseline="0" dirty="0" smtClean="0">
                          <a:solidFill>
                            <a:schemeClr val="dk1"/>
                          </a:solidFill>
                          <a:latin typeface="+mn-lt"/>
                          <a:ea typeface="+mn-ea"/>
                          <a:cs typeface="+mn-cs"/>
                        </a:rPr>
                        <a:t>Inbound agencies may sell to</a:t>
                      </a:r>
                    </a:p>
                    <a:p>
                      <a:r>
                        <a:rPr lang="en-IN" sz="1800" kern="1200" baseline="0" dirty="0" smtClean="0">
                          <a:solidFill>
                            <a:schemeClr val="dk1"/>
                          </a:solidFill>
                          <a:latin typeface="+mn-lt"/>
                          <a:ea typeface="+mn-ea"/>
                          <a:cs typeface="+mn-cs"/>
                        </a:rPr>
                        <a:t>outbound agencies or place packages</a:t>
                      </a:r>
                    </a:p>
                    <a:p>
                      <a:r>
                        <a:rPr lang="en-IN" sz="1800" kern="1200" baseline="0" dirty="0" smtClean="0">
                          <a:solidFill>
                            <a:schemeClr val="dk1"/>
                          </a:solidFill>
                          <a:latin typeface="+mn-lt"/>
                          <a:ea typeface="+mn-ea"/>
                          <a:cs typeface="+mn-cs"/>
                        </a:rPr>
                        <a:t>with resellers and portals.</a:t>
                      </a:r>
                    </a:p>
                    <a:p>
                      <a:r>
                        <a:rPr lang="en-IN" sz="1800" kern="1200" baseline="0" dirty="0" smtClean="0">
                          <a:solidFill>
                            <a:schemeClr val="dk1"/>
                          </a:solidFill>
                          <a:latin typeface="+mn-lt"/>
                          <a:ea typeface="+mn-ea"/>
                          <a:cs typeface="+mn-cs"/>
                        </a:rPr>
                        <a:t>Mass marketing done through</a:t>
                      </a:r>
                    </a:p>
                    <a:p>
                      <a:r>
                        <a:rPr lang="en-IN" sz="1800" kern="1200" baseline="0" dirty="0" smtClean="0">
                          <a:solidFill>
                            <a:schemeClr val="dk1"/>
                          </a:solidFill>
                          <a:latin typeface="+mn-lt"/>
                          <a:ea typeface="+mn-ea"/>
                          <a:cs typeface="+mn-cs"/>
                        </a:rPr>
                        <a:t>advertisement via direct mail, media,</a:t>
                      </a:r>
                    </a:p>
                    <a:p>
                      <a:r>
                        <a:rPr lang="en-IN" sz="1800" kern="1200" baseline="0" dirty="0" smtClean="0">
                          <a:solidFill>
                            <a:schemeClr val="dk1"/>
                          </a:solidFill>
                          <a:latin typeface="+mn-lt"/>
                          <a:ea typeface="+mn-ea"/>
                          <a:cs typeface="+mn-cs"/>
                        </a:rPr>
                        <a:t>and via agency offices.</a:t>
                      </a:r>
                      <a:endParaRPr lang="en-IN"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t>Benefits of Inbound Tourism</a:t>
            </a:r>
            <a:endParaRPr lang="en-IN" sz="2800" dirty="0"/>
          </a:p>
        </p:txBody>
      </p:sp>
      <p:sp>
        <p:nvSpPr>
          <p:cNvPr id="3" name="Content Placeholder 2"/>
          <p:cNvSpPr>
            <a:spLocks noGrp="1"/>
          </p:cNvSpPr>
          <p:nvPr>
            <p:ph idx="1"/>
          </p:nvPr>
        </p:nvSpPr>
        <p:spPr/>
        <p:txBody>
          <a:bodyPr>
            <a:normAutofit fontScale="92500" lnSpcReduction="10000"/>
          </a:bodyPr>
          <a:lstStyle/>
          <a:p>
            <a:pPr>
              <a:buNone/>
            </a:pPr>
            <a:r>
              <a:rPr lang="en-IN" sz="2000" dirty="0" smtClean="0"/>
              <a:t/>
            </a:r>
            <a:br>
              <a:rPr lang="en-IN" sz="2000" dirty="0" smtClean="0"/>
            </a:br>
            <a:r>
              <a:rPr lang="en-IN" sz="2000" dirty="0" smtClean="0"/>
              <a:t>There are many benefits to export tourism including:</a:t>
            </a:r>
          </a:p>
          <a:p>
            <a:pPr lvl="0"/>
            <a:r>
              <a:rPr lang="en-IN" sz="2000" dirty="0" smtClean="0"/>
              <a:t>International travel patterns are not focused around weekends and may level out seasonality problems</a:t>
            </a:r>
          </a:p>
          <a:p>
            <a:pPr lvl="0"/>
            <a:r>
              <a:rPr lang="en-IN" sz="2000" dirty="0" smtClean="0"/>
              <a:t>Spreading risk across a range of international markets can minimise the impact of any changes in the domestic or a single international travel market</a:t>
            </a:r>
          </a:p>
          <a:p>
            <a:pPr lvl="0"/>
            <a:r>
              <a:rPr lang="en-IN" sz="2000" dirty="0" smtClean="0"/>
              <a:t>International travel market is growing and consumers from many overseas countries have expressed a high desire and intent to visit India.</a:t>
            </a:r>
          </a:p>
          <a:p>
            <a:pPr lvl="0"/>
            <a:r>
              <a:rPr lang="en-IN" sz="2000" dirty="0" smtClean="0"/>
              <a:t>Inbound distribution networks open up new forms of distribution and give millions of potential travellers around the world easy access to your product</a:t>
            </a:r>
          </a:p>
          <a:p>
            <a:pPr lvl="0"/>
            <a:r>
              <a:rPr lang="en-IN" sz="2000" dirty="0" smtClean="0"/>
              <a:t>International travellers are generally higher yield and spend, on average, three times more than domestic travellers on each trip</a:t>
            </a:r>
          </a:p>
          <a:p>
            <a:pPr lvl="0"/>
            <a:r>
              <a:rPr lang="en-IN" sz="2000" dirty="0" smtClean="0"/>
              <a:t>Lead times are generally longer, allowing better business planning</a:t>
            </a:r>
          </a:p>
          <a:p>
            <a:r>
              <a:rPr lang="en-IN" sz="2000" dirty="0" smtClean="0"/>
              <a:t>Opportunity to meet people from a range of cultures and backgrounds and be an ambassador for your country can be extremely rewarding.</a:t>
            </a:r>
            <a:endParaRPr lang="en-IN"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86106" cy="1143000"/>
          </a:xfrm>
        </p:spPr>
        <p:txBody>
          <a:bodyPr>
            <a:normAutofit/>
          </a:bodyPr>
          <a:lstStyle/>
          <a:p>
            <a:r>
              <a:rPr lang="en-IN" sz="2400" b="1" dirty="0" smtClean="0"/>
              <a:t>Where to Start?</a:t>
            </a:r>
            <a:endParaRPr lang="en-IN" sz="2400" dirty="0"/>
          </a:p>
        </p:txBody>
      </p:sp>
      <p:sp>
        <p:nvSpPr>
          <p:cNvPr id="3" name="Content Placeholder 2"/>
          <p:cNvSpPr>
            <a:spLocks noGrp="1"/>
          </p:cNvSpPr>
          <p:nvPr>
            <p:ph idx="1"/>
          </p:nvPr>
        </p:nvSpPr>
        <p:spPr/>
        <p:txBody>
          <a:bodyPr>
            <a:normAutofit/>
          </a:bodyPr>
          <a:lstStyle/>
          <a:p>
            <a:pPr>
              <a:buNone/>
            </a:pPr>
            <a:r>
              <a:rPr lang="en-IN" sz="2000" dirty="0" smtClean="0"/>
              <a:t/>
            </a:r>
            <a:br>
              <a:rPr lang="en-IN" sz="2000" dirty="0" smtClean="0"/>
            </a:br>
            <a:r>
              <a:rPr lang="en-IN" sz="2000" dirty="0" smtClean="0"/>
              <a:t>As with any business decision, before you begin to market to inbound travellers, it is important to do some research and planning. You will need to:</a:t>
            </a:r>
          </a:p>
          <a:p>
            <a:pPr lvl="0"/>
            <a:r>
              <a:rPr lang="en-IN" sz="2000" dirty="0" smtClean="0"/>
              <a:t>Understand the travel distribution system and its rate structure</a:t>
            </a:r>
          </a:p>
          <a:p>
            <a:pPr lvl="0"/>
            <a:r>
              <a:rPr lang="en-IN" sz="2000" dirty="0" smtClean="0"/>
              <a:t>Research international markets to establish who will use your products</a:t>
            </a:r>
          </a:p>
          <a:p>
            <a:pPr lvl="0"/>
            <a:r>
              <a:rPr lang="en-IN" sz="2000" dirty="0" smtClean="0"/>
              <a:t>Recognise the different travel styles of inbound tourists</a:t>
            </a:r>
          </a:p>
          <a:p>
            <a:pPr lvl="0"/>
            <a:r>
              <a:rPr lang="en-IN" sz="2000" dirty="0" smtClean="0"/>
              <a:t>Develop a marketing plan to target international visitors through a range of media and distribution channels, and</a:t>
            </a:r>
          </a:p>
          <a:p>
            <a:pPr lvl="0"/>
            <a:r>
              <a:rPr lang="en-IN" sz="2000" dirty="0" smtClean="0"/>
              <a:t>Seek advice from your Local, Regional and State tourism offices.</a:t>
            </a:r>
          </a:p>
          <a:p>
            <a:endParaRPr lang="en-IN"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472518" cy="1143000"/>
          </a:xfrm>
        </p:spPr>
        <p:txBody>
          <a:bodyPr>
            <a:normAutofit/>
          </a:bodyPr>
          <a:lstStyle/>
          <a:p>
            <a:r>
              <a:rPr lang="en-IN" sz="2400" b="1" dirty="0" smtClean="0"/>
              <a:t>Detecting the Differences between Domestic and International Tourism</a:t>
            </a:r>
            <a:endParaRPr lang="en-IN" sz="2400" dirty="0"/>
          </a:p>
        </p:txBody>
      </p:sp>
      <p:sp>
        <p:nvSpPr>
          <p:cNvPr id="3" name="Content Placeholder 2"/>
          <p:cNvSpPr>
            <a:spLocks noGrp="1"/>
          </p:cNvSpPr>
          <p:nvPr>
            <p:ph idx="1"/>
          </p:nvPr>
        </p:nvSpPr>
        <p:spPr/>
        <p:txBody>
          <a:bodyPr>
            <a:noAutofit/>
          </a:bodyPr>
          <a:lstStyle/>
          <a:p>
            <a:pPr>
              <a:buNone/>
            </a:pPr>
            <a:r>
              <a:rPr lang="en-IN" sz="1800" dirty="0" smtClean="0"/>
              <a:t/>
            </a:r>
            <a:br>
              <a:rPr lang="en-IN" sz="1800" dirty="0" smtClean="0"/>
            </a:br>
            <a:r>
              <a:rPr lang="en-IN" sz="1800" dirty="0" smtClean="0"/>
              <a:t>While marketing your product to international tourists has many benefits, there are a number of differences between domestic and international tourism markets including:</a:t>
            </a:r>
          </a:p>
          <a:p>
            <a:r>
              <a:rPr lang="en-IN" sz="1800" dirty="0" smtClean="0"/>
              <a:t>Overseas consumers, particularly long haul travellers, may have limited knowledge of the destination.</a:t>
            </a:r>
          </a:p>
          <a:p>
            <a:r>
              <a:rPr lang="en-IN" sz="1800" dirty="0" smtClean="0"/>
              <a:t>Marketing costs are higher overseas;</a:t>
            </a:r>
          </a:p>
          <a:p>
            <a:pPr lvl="0"/>
            <a:r>
              <a:rPr lang="en-IN" sz="1800" dirty="0" smtClean="0"/>
              <a:t>International markets vary considerably from country to country both in terms of travellers' needs and the structure of the travel distribution system</a:t>
            </a:r>
          </a:p>
          <a:p>
            <a:pPr lvl="0"/>
            <a:r>
              <a:rPr lang="en-IN" sz="1800" dirty="0" smtClean="0"/>
              <a:t>Itineraries are generally more complex than domestic itineraries</a:t>
            </a:r>
          </a:p>
          <a:p>
            <a:pPr lvl="0"/>
            <a:r>
              <a:rPr lang="en-IN" sz="1800" dirty="0" smtClean="0"/>
              <a:t>Selling travel products to the international travel trade usually requires a commitment to their pricing and commission structures over a long period of time</a:t>
            </a:r>
          </a:p>
          <a:p>
            <a:pPr lvl="0"/>
            <a:r>
              <a:rPr lang="en-IN" sz="1800" dirty="0" smtClean="0"/>
              <a:t>Language and cultural differences create additional challenges for both marketing and product delivery</a:t>
            </a:r>
          </a:p>
          <a:p>
            <a:pPr lvl="0"/>
            <a:r>
              <a:rPr lang="en-IN" sz="1800" dirty="0" smtClean="0"/>
              <a:t>Entering and establishing your business in the international market is a long term investment and it may take several years to recoup costs.</a:t>
            </a:r>
          </a:p>
          <a:p>
            <a:endParaRPr lang="en-IN"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b="1" dirty="0" smtClean="0"/>
              <a:t>Know the Competition</a:t>
            </a:r>
            <a:r>
              <a:rPr lang="en-IN" dirty="0" smtClean="0"/>
              <a:t/>
            </a:r>
            <a:br>
              <a:rPr lang="en-IN" dirty="0" smtClean="0"/>
            </a:br>
            <a:endParaRPr lang="en-IN" dirty="0"/>
          </a:p>
        </p:txBody>
      </p:sp>
      <p:sp>
        <p:nvSpPr>
          <p:cNvPr id="3" name="Content Placeholder 2"/>
          <p:cNvSpPr>
            <a:spLocks noGrp="1"/>
          </p:cNvSpPr>
          <p:nvPr>
            <p:ph idx="1"/>
          </p:nvPr>
        </p:nvSpPr>
        <p:spPr/>
        <p:txBody>
          <a:bodyPr>
            <a:normAutofit/>
          </a:bodyPr>
          <a:lstStyle/>
          <a:p>
            <a:pPr>
              <a:buNone/>
            </a:pPr>
            <a:r>
              <a:rPr lang="en-IN" sz="2000" dirty="0" smtClean="0"/>
              <a:t/>
            </a:r>
            <a:br>
              <a:rPr lang="en-IN" sz="2000" dirty="0" smtClean="0"/>
            </a:br>
            <a:r>
              <a:rPr lang="en-IN" sz="2000" dirty="0" smtClean="0"/>
              <a:t>It is important to understand that overseas markets are very competitive, often more so than the domestic market. Not only are you competing against companies that provide similar products, you are also competing against other international destinations. Therefore, it is recommended that you take a different approach to international marketing using different distribution channels and promotional media. </a:t>
            </a:r>
          </a:p>
          <a:p>
            <a:r>
              <a:rPr lang="en-IN" sz="2000" dirty="0" smtClean="0"/>
              <a:t>Limited consumer knowledge of India may lead to new promotional messages for your product that highlight the unique benefits of the destination and distinguish it from the rest of the world. </a:t>
            </a:r>
          </a:p>
          <a:p>
            <a:r>
              <a:rPr lang="en-IN" sz="2000" dirty="0" smtClean="0"/>
              <a:t>In the international arena, selling your region and educating travellers about your destination and its attributes is often the first step in selling your product. </a:t>
            </a:r>
          </a:p>
          <a:p>
            <a:endParaRPr lang="en-IN"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The Role of ITO involves some of the following</a:t>
            </a:r>
            <a:endParaRPr lang="en-IN" sz="2000" dirty="0"/>
          </a:p>
        </p:txBody>
      </p:sp>
      <p:sp>
        <p:nvSpPr>
          <p:cNvPr id="3" name="Content Placeholder 2"/>
          <p:cNvSpPr>
            <a:spLocks noGrp="1"/>
          </p:cNvSpPr>
          <p:nvPr>
            <p:ph idx="1"/>
          </p:nvPr>
        </p:nvSpPr>
        <p:spPr/>
        <p:txBody>
          <a:bodyPr>
            <a:normAutofit/>
          </a:bodyPr>
          <a:lstStyle/>
          <a:p>
            <a:r>
              <a:rPr lang="en-US" sz="1800" dirty="0" smtClean="0"/>
              <a:t>One - stop- shop for the overseas agent.</a:t>
            </a:r>
          </a:p>
          <a:p>
            <a:r>
              <a:rPr lang="en-US" sz="1800" dirty="0" smtClean="0"/>
              <a:t>Provides booking/reservation services</a:t>
            </a:r>
          </a:p>
          <a:p>
            <a:r>
              <a:rPr lang="en-US" sz="1800" dirty="0" smtClean="0"/>
              <a:t>Provide package quotations.</a:t>
            </a:r>
          </a:p>
          <a:p>
            <a:r>
              <a:rPr lang="en-US" sz="1800" dirty="0" smtClean="0"/>
              <a:t>Sources products and constructs packages.</a:t>
            </a:r>
          </a:p>
          <a:p>
            <a:r>
              <a:rPr lang="en-US" sz="1800" dirty="0" smtClean="0"/>
              <a:t>Provide ground assistance for travelers.</a:t>
            </a:r>
          </a:p>
          <a:p>
            <a:endParaRPr lang="en-IN"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Why work with an ITO</a:t>
            </a:r>
            <a:endParaRPr lang="en-IN" sz="2000" dirty="0"/>
          </a:p>
        </p:txBody>
      </p:sp>
      <p:sp>
        <p:nvSpPr>
          <p:cNvPr id="3" name="Content Placeholder 2"/>
          <p:cNvSpPr>
            <a:spLocks noGrp="1"/>
          </p:cNvSpPr>
          <p:nvPr>
            <p:ph idx="1"/>
          </p:nvPr>
        </p:nvSpPr>
        <p:spPr/>
        <p:txBody>
          <a:bodyPr>
            <a:normAutofit/>
          </a:bodyPr>
          <a:lstStyle/>
          <a:p>
            <a:r>
              <a:rPr lang="en-US" sz="1800" dirty="0" smtClean="0"/>
              <a:t>Marketing your product on your behalf..</a:t>
            </a:r>
          </a:p>
          <a:p>
            <a:r>
              <a:rPr lang="en-US" sz="1800" dirty="0" smtClean="0"/>
              <a:t>Absorbing international communication  and marketing expenses.</a:t>
            </a:r>
          </a:p>
          <a:p>
            <a:r>
              <a:rPr lang="en-US" sz="1800" dirty="0" smtClean="0"/>
              <a:t>Expertise in handling global time variations, language barriers and cultural differences.</a:t>
            </a:r>
          </a:p>
          <a:p>
            <a:r>
              <a:rPr lang="en-US" sz="1800" dirty="0" smtClean="0"/>
              <a:t>Financial risk taking.</a:t>
            </a:r>
          </a:p>
          <a:p>
            <a:r>
              <a:rPr lang="en-US" sz="1800" dirty="0" smtClean="0"/>
              <a:t>Providing advice in product distribution methods suitable for your business.</a:t>
            </a:r>
          </a:p>
          <a:p>
            <a:pPr>
              <a:buNone/>
            </a:pPr>
            <a:endParaRPr lang="en-IN"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INBOUND TOURISM CHECKLIST</a:t>
            </a:r>
            <a:br>
              <a:rPr lang="en-US" sz="2400" dirty="0" smtClean="0"/>
            </a:br>
            <a:endParaRPr lang="en-IN" sz="2400" dirty="0"/>
          </a:p>
        </p:txBody>
      </p:sp>
      <p:sp>
        <p:nvSpPr>
          <p:cNvPr id="3" name="Content Placeholder 2"/>
          <p:cNvSpPr>
            <a:spLocks noGrp="1"/>
          </p:cNvSpPr>
          <p:nvPr>
            <p:ph idx="1"/>
          </p:nvPr>
        </p:nvSpPr>
        <p:spPr/>
        <p:txBody>
          <a:bodyPr>
            <a:normAutofit lnSpcReduction="10000"/>
          </a:bodyPr>
          <a:lstStyle/>
          <a:p>
            <a:r>
              <a:rPr lang="en-US" sz="2000" dirty="0" smtClean="0"/>
              <a:t>Not all tourism products are suitable for marketing overseas. Some products may need to be refined before being marketed to inbound consumers, or may only suit specific markets or niche consumer segments. Other products may be more attractive to inbound markets as part of a package.</a:t>
            </a:r>
          </a:p>
          <a:p>
            <a:r>
              <a:rPr lang="en-US" sz="2000" dirty="0" smtClean="0"/>
              <a:t>Before investing your time and money in the international market ask yourself the following questions:</a:t>
            </a:r>
          </a:p>
          <a:p>
            <a:pPr marL="457200" indent="-457200">
              <a:buFont typeface="+mj-lt"/>
              <a:buAutoNum type="arabicPeriod"/>
            </a:pPr>
            <a:r>
              <a:rPr lang="en-US" sz="2000" dirty="0" smtClean="0"/>
              <a:t>Is your business established in the domestic market? Very few businesses enter the inbound market without first establishing themselves in the domestic market.</a:t>
            </a:r>
          </a:p>
          <a:p>
            <a:pPr marL="457200" indent="-457200">
              <a:buFont typeface="+mj-lt"/>
              <a:buAutoNum type="arabicPeriod"/>
            </a:pPr>
            <a:r>
              <a:rPr lang="en-US" sz="2000" dirty="0" smtClean="0"/>
              <a:t>Do you have booking mechanisms in place for international markets?</a:t>
            </a:r>
          </a:p>
          <a:p>
            <a:pPr marL="457200" indent="-457200">
              <a:buFont typeface="+mj-lt"/>
              <a:buAutoNum type="arabicPeriod"/>
            </a:pPr>
            <a:r>
              <a:rPr lang="en-US" sz="2000" dirty="0" smtClean="0"/>
              <a:t>Are you able to offer a booking confirmation via e mail or the internet within 24 hours? Phone and fax are less commonly used to make international reservation.	</a:t>
            </a:r>
            <a:endParaRPr lang="en-IN"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2357422" cy="1143000"/>
          </a:xfrm>
        </p:spPr>
        <p:txBody>
          <a:bodyPr>
            <a:normAutofit/>
          </a:bodyPr>
          <a:lstStyle/>
          <a:p>
            <a:r>
              <a:rPr lang="en-US" sz="2400" dirty="0" smtClean="0"/>
              <a:t>About tourism</a:t>
            </a:r>
            <a:endParaRPr lang="en-IN" sz="2400" dirty="0"/>
          </a:p>
        </p:txBody>
      </p:sp>
      <p:sp>
        <p:nvSpPr>
          <p:cNvPr id="3" name="Content Placeholder 2"/>
          <p:cNvSpPr>
            <a:spLocks noGrp="1"/>
          </p:cNvSpPr>
          <p:nvPr>
            <p:ph idx="1"/>
          </p:nvPr>
        </p:nvSpPr>
        <p:spPr/>
        <p:txBody>
          <a:bodyPr>
            <a:normAutofit/>
          </a:bodyPr>
          <a:lstStyle/>
          <a:p>
            <a:pPr>
              <a:buNone/>
            </a:pPr>
            <a:r>
              <a:rPr lang="en-IN" sz="2000" dirty="0"/>
              <a:t>Tourism </a:t>
            </a:r>
            <a:r>
              <a:rPr lang="en-IN" sz="2000" dirty="0" smtClean="0"/>
              <a:t>is officially </a:t>
            </a:r>
            <a:r>
              <a:rPr lang="en-IN" sz="2000" dirty="0"/>
              <a:t>defined as:</a:t>
            </a:r>
          </a:p>
          <a:p>
            <a:pPr algn="just">
              <a:buNone/>
            </a:pPr>
            <a:endParaRPr lang="en-IN" sz="2000" i="1" dirty="0" smtClean="0"/>
          </a:p>
          <a:p>
            <a:pPr algn="just">
              <a:buNone/>
            </a:pPr>
            <a:r>
              <a:rPr lang="en-IN" sz="2000" i="1" dirty="0" smtClean="0"/>
              <a:t>The </a:t>
            </a:r>
            <a:r>
              <a:rPr lang="en-IN" sz="2000" i="1" dirty="0"/>
              <a:t>activities of persons travelling to and staying in places outside</a:t>
            </a:r>
          </a:p>
          <a:p>
            <a:pPr algn="just">
              <a:buNone/>
            </a:pPr>
            <a:r>
              <a:rPr lang="en-IN" sz="2000" i="1" dirty="0"/>
              <a:t>their usual environment for not more than one consecutive year for</a:t>
            </a:r>
          </a:p>
          <a:p>
            <a:pPr algn="just">
              <a:buNone/>
            </a:pPr>
            <a:r>
              <a:rPr lang="en-IN" sz="2000" i="1" dirty="0"/>
              <a:t>leisure, business and other purposes not related to the exercise of</a:t>
            </a:r>
          </a:p>
          <a:p>
            <a:pPr algn="just">
              <a:buNone/>
            </a:pPr>
            <a:r>
              <a:rPr lang="en-IN" sz="2000" i="1" dirty="0"/>
              <a:t>an activity remunerated from within the place visited</a:t>
            </a:r>
            <a:r>
              <a:rPr lang="en-IN" sz="2000" i="1" dirty="0" smtClean="0"/>
              <a:t>.</a:t>
            </a:r>
            <a:endParaRPr lang="en-US" sz="2000" i="1" dirty="0" smtClean="0"/>
          </a:p>
          <a:p>
            <a:pPr algn="just">
              <a:buNone/>
            </a:pPr>
            <a:endParaRPr lang="en-US" sz="2000" i="1" dirty="0" smtClean="0"/>
          </a:p>
          <a:p>
            <a:pPr algn="just">
              <a:buNone/>
            </a:pPr>
            <a:endParaRPr lang="en-US" sz="2000" i="1" dirty="0" smtClean="0"/>
          </a:p>
          <a:p>
            <a:pPr algn="just">
              <a:buNone/>
            </a:pPr>
            <a:endParaRPr lang="en-IN" sz="2000" i="1" dirty="0"/>
          </a:p>
        </p:txBody>
      </p:sp>
      <p:pic>
        <p:nvPicPr>
          <p:cNvPr id="5" name="Picture 2" descr="C:\Users\SONY\Pictures\inbound tourism\images[5].jpg"/>
          <p:cNvPicPr>
            <a:picLocks noChangeAspect="1" noChangeArrowheads="1"/>
          </p:cNvPicPr>
          <p:nvPr/>
        </p:nvPicPr>
        <p:blipFill>
          <a:blip r:embed="rId2" cstate="print"/>
          <a:srcRect/>
          <a:stretch>
            <a:fillRect/>
          </a:stretch>
        </p:blipFill>
        <p:spPr bwMode="auto">
          <a:xfrm>
            <a:off x="2500298" y="4071942"/>
            <a:ext cx="3929090" cy="257176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INBOUND TOURISM CHECKLIST…………………………………………………………………………………………………………….continued</a:t>
            </a:r>
            <a:endParaRPr lang="en-IN" sz="1400" dirty="0"/>
          </a:p>
        </p:txBody>
      </p:sp>
      <p:sp>
        <p:nvSpPr>
          <p:cNvPr id="3" name="Content Placeholder 2"/>
          <p:cNvSpPr>
            <a:spLocks noGrp="1"/>
          </p:cNvSpPr>
          <p:nvPr>
            <p:ph idx="1"/>
          </p:nvPr>
        </p:nvSpPr>
        <p:spPr/>
        <p:txBody>
          <a:bodyPr>
            <a:normAutofit/>
          </a:bodyPr>
          <a:lstStyle/>
          <a:p>
            <a:pPr marL="457200" indent="-457200">
              <a:buAutoNum type="arabicPeriod" startAt="4"/>
            </a:pPr>
            <a:r>
              <a:rPr lang="en-US" sz="2000" dirty="0" smtClean="0"/>
              <a:t>Dou you understand the international distribution system and are you familiar with commission levels and pricing structures? </a:t>
            </a:r>
            <a:r>
              <a:rPr lang="en-IN" sz="2000" dirty="0" smtClean="0"/>
              <a:t>You should allow </a:t>
            </a:r>
            <a:r>
              <a:rPr lang="en-IN" sz="2000" dirty="0" err="1" smtClean="0"/>
              <a:t>upto</a:t>
            </a:r>
            <a:r>
              <a:rPr lang="en-IN" sz="2000" dirty="0" smtClean="0"/>
              <a:t> 30 % commission  for distribution through Inbound Tour Operators (ITOs) and wholesalers</a:t>
            </a:r>
          </a:p>
          <a:p>
            <a:pPr marL="457200" indent="-457200">
              <a:buAutoNum type="arabicPeriod" startAt="4"/>
            </a:pPr>
            <a:r>
              <a:rPr lang="en-US" sz="2000" dirty="0" smtClean="0"/>
              <a:t>Do you understand the concept of pricing? Be prepared to set rates and guarantee them 12-18 months in advance to coincide with the travel industry calendar in each target market.</a:t>
            </a:r>
          </a:p>
          <a:p>
            <a:pPr marL="457200" indent="-457200">
              <a:buAutoNum type="arabicPeriod" startAt="4"/>
            </a:pPr>
            <a:r>
              <a:rPr lang="en-US" sz="2000" dirty="0" smtClean="0"/>
              <a:t>Have you thoroughly researched the international markets to establish where your products fits? Tourism market information fact sheets provide specific information on international markets, visitor travel patterns, consumer preferences and travel distribution in selected source markets.</a:t>
            </a:r>
          </a:p>
          <a:p>
            <a:pPr marL="457200" indent="-457200">
              <a:buNone/>
            </a:pPr>
            <a:endParaRPr lang="en-US" sz="2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INBOUND TOURISM CHECKLIST…………………………………………………………………………………………………………….continued</a:t>
            </a:r>
            <a:endParaRPr lang="en-IN" sz="1400" dirty="0"/>
          </a:p>
        </p:txBody>
      </p:sp>
      <p:sp>
        <p:nvSpPr>
          <p:cNvPr id="3" name="Content Placeholder 2"/>
          <p:cNvSpPr>
            <a:spLocks noGrp="1"/>
          </p:cNvSpPr>
          <p:nvPr>
            <p:ph idx="1"/>
          </p:nvPr>
        </p:nvSpPr>
        <p:spPr/>
        <p:txBody>
          <a:bodyPr>
            <a:normAutofit/>
          </a:bodyPr>
          <a:lstStyle/>
          <a:p>
            <a:pPr>
              <a:buNone/>
            </a:pPr>
            <a:r>
              <a:rPr lang="en-US" sz="2000" dirty="0" smtClean="0"/>
              <a:t>7. Do you clearly understand the needs of international markets compared to domestic markets? It is important to consider the travel patterns, motivations and expectations of international travelers , as well as the language and cultural differences.</a:t>
            </a:r>
          </a:p>
          <a:p>
            <a:pPr marL="457200" indent="-457200">
              <a:buAutoNum type="arabicPeriod" startAt="8"/>
            </a:pPr>
            <a:r>
              <a:rPr lang="en-US" sz="2000" dirty="0" smtClean="0"/>
              <a:t>Do you have a distribution strategy which works through a range of media to target your consumers?</a:t>
            </a:r>
          </a:p>
          <a:p>
            <a:pPr marL="457200" indent="-457200">
              <a:buAutoNum type="arabicPeriod" startAt="8"/>
            </a:pPr>
            <a:r>
              <a:rPr lang="en-US" sz="2000" dirty="0" smtClean="0"/>
              <a:t>Have you developed a range of promotional material for you clients , both consumers and agents?</a:t>
            </a:r>
          </a:p>
          <a:p>
            <a:pPr marL="457200" indent="-457200">
              <a:buAutoNum type="arabicPeriod" startAt="8"/>
            </a:pPr>
            <a:r>
              <a:rPr lang="en-US" sz="2000" dirty="0" smtClean="0"/>
              <a:t>Have you researched opportunities to package your product with other complementary product in your region?</a:t>
            </a:r>
            <a:endParaRPr lang="en-IN"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INBOUND TOURISM CHECKLIST…………………………………………………………………………………………………………….continued</a:t>
            </a:r>
            <a:endParaRPr lang="en-IN" sz="1400" dirty="0"/>
          </a:p>
        </p:txBody>
      </p:sp>
      <p:sp>
        <p:nvSpPr>
          <p:cNvPr id="3" name="Content Placeholder 2"/>
          <p:cNvSpPr>
            <a:spLocks noGrp="1"/>
          </p:cNvSpPr>
          <p:nvPr>
            <p:ph idx="1"/>
          </p:nvPr>
        </p:nvSpPr>
        <p:spPr/>
        <p:txBody>
          <a:bodyPr>
            <a:normAutofit/>
          </a:bodyPr>
          <a:lstStyle/>
          <a:p>
            <a:pPr marL="457200" indent="-457200">
              <a:buAutoNum type="arabicPeriod" startAt="11"/>
            </a:pPr>
            <a:r>
              <a:rPr lang="en-US" sz="2000" dirty="0" smtClean="0"/>
              <a:t>Do you have an active quality assurance program to maintain your product to  a recognized high standard? International travelers expect consistent levels of service, quality product and reliable operating schedules. In many cases, you and your travel trade partners will need to adhere to stringent consumer protection laws.</a:t>
            </a:r>
          </a:p>
          <a:p>
            <a:pPr marL="457200" indent="-457200">
              <a:buAutoNum type="arabicPeriod" startAt="11"/>
            </a:pPr>
            <a:r>
              <a:rPr lang="en-US" sz="2000" dirty="0" smtClean="0"/>
              <a:t>Are you prepared to work cooperatively with your State  Tourism Organization, your Regional Tourism Associations and your Local Tourism Administration? These </a:t>
            </a:r>
            <a:r>
              <a:rPr lang="en-US" sz="2000" dirty="0" err="1" smtClean="0"/>
              <a:t>organisations</a:t>
            </a:r>
            <a:r>
              <a:rPr lang="en-US" sz="2000" dirty="0" smtClean="0"/>
              <a:t> can advise you about their international marketing efforts and offer a range of cooperative advertising and promotional opportunities.</a:t>
            </a:r>
            <a:endParaRPr lang="en-IN"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Links between Tour Operators and other Travel &amp; Tourism Industry</a:t>
            </a:r>
            <a:endParaRPr lang="en-IN" sz="2800" dirty="0"/>
          </a:p>
        </p:txBody>
      </p:sp>
      <p:sp>
        <p:nvSpPr>
          <p:cNvPr id="3" name="Content Placeholder 2"/>
          <p:cNvSpPr>
            <a:spLocks noGrp="1"/>
          </p:cNvSpPr>
          <p:nvPr>
            <p:ph idx="1"/>
          </p:nvPr>
        </p:nvSpPr>
        <p:spPr/>
        <p:txBody>
          <a:bodyPr>
            <a:normAutofit/>
          </a:bodyPr>
          <a:lstStyle/>
          <a:p>
            <a:r>
              <a:rPr lang="en-IN" sz="2000" dirty="0" smtClean="0"/>
              <a:t>Tour operators work in partnership with many travel and tourism companies and organisations when developing and selling their holidays. </a:t>
            </a:r>
            <a:r>
              <a:rPr lang="en-IN" sz="2800" b="1" dirty="0" smtClean="0"/>
              <a:t>Activity</a:t>
            </a:r>
          </a:p>
          <a:p>
            <a:pPr>
              <a:buNone/>
            </a:pPr>
            <a:r>
              <a:rPr lang="en-US" sz="2000" dirty="0" smtClean="0"/>
              <a:t>	Make a chart</a:t>
            </a:r>
            <a:r>
              <a:rPr lang="en-IN" sz="2000" dirty="0" smtClean="0"/>
              <a:t> with details of the main ways in which tour operators work with travel agents, accommodation providers, ancillary service providers, surface transport operators, tourist attractions, airlines and regulatory bodies.</a:t>
            </a:r>
            <a:endParaRPr lang="en-IN"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142976" y="-214338"/>
            <a:ext cx="7534275" cy="7962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External Influences and Challenges to Tour Operators</a:t>
            </a:r>
            <a:endParaRPr lang="en-IN" sz="2800" dirty="0"/>
          </a:p>
        </p:txBody>
      </p:sp>
      <p:sp>
        <p:nvSpPr>
          <p:cNvPr id="3" name="Content Placeholder 2"/>
          <p:cNvSpPr>
            <a:spLocks noGrp="1"/>
          </p:cNvSpPr>
          <p:nvPr>
            <p:ph idx="1"/>
          </p:nvPr>
        </p:nvSpPr>
        <p:spPr/>
        <p:txBody>
          <a:bodyPr>
            <a:normAutofit/>
          </a:bodyPr>
          <a:lstStyle/>
          <a:p>
            <a:pPr algn="just">
              <a:buNone/>
            </a:pPr>
            <a:r>
              <a:rPr lang="en-IN" sz="2000" dirty="0" smtClean="0"/>
              <a:t>Tour operators work in a very challenging and fast-moving business</a:t>
            </a:r>
          </a:p>
          <a:p>
            <a:pPr algn="just">
              <a:buNone/>
            </a:pPr>
            <a:r>
              <a:rPr lang="en-IN" sz="2000" dirty="0" smtClean="0"/>
              <a:t>environment, sometimes having to react to changing circumstances at very</a:t>
            </a:r>
          </a:p>
          <a:p>
            <a:pPr algn="just">
              <a:buNone/>
            </a:pPr>
            <a:r>
              <a:rPr lang="en-IN" sz="2000" dirty="0" smtClean="0"/>
              <a:t>short notice. They face many external influences on their work – </a:t>
            </a:r>
          </a:p>
          <a:p>
            <a:pPr algn="just">
              <a:buNone/>
            </a:pPr>
            <a:r>
              <a:rPr lang="en-IN" sz="2000" dirty="0" smtClean="0"/>
              <a:t>from natural disasters and terrorism to rising fuel costs and changes in customer demand.</a:t>
            </a:r>
          </a:p>
          <a:p>
            <a:pPr algn="just">
              <a:buNone/>
            </a:pPr>
            <a:r>
              <a:rPr lang="en-IN" sz="2000" dirty="0" smtClean="0"/>
              <a:t>The growth of the internet and low-cost airlines are changing the way that</a:t>
            </a:r>
          </a:p>
          <a:p>
            <a:pPr algn="just">
              <a:buNone/>
            </a:pPr>
            <a:r>
              <a:rPr lang="en-IN" sz="2000" dirty="0" smtClean="0"/>
              <a:t>people travel and forcing tour operators to change their businesses.</a:t>
            </a:r>
            <a:endParaRPr lang="en-IN"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Disaster</a:t>
            </a:r>
            <a:endParaRPr lang="en-IN" dirty="0"/>
          </a:p>
        </p:txBody>
      </p:sp>
      <p:sp>
        <p:nvSpPr>
          <p:cNvPr id="3" name="Content Placeholder 2"/>
          <p:cNvSpPr>
            <a:spLocks noGrp="1"/>
          </p:cNvSpPr>
          <p:nvPr>
            <p:ph idx="1"/>
          </p:nvPr>
        </p:nvSpPr>
        <p:spPr/>
        <p:txBody>
          <a:bodyPr>
            <a:normAutofit fontScale="92500" lnSpcReduction="10000"/>
          </a:bodyPr>
          <a:lstStyle/>
          <a:p>
            <a:pPr>
              <a:buNone/>
            </a:pPr>
            <a:r>
              <a:rPr lang="en-IN" sz="2000" dirty="0" smtClean="0"/>
              <a:t>Natural disasters, such as hurricanes, volcanic eruptions, floods and</a:t>
            </a:r>
          </a:p>
          <a:p>
            <a:pPr>
              <a:buNone/>
            </a:pPr>
            <a:r>
              <a:rPr lang="en-IN" sz="2000" dirty="0" smtClean="0"/>
              <a:t>avalanches, can have serious consequences on an area’s travel</a:t>
            </a:r>
          </a:p>
          <a:p>
            <a:pPr>
              <a:buNone/>
            </a:pPr>
            <a:r>
              <a:rPr lang="en-IN" sz="2000" dirty="0" smtClean="0"/>
              <a:t>and tourism sector</a:t>
            </a:r>
          </a:p>
          <a:p>
            <a:pPr>
              <a:buNone/>
            </a:pPr>
            <a:r>
              <a:rPr lang="en-IN" sz="2000" dirty="0" smtClean="0"/>
              <a:t>• The Asian tsunami that affected Indian Ocean countries in late 2004</a:t>
            </a:r>
          </a:p>
          <a:p>
            <a:pPr>
              <a:buNone/>
            </a:pPr>
            <a:r>
              <a:rPr lang="en-IN" sz="2000" dirty="0" smtClean="0"/>
              <a:t>and Hurricane Katrina’s devastation of New Orleans in 2005 are</a:t>
            </a:r>
          </a:p>
          <a:p>
            <a:pPr>
              <a:buNone/>
            </a:pPr>
            <a:r>
              <a:rPr lang="en-IN" sz="2000" dirty="0" smtClean="0"/>
              <a:t>examples that are all too familiar, as is the hurricane that devastated</a:t>
            </a:r>
          </a:p>
          <a:p>
            <a:pPr>
              <a:buNone/>
            </a:pPr>
            <a:r>
              <a:rPr lang="en-IN" sz="2000" dirty="0" smtClean="0"/>
              <a:t>much of Haiti in January 2010</a:t>
            </a:r>
          </a:p>
          <a:p>
            <a:pPr>
              <a:buNone/>
            </a:pPr>
            <a:r>
              <a:rPr lang="en-IN" sz="2000" dirty="0" smtClean="0"/>
              <a:t>• The 2010 eruptions of the Icelandic volcano and subsequent ash</a:t>
            </a:r>
          </a:p>
          <a:p>
            <a:pPr>
              <a:buNone/>
            </a:pPr>
            <a:r>
              <a:rPr lang="en-IN" sz="2000" dirty="0" smtClean="0"/>
              <a:t>cloud over Europe is another case in point. Air travel was halted at</a:t>
            </a:r>
          </a:p>
          <a:p>
            <a:pPr>
              <a:buNone/>
            </a:pPr>
            <a:r>
              <a:rPr lang="en-IN" sz="2000" dirty="0" smtClean="0"/>
              <a:t>an instant, with serious consequences for airlines, tour operators</a:t>
            </a:r>
          </a:p>
          <a:p>
            <a:pPr>
              <a:buNone/>
            </a:pPr>
            <a:r>
              <a:rPr lang="en-IN" sz="2000" dirty="0" smtClean="0"/>
              <a:t>and other travel and tourism industries</a:t>
            </a:r>
          </a:p>
          <a:p>
            <a:pPr>
              <a:buNone/>
            </a:pPr>
            <a:r>
              <a:rPr lang="en-IN" sz="2000" dirty="0" smtClean="0"/>
              <a:t>• Although tourism can be badly affected very quickly when natural</a:t>
            </a:r>
          </a:p>
          <a:p>
            <a:pPr>
              <a:buNone/>
            </a:pPr>
            <a:r>
              <a:rPr lang="en-IN" sz="2000" dirty="0" smtClean="0"/>
              <a:t>disasters occur, the sector has proved itself to be very resilient in the</a:t>
            </a:r>
          </a:p>
          <a:p>
            <a:pPr>
              <a:buNone/>
            </a:pPr>
            <a:r>
              <a:rPr lang="en-IN" sz="2000" dirty="0" smtClean="0"/>
              <a:t>face of adversity</a:t>
            </a:r>
          </a:p>
          <a:p>
            <a:pPr>
              <a:buNone/>
            </a:pPr>
            <a:endParaRPr lang="en-IN"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33513" y="857232"/>
            <a:ext cx="6276975" cy="6572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b="1" dirty="0" smtClean="0"/>
              <a:t>GOI Initiatives and Marketing Campaigns</a:t>
            </a:r>
            <a:endParaRPr lang="en-IN" sz="2400" dirty="0"/>
          </a:p>
        </p:txBody>
      </p:sp>
      <p:sp>
        <p:nvSpPr>
          <p:cNvPr id="3" name="Content Placeholder 2"/>
          <p:cNvSpPr>
            <a:spLocks noGrp="1"/>
          </p:cNvSpPr>
          <p:nvPr>
            <p:ph idx="1"/>
          </p:nvPr>
        </p:nvSpPr>
        <p:spPr/>
        <p:txBody>
          <a:bodyPr>
            <a:normAutofit/>
          </a:bodyPr>
          <a:lstStyle/>
          <a:p>
            <a:pPr>
              <a:buNone/>
            </a:pPr>
            <a:r>
              <a:rPr lang="en-IN" sz="2000" dirty="0" smtClean="0"/>
              <a:t>The Ministry of Tourism, has played an important role in</a:t>
            </a:r>
          </a:p>
          <a:p>
            <a:pPr>
              <a:buNone/>
            </a:pPr>
            <a:r>
              <a:rPr lang="en-IN" sz="2000" dirty="0" smtClean="0"/>
              <a:t>the development of the industry, initiating advertising campaigns such as the</a:t>
            </a:r>
          </a:p>
          <a:p>
            <a:pPr>
              <a:buNone/>
            </a:pPr>
            <a:r>
              <a:rPr lang="en-IN" sz="2000" i="1" dirty="0" smtClean="0"/>
              <a:t>Incredible India campaign, which promoted India's culture and tourist</a:t>
            </a:r>
          </a:p>
          <a:p>
            <a:pPr>
              <a:buNone/>
            </a:pPr>
            <a:r>
              <a:rPr lang="en-IN" sz="2000" dirty="0" smtClean="0"/>
              <a:t>attractions in a fresh and memorable way projecting India as an attractive tourist destination by showcasing different aspects of Indian culture and history like yoga, spirituality, etc. The campaign, launched in 2002 to encourage visitors</a:t>
            </a:r>
          </a:p>
          <a:p>
            <a:pPr>
              <a:buNone/>
            </a:pPr>
            <a:r>
              <a:rPr lang="en-IN" sz="2000" dirty="0" smtClean="0"/>
              <a:t>from around the world to experience India helped create a </a:t>
            </a:r>
            <a:r>
              <a:rPr lang="en-IN" sz="2000" dirty="0" err="1" smtClean="0"/>
              <a:t>colorful</a:t>
            </a:r>
            <a:r>
              <a:rPr lang="en-IN" sz="2000" dirty="0" smtClean="0"/>
              <a:t> image of</a:t>
            </a:r>
          </a:p>
          <a:p>
            <a:pPr>
              <a:buNone/>
            </a:pPr>
            <a:r>
              <a:rPr lang="en-IN" sz="2000" dirty="0" smtClean="0"/>
              <a:t>India in the minds of consumers, and has directly led to an increase in the</a:t>
            </a:r>
          </a:p>
          <a:p>
            <a:pPr>
              <a:buNone/>
            </a:pPr>
            <a:r>
              <a:rPr lang="en-IN" sz="2000" dirty="0" smtClean="0"/>
              <a:t>interest among foreign tourists. This is reflected in the spurt in global tourist</a:t>
            </a:r>
          </a:p>
          <a:p>
            <a:pPr>
              <a:buNone/>
            </a:pPr>
            <a:r>
              <a:rPr lang="en-IN" sz="2000" dirty="0" smtClean="0"/>
              <a:t>inflows since 2002.</a:t>
            </a:r>
            <a:endParaRPr lang="en-IN"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t>GoI</a:t>
            </a:r>
            <a:r>
              <a:rPr lang="en-US" sz="2000" dirty="0" smtClean="0"/>
              <a:t> initiatives and marketing campaigns………………………………………..continued</a:t>
            </a:r>
            <a:endParaRPr lang="en-IN" sz="2000" dirty="0"/>
          </a:p>
        </p:txBody>
      </p:sp>
      <p:sp>
        <p:nvSpPr>
          <p:cNvPr id="3" name="Content Placeholder 2"/>
          <p:cNvSpPr>
            <a:spLocks noGrp="1"/>
          </p:cNvSpPr>
          <p:nvPr>
            <p:ph idx="1"/>
          </p:nvPr>
        </p:nvSpPr>
        <p:spPr/>
        <p:txBody>
          <a:bodyPr>
            <a:normAutofit lnSpcReduction="10000"/>
          </a:bodyPr>
          <a:lstStyle/>
          <a:p>
            <a:pPr algn="just">
              <a:buNone/>
            </a:pPr>
            <a:r>
              <a:rPr lang="en-IN" sz="2000" dirty="0" smtClean="0"/>
              <a:t>'</a:t>
            </a:r>
            <a:r>
              <a:rPr lang="en-IN" sz="2000" dirty="0" err="1" smtClean="0"/>
              <a:t>Atithi</a:t>
            </a:r>
            <a:r>
              <a:rPr lang="en-IN" sz="2000" dirty="0" smtClean="0"/>
              <a:t> </a:t>
            </a:r>
            <a:r>
              <a:rPr lang="en-IN" sz="2000" dirty="0" err="1" smtClean="0"/>
              <a:t>Devo</a:t>
            </a:r>
            <a:r>
              <a:rPr lang="en-IN" sz="2000" dirty="0" smtClean="0"/>
              <a:t> </a:t>
            </a:r>
            <a:r>
              <a:rPr lang="en-IN" sz="2000" dirty="0" err="1" smtClean="0"/>
              <a:t>Bhavah</a:t>
            </a:r>
            <a:r>
              <a:rPr lang="en-IN" sz="2000" dirty="0" smtClean="0"/>
              <a:t>', : In 2008, the Ministry of Tourism launched a campaign targeted at the local population to educate them regarding good </a:t>
            </a:r>
            <a:r>
              <a:rPr lang="en-IN" sz="2000" dirty="0" err="1" smtClean="0"/>
              <a:t>behavior</a:t>
            </a:r>
            <a:r>
              <a:rPr lang="en-IN" sz="2000" dirty="0" smtClean="0"/>
              <a:t> and etiquette when dealing with foreign tourists. </a:t>
            </a:r>
          </a:p>
          <a:p>
            <a:pPr algn="just">
              <a:buNone/>
            </a:pPr>
            <a:r>
              <a:rPr lang="en-IN" sz="2000" dirty="0" smtClean="0"/>
              <a:t>Indian actor </a:t>
            </a:r>
            <a:r>
              <a:rPr lang="en-IN" sz="2000" dirty="0" err="1" smtClean="0"/>
              <a:t>Aamir</a:t>
            </a:r>
            <a:r>
              <a:rPr lang="en-IN" sz="2000" dirty="0" smtClean="0"/>
              <a:t> Khan was commissioned to endorse the campaign which was titled '</a:t>
            </a:r>
            <a:r>
              <a:rPr lang="en-IN" sz="2000" dirty="0" err="1" smtClean="0"/>
              <a:t>Atithi</a:t>
            </a:r>
            <a:r>
              <a:rPr lang="en-IN" sz="2000" dirty="0" smtClean="0"/>
              <a:t> </a:t>
            </a:r>
            <a:r>
              <a:rPr lang="en-IN" sz="2000" dirty="0" err="1" smtClean="0"/>
              <a:t>Devo</a:t>
            </a:r>
            <a:r>
              <a:rPr lang="en-IN" sz="2000" dirty="0" smtClean="0"/>
              <a:t> </a:t>
            </a:r>
            <a:r>
              <a:rPr lang="en-IN" sz="2000" dirty="0" err="1" smtClean="0"/>
              <a:t>Bhavah</a:t>
            </a:r>
            <a:r>
              <a:rPr lang="en-IN" sz="2000" dirty="0" smtClean="0"/>
              <a:t>', which aimed at creating awareness about the effects of tourism and sensitizing the local population about preservation of India's heritage, culture, cleanliness and hospitality. </a:t>
            </a:r>
          </a:p>
          <a:p>
            <a:pPr algn="just">
              <a:buNone/>
            </a:pPr>
            <a:r>
              <a:rPr lang="en-IN" sz="2000" dirty="0" smtClean="0"/>
              <a:t>The </a:t>
            </a:r>
            <a:r>
              <a:rPr lang="en-IN" sz="2000" dirty="0" err="1" smtClean="0"/>
              <a:t>Atithi</a:t>
            </a:r>
            <a:r>
              <a:rPr lang="en-IN" sz="2000" dirty="0" smtClean="0"/>
              <a:t> </a:t>
            </a:r>
            <a:r>
              <a:rPr lang="en-IN" sz="2000" dirty="0" err="1" smtClean="0"/>
              <a:t>Devo</a:t>
            </a:r>
            <a:r>
              <a:rPr lang="en-IN" sz="2000" dirty="0" smtClean="0"/>
              <a:t> </a:t>
            </a:r>
            <a:r>
              <a:rPr lang="en-IN" sz="2000" dirty="0" err="1" smtClean="0"/>
              <a:t>Bhavah</a:t>
            </a:r>
            <a:r>
              <a:rPr lang="en-IN" sz="2000" dirty="0" smtClean="0"/>
              <a:t> is a seven point programme of hospitality</a:t>
            </a:r>
          </a:p>
          <a:p>
            <a:pPr algn="just">
              <a:buNone/>
            </a:pPr>
            <a:r>
              <a:rPr lang="en-IN" sz="2000" dirty="0" smtClean="0"/>
              <a:t>and training, and it attempted to re-</a:t>
            </a:r>
            <a:r>
              <a:rPr lang="en-IN" sz="2000" dirty="0" err="1" smtClean="0"/>
              <a:t>instill</a:t>
            </a:r>
            <a:r>
              <a:rPr lang="en-IN" sz="2000" dirty="0" smtClean="0"/>
              <a:t> a sense of responsibility towards</a:t>
            </a:r>
          </a:p>
          <a:p>
            <a:pPr algn="just">
              <a:buNone/>
            </a:pPr>
            <a:r>
              <a:rPr lang="en-IN" sz="2000" dirty="0" smtClean="0"/>
              <a:t>tourists and re-enforce the confidence of foreign tourists towards India as a</a:t>
            </a:r>
          </a:p>
          <a:p>
            <a:pPr algn="just">
              <a:buNone/>
            </a:pPr>
            <a:r>
              <a:rPr lang="en-IN" sz="2000" dirty="0" smtClean="0"/>
              <a:t>preferred holiday destination. </a:t>
            </a:r>
          </a:p>
          <a:p>
            <a:pPr algn="just">
              <a:buNone/>
            </a:pPr>
            <a:r>
              <a:rPr lang="en-IN" sz="2000" dirty="0" smtClean="0"/>
              <a:t>The concept was designed to complement </a:t>
            </a:r>
            <a:r>
              <a:rPr lang="en-IN" sz="2000" dirty="0" err="1" smtClean="0"/>
              <a:t>the</a:t>
            </a:r>
            <a:r>
              <a:rPr lang="en-IN" sz="2000" i="1" dirty="0" err="1" smtClean="0"/>
              <a:t>Incredible</a:t>
            </a:r>
            <a:r>
              <a:rPr lang="en-IN" sz="2000" i="1" dirty="0" smtClean="0"/>
              <a:t> India Campaign. The Ministry of Tourism had also launched a </a:t>
            </a:r>
            <a:r>
              <a:rPr lang="en-IN" sz="2000" dirty="0" smtClean="0"/>
              <a:t>"Campaign Clean India" to sensitize the masses about keeping Indian destinations clean.</a:t>
            </a:r>
            <a:endParaRPr lang="en-IN"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a:bodyPr>
          <a:lstStyle/>
          <a:p>
            <a:r>
              <a:rPr lang="en-US" sz="2400" dirty="0" smtClean="0"/>
              <a:t>About Tour Operator</a:t>
            </a:r>
            <a:endParaRPr lang="en-IN" sz="2400" dirty="0"/>
          </a:p>
        </p:txBody>
      </p:sp>
      <p:sp>
        <p:nvSpPr>
          <p:cNvPr id="3" name="Content Placeholder 2"/>
          <p:cNvSpPr>
            <a:spLocks noGrp="1"/>
          </p:cNvSpPr>
          <p:nvPr>
            <p:ph idx="1"/>
          </p:nvPr>
        </p:nvSpPr>
        <p:spPr>
          <a:xfrm>
            <a:off x="714348" y="1357298"/>
            <a:ext cx="4786346" cy="4768865"/>
          </a:xfrm>
        </p:spPr>
        <p:txBody>
          <a:bodyPr>
            <a:normAutofit fontScale="92500" lnSpcReduction="10000"/>
          </a:bodyPr>
          <a:lstStyle/>
          <a:p>
            <a:pPr algn="just">
              <a:buFont typeface="Wingdings" pitchFamily="2" charset="2"/>
              <a:buChar char="q"/>
            </a:pPr>
            <a:r>
              <a:rPr lang="en-IN" sz="2000" dirty="0" smtClean="0"/>
              <a:t>Tour operators play a very important role in travel and tourism, by arranging the package holidays that are such an important feature of life in the 21st century. </a:t>
            </a:r>
          </a:p>
          <a:p>
            <a:pPr algn="just">
              <a:buFont typeface="Wingdings" pitchFamily="2" charset="2"/>
              <a:buChar char="q"/>
            </a:pPr>
            <a:r>
              <a:rPr lang="en-IN" sz="2000" dirty="0" smtClean="0"/>
              <a:t>Tour operators are at the forefront of today’s travel and tourism sector, seeking out new destinations and holiday experiences to satisfy the ever-changing needs and expectations of travellers. </a:t>
            </a:r>
          </a:p>
          <a:p>
            <a:pPr algn="just">
              <a:buFont typeface="Wingdings" pitchFamily="2" charset="2"/>
              <a:buChar char="q"/>
            </a:pPr>
            <a:r>
              <a:rPr lang="en-IN" sz="2000" dirty="0" smtClean="0"/>
              <a:t>They work in partnership with airlines, hoteliers, car hire companies and a variety of other travel service suppliers to package their holiday products. Tour operators sell holidays through travel agents and direct to the public,      with internet bookings showing dramatic rises in recent years.</a:t>
            </a:r>
            <a:endParaRPr lang="en-IN" sz="2000" dirty="0"/>
          </a:p>
        </p:txBody>
      </p:sp>
      <p:pic>
        <p:nvPicPr>
          <p:cNvPr id="3074" name="Picture 2" descr="C:\Users\SONY\Pictures\inbound tourism\imagesCALV8JSL.jpg"/>
          <p:cNvPicPr>
            <a:picLocks noChangeAspect="1" noChangeArrowheads="1"/>
          </p:cNvPicPr>
          <p:nvPr/>
        </p:nvPicPr>
        <p:blipFill>
          <a:blip r:embed="rId2" cstate="print"/>
          <a:srcRect/>
          <a:stretch>
            <a:fillRect/>
          </a:stretch>
        </p:blipFill>
        <p:spPr bwMode="auto">
          <a:xfrm>
            <a:off x="6286512" y="1785926"/>
            <a:ext cx="2857488" cy="300039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err="1" smtClean="0"/>
              <a:t>GoI</a:t>
            </a:r>
            <a:r>
              <a:rPr lang="en-US" sz="1800" dirty="0" smtClean="0"/>
              <a:t> initiatives and marketing campaigns………………………………………..continued</a:t>
            </a:r>
            <a:endParaRPr lang="en-IN" sz="1800" dirty="0"/>
          </a:p>
        </p:txBody>
      </p:sp>
      <p:sp>
        <p:nvSpPr>
          <p:cNvPr id="3" name="Content Placeholder 2"/>
          <p:cNvSpPr>
            <a:spLocks noGrp="1"/>
          </p:cNvSpPr>
          <p:nvPr>
            <p:ph idx="1"/>
          </p:nvPr>
        </p:nvSpPr>
        <p:spPr/>
        <p:txBody>
          <a:bodyPr>
            <a:normAutofit fontScale="92500"/>
          </a:bodyPr>
          <a:lstStyle/>
          <a:p>
            <a:pPr>
              <a:buNone/>
            </a:pPr>
            <a:r>
              <a:rPr lang="en-IN" sz="2000" dirty="0" smtClean="0"/>
              <a:t>In 2009, plans were formulated to extend the </a:t>
            </a:r>
            <a:r>
              <a:rPr lang="en-IN" sz="2000" i="1" dirty="0" smtClean="0"/>
              <a:t>Incredible India campaign to the</a:t>
            </a:r>
          </a:p>
          <a:p>
            <a:pPr>
              <a:buNone/>
            </a:pPr>
            <a:r>
              <a:rPr lang="en-IN" sz="2000" dirty="0" smtClean="0"/>
              <a:t>domestic tourism sector as well. As a result of the various lessons from the</a:t>
            </a:r>
          </a:p>
          <a:p>
            <a:pPr>
              <a:buNone/>
            </a:pPr>
            <a:r>
              <a:rPr lang="en-IN" sz="2000" dirty="0" smtClean="0"/>
              <a:t>earlier promotional activities, the new and revamped </a:t>
            </a:r>
            <a:r>
              <a:rPr lang="en-IN" sz="2000" i="1" dirty="0" smtClean="0"/>
              <a:t>Incredible India campaign</a:t>
            </a:r>
          </a:p>
          <a:p>
            <a:pPr>
              <a:buNone/>
            </a:pPr>
            <a:r>
              <a:rPr lang="en-IN" sz="2000" dirty="0" smtClean="0"/>
              <a:t>has been launched recently which made a paradigm shift in the strategy to</a:t>
            </a:r>
          </a:p>
          <a:p>
            <a:pPr>
              <a:buNone/>
            </a:pPr>
            <a:r>
              <a:rPr lang="en-IN" sz="2000" dirty="0" smtClean="0"/>
              <a:t>promote Indian destinations abroad and within with two separate campaigns.</a:t>
            </a:r>
          </a:p>
          <a:p>
            <a:pPr>
              <a:buNone/>
            </a:pPr>
            <a:r>
              <a:rPr lang="en-IN" sz="2000" dirty="0" smtClean="0"/>
              <a:t>While the international campaign is called "Find what you seek", the domestic</a:t>
            </a:r>
          </a:p>
          <a:p>
            <a:pPr>
              <a:buNone/>
            </a:pPr>
            <a:r>
              <a:rPr lang="en-IN" sz="2000" dirty="0" smtClean="0"/>
              <a:t>campaign is titled as "Go Beyond". India's Tourism Minister </a:t>
            </a:r>
            <a:r>
              <a:rPr lang="en-IN" sz="2000" dirty="0" err="1" smtClean="0"/>
              <a:t>Chiranjeevi</a:t>
            </a:r>
            <a:r>
              <a:rPr lang="en-IN" sz="2000" dirty="0" smtClean="0"/>
              <a:t> said at</a:t>
            </a:r>
          </a:p>
          <a:p>
            <a:pPr>
              <a:buNone/>
            </a:pPr>
            <a:r>
              <a:rPr lang="en-IN" sz="2000" dirty="0" smtClean="0"/>
              <a:t>the World Tourism Mart (WTM) in London last year that the new campaign tries</a:t>
            </a:r>
          </a:p>
          <a:p>
            <a:pPr>
              <a:buNone/>
            </a:pPr>
            <a:r>
              <a:rPr lang="en-IN" sz="2000" dirty="0" smtClean="0"/>
              <a:t>to take the </a:t>
            </a:r>
            <a:r>
              <a:rPr lang="en-IN" sz="2000" i="1" dirty="0" smtClean="0"/>
              <a:t>Incredible India campaign to the next level with shifting focus from</a:t>
            </a:r>
          </a:p>
          <a:p>
            <a:pPr>
              <a:buNone/>
            </a:pPr>
            <a:r>
              <a:rPr lang="en-IN" sz="2000" dirty="0" smtClean="0"/>
              <a:t>1 products to consumers . This is explicitly aimed at doubling the FTA in the next 5years by targeted promotion of the lesser known Indian destinations to the world tourists.</a:t>
            </a:r>
          </a:p>
          <a:p>
            <a:pPr>
              <a:buNone/>
            </a:pPr>
            <a:r>
              <a:rPr lang="en-IN" sz="2000" dirty="0" smtClean="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err="1" smtClean="0"/>
              <a:t>GoI</a:t>
            </a:r>
            <a:r>
              <a:rPr lang="en-US" sz="1600" dirty="0" smtClean="0"/>
              <a:t> initiatives and marketing campaigns………………………………………………….………………..continued</a:t>
            </a:r>
            <a:endParaRPr lang="en-IN" sz="1600" dirty="0"/>
          </a:p>
        </p:txBody>
      </p:sp>
      <p:sp>
        <p:nvSpPr>
          <p:cNvPr id="3" name="Content Placeholder 2"/>
          <p:cNvSpPr>
            <a:spLocks noGrp="1"/>
          </p:cNvSpPr>
          <p:nvPr>
            <p:ph idx="1"/>
          </p:nvPr>
        </p:nvSpPr>
        <p:spPr/>
        <p:txBody>
          <a:bodyPr>
            <a:normAutofit fontScale="92500"/>
          </a:bodyPr>
          <a:lstStyle/>
          <a:p>
            <a:pPr>
              <a:buNone/>
            </a:pPr>
            <a:r>
              <a:rPr lang="en-IN" sz="2000" dirty="0" smtClean="0"/>
              <a:t>According to World Travel and Tourism Council forecasts, India will be a tourism</a:t>
            </a:r>
          </a:p>
          <a:p>
            <a:pPr>
              <a:buNone/>
            </a:pPr>
            <a:r>
              <a:rPr lang="en-IN" sz="2000" dirty="0" smtClean="0"/>
              <a:t>hotspot from 2009 to 2018, having the highest 10-year growth potential. The onset of the financial crisis in 2008 delayed the realisation of this potential,</a:t>
            </a:r>
          </a:p>
          <a:p>
            <a:pPr>
              <a:buNone/>
            </a:pPr>
            <a:r>
              <a:rPr lang="en-IN" sz="2000" dirty="0" smtClean="0"/>
              <a:t>which resumed in 2010. In recognition of the potential and domestic efforts,</a:t>
            </a:r>
          </a:p>
          <a:p>
            <a:pPr>
              <a:buNone/>
            </a:pPr>
            <a:r>
              <a:rPr lang="en-IN" sz="2000" dirty="0" smtClean="0"/>
              <a:t>India was conferred three awards by the World Travel Awards organization at the</a:t>
            </a:r>
          </a:p>
          <a:p>
            <a:pPr>
              <a:buNone/>
            </a:pPr>
            <a:r>
              <a:rPr lang="en-IN" sz="2000" dirty="0" smtClean="0"/>
              <a:t>WTM 2012. The three awards were "Asia's leading destination", "Asia's leading</a:t>
            </a:r>
          </a:p>
          <a:p>
            <a:pPr>
              <a:buNone/>
            </a:pPr>
            <a:r>
              <a:rPr lang="en-IN" sz="2000" dirty="0" smtClean="0"/>
              <a:t>tourist attraction - </a:t>
            </a:r>
            <a:r>
              <a:rPr lang="en-IN" sz="2000" dirty="0" err="1" smtClean="0"/>
              <a:t>Taj</a:t>
            </a:r>
            <a:r>
              <a:rPr lang="en-IN" sz="2000" dirty="0" smtClean="0"/>
              <a:t> </a:t>
            </a:r>
            <a:r>
              <a:rPr lang="en-IN" sz="2000" dirty="0" err="1" smtClean="0"/>
              <a:t>Mahal</a:t>
            </a:r>
            <a:r>
              <a:rPr lang="en-IN" sz="2000" dirty="0" smtClean="0"/>
              <a:t>" and "Asia's leading Tourist Board." The government</a:t>
            </a:r>
          </a:p>
          <a:p>
            <a:pPr>
              <a:buNone/>
            </a:pPr>
            <a:r>
              <a:rPr lang="en-IN" sz="2000" dirty="0" smtClean="0"/>
              <a:t>has also made additional provisions to promote creation of supporting tourism</a:t>
            </a:r>
          </a:p>
          <a:p>
            <a:pPr>
              <a:buNone/>
            </a:pPr>
            <a:r>
              <a:rPr lang="en-IN" sz="2000" dirty="0" err="1" smtClean="0"/>
              <a:t>th</a:t>
            </a:r>
            <a:r>
              <a:rPr lang="en-IN" sz="2000" dirty="0" smtClean="0"/>
              <a:t> infrastructure in the 12 Five Year Plan, including provisioning for the projected</a:t>
            </a:r>
          </a:p>
          <a:p>
            <a:pPr>
              <a:buNone/>
            </a:pPr>
            <a:r>
              <a:rPr lang="en-IN" sz="2000" dirty="0" smtClean="0"/>
              <a:t>accommodation to be demanded (Table 4). The implementation of the National</a:t>
            </a:r>
          </a:p>
          <a:p>
            <a:pPr>
              <a:buNone/>
            </a:pPr>
            <a:r>
              <a:rPr lang="en-IN" sz="2000" dirty="0" smtClean="0"/>
              <a:t>Tourism Plan, 2002 has already intensified the infrastructure development</a:t>
            </a:r>
          </a:p>
          <a:p>
            <a:pPr>
              <a:buNone/>
            </a:pPr>
            <a:r>
              <a:rPr lang="en-IN" sz="2000" dirty="0" smtClean="0"/>
              <a:t>through better design and monitoring of the incentive schemes.</a:t>
            </a:r>
            <a:endParaRPr lang="en-IN"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err="1" smtClean="0"/>
              <a:t>GoI</a:t>
            </a:r>
            <a:r>
              <a:rPr lang="en-US" sz="1800" dirty="0" smtClean="0"/>
              <a:t> initiatives and marketing campaigns………………………………………..continued</a:t>
            </a:r>
            <a:endParaRPr lang="en-IN" sz="1800" dirty="0"/>
          </a:p>
        </p:txBody>
      </p:sp>
      <p:sp>
        <p:nvSpPr>
          <p:cNvPr id="3" name="Content Placeholder 2"/>
          <p:cNvSpPr>
            <a:spLocks noGrp="1"/>
          </p:cNvSpPr>
          <p:nvPr>
            <p:ph idx="1"/>
          </p:nvPr>
        </p:nvSpPr>
        <p:spPr/>
        <p:txBody>
          <a:bodyPr>
            <a:normAutofit/>
          </a:bodyPr>
          <a:lstStyle/>
          <a:p>
            <a:r>
              <a:rPr lang="en-IN" sz="2000" dirty="0" smtClean="0"/>
              <a:t>An additional boost to FTAs is being attempted through the Indian Tourist Visa on</a:t>
            </a:r>
          </a:p>
          <a:p>
            <a:r>
              <a:rPr lang="en-IN" sz="2000" dirty="0" smtClean="0"/>
              <a:t>Arrival (T-</a:t>
            </a:r>
            <a:r>
              <a:rPr lang="en-IN" sz="2000" dirty="0" err="1" smtClean="0"/>
              <a:t>VoA</a:t>
            </a:r>
            <a:r>
              <a:rPr lang="en-IN" sz="2000" dirty="0" smtClean="0"/>
              <a:t>) initiative, a facilitative measure in place since January 2010.</a:t>
            </a:r>
          </a:p>
          <a:p>
            <a:r>
              <a:rPr lang="en-IN" sz="2000" dirty="0" smtClean="0"/>
              <a:t>Visitors to India can now get a single entry T-</a:t>
            </a:r>
            <a:r>
              <a:rPr lang="en-IN" sz="2000" dirty="0" err="1" smtClean="0"/>
              <a:t>VoA</a:t>
            </a:r>
            <a:r>
              <a:rPr lang="en-IN" sz="2000" dirty="0" smtClean="0"/>
              <a:t>, valid for a maximum of 30</a:t>
            </a:r>
          </a:p>
          <a:p>
            <a:r>
              <a:rPr lang="en-IN" sz="2000" dirty="0" smtClean="0"/>
              <a:t>days, at the international airports in Delhi, Mumbai, Chennai, and Kolkata.</a:t>
            </a:r>
            <a:endParaRPr lang="en-IN"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86700" cy="1143000"/>
          </a:xfrm>
        </p:spPr>
        <p:txBody>
          <a:bodyPr>
            <a:normAutofit/>
          </a:bodyPr>
          <a:lstStyle/>
          <a:p>
            <a:r>
              <a:rPr lang="en-IN" sz="2000" dirty="0" smtClean="0"/>
              <a:t>Recommended policy actions to promote FTA inflows in India are:</a:t>
            </a:r>
            <a:endParaRPr lang="en-IN" sz="2000" dirty="0"/>
          </a:p>
        </p:txBody>
      </p:sp>
      <p:sp>
        <p:nvSpPr>
          <p:cNvPr id="3" name="Content Placeholder 2"/>
          <p:cNvSpPr>
            <a:spLocks noGrp="1"/>
          </p:cNvSpPr>
          <p:nvPr>
            <p:ph idx="1"/>
          </p:nvPr>
        </p:nvSpPr>
        <p:spPr/>
        <p:txBody>
          <a:bodyPr>
            <a:normAutofit/>
          </a:bodyPr>
          <a:lstStyle/>
          <a:p>
            <a:pPr algn="just">
              <a:buNone/>
            </a:pPr>
            <a:r>
              <a:rPr lang="en-IN" sz="2000" dirty="0" smtClean="0"/>
              <a:t>1) Both the union government and individual states should continue to</a:t>
            </a:r>
          </a:p>
          <a:p>
            <a:pPr algn="just">
              <a:buNone/>
            </a:pPr>
            <a:r>
              <a:rPr lang="en-IN" sz="2000" dirty="0" smtClean="0"/>
              <a:t>focus on innovative marketing campaigns and tourist facilitation</a:t>
            </a:r>
          </a:p>
          <a:p>
            <a:pPr algn="just">
              <a:buNone/>
            </a:pPr>
            <a:r>
              <a:rPr lang="en-IN" sz="2000" dirty="0" smtClean="0"/>
              <a:t>services to remain attractive to the footloose FTAs.</a:t>
            </a:r>
          </a:p>
          <a:p>
            <a:pPr algn="just">
              <a:buNone/>
            </a:pPr>
            <a:endParaRPr lang="en-IN" sz="2000" dirty="0" smtClean="0"/>
          </a:p>
          <a:p>
            <a:pPr algn="just">
              <a:buNone/>
            </a:pPr>
            <a:r>
              <a:rPr lang="en-IN" sz="2000" dirty="0" smtClean="0"/>
              <a:t>2) To boost inbound foreign tourism, the national government can waive</a:t>
            </a:r>
          </a:p>
          <a:p>
            <a:pPr algn="just">
              <a:buNone/>
            </a:pPr>
            <a:r>
              <a:rPr lang="en-IN" sz="2000" dirty="0" smtClean="0"/>
              <a:t>tourist visa fees in targeted destinations. Also, reimbursement of VAT</a:t>
            </a:r>
          </a:p>
          <a:p>
            <a:pPr algn="just">
              <a:buNone/>
            </a:pPr>
            <a:r>
              <a:rPr lang="en-IN" sz="2000" dirty="0" smtClean="0"/>
              <a:t>on purchases by foreign tourists can help boost inflows from the</a:t>
            </a:r>
          </a:p>
          <a:p>
            <a:pPr algn="just">
              <a:buNone/>
            </a:pPr>
            <a:r>
              <a:rPr lang="en-IN" sz="2000" dirty="0" smtClean="0"/>
              <a:t>South and Southeast Asian sub-regions and even Africa.</a:t>
            </a:r>
            <a:endParaRPr lang="en-IN"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t>Recommendations………………………………………………………………………………………………………continued</a:t>
            </a:r>
            <a:endParaRPr lang="en-IN" sz="1600" dirty="0"/>
          </a:p>
        </p:txBody>
      </p:sp>
      <p:sp>
        <p:nvSpPr>
          <p:cNvPr id="3" name="Content Placeholder 2"/>
          <p:cNvSpPr>
            <a:spLocks noGrp="1"/>
          </p:cNvSpPr>
          <p:nvPr>
            <p:ph idx="1"/>
          </p:nvPr>
        </p:nvSpPr>
        <p:spPr/>
        <p:txBody>
          <a:bodyPr>
            <a:normAutofit/>
          </a:bodyPr>
          <a:lstStyle/>
          <a:p>
            <a:pPr algn="just">
              <a:buNone/>
            </a:pPr>
            <a:r>
              <a:rPr lang="en-IN" sz="2000" dirty="0" smtClean="0"/>
              <a:t>Improving destination connectivity, wayside amenities and security will</a:t>
            </a:r>
          </a:p>
          <a:p>
            <a:pPr algn="just">
              <a:buNone/>
            </a:pPr>
            <a:r>
              <a:rPr lang="en-IN" sz="2000" dirty="0" smtClean="0"/>
              <a:t>boost word of mouth promotion. Cleanliness and security (in particular</a:t>
            </a:r>
          </a:p>
          <a:p>
            <a:pPr algn="just">
              <a:buNone/>
            </a:pPr>
            <a:r>
              <a:rPr lang="en-IN" sz="2000" dirty="0" smtClean="0"/>
              <a:t>for women) in and around the tourist sites is a key concern for foreign</a:t>
            </a:r>
          </a:p>
          <a:p>
            <a:pPr algn="just">
              <a:buNone/>
            </a:pPr>
            <a:r>
              <a:rPr lang="en-IN" sz="2000" dirty="0" smtClean="0"/>
              <a:t>tourists, and there is an urgent need to improve them. The recent</a:t>
            </a:r>
          </a:p>
          <a:p>
            <a:pPr algn="just">
              <a:buNone/>
            </a:pPr>
            <a:r>
              <a:rPr lang="en-IN" sz="2000" dirty="0" smtClean="0"/>
              <a:t>incidences of assaults on women in India (including foreign tourists)</a:t>
            </a:r>
          </a:p>
          <a:p>
            <a:pPr algn="just">
              <a:buNone/>
            </a:pPr>
            <a:r>
              <a:rPr lang="en-IN" sz="2000" dirty="0" smtClean="0"/>
              <a:t>have greatly damaged India's image and consequently tourism</a:t>
            </a:r>
          </a:p>
          <a:p>
            <a:pPr algn="just">
              <a:buNone/>
            </a:pPr>
            <a:r>
              <a:rPr lang="en-IN" sz="2000" dirty="0" smtClean="0"/>
              <a:t>Prospects.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t>Recommendations………………………………………………………………………………………………………continued</a:t>
            </a:r>
            <a:endParaRPr lang="en-IN" sz="1600" dirty="0"/>
          </a:p>
        </p:txBody>
      </p:sp>
      <p:sp>
        <p:nvSpPr>
          <p:cNvPr id="3" name="Content Placeholder 2"/>
          <p:cNvSpPr>
            <a:spLocks noGrp="1"/>
          </p:cNvSpPr>
          <p:nvPr>
            <p:ph idx="1"/>
          </p:nvPr>
        </p:nvSpPr>
        <p:spPr/>
        <p:txBody>
          <a:bodyPr>
            <a:normAutofit/>
          </a:bodyPr>
          <a:lstStyle/>
          <a:p>
            <a:pPr algn="just">
              <a:buNone/>
            </a:pPr>
            <a:r>
              <a:rPr lang="en-IN" sz="2000" dirty="0" smtClean="0"/>
              <a:t>4)Standardization of rates and fares will also help boost foreign tourist</a:t>
            </a:r>
          </a:p>
          <a:p>
            <a:pPr algn="just">
              <a:buNone/>
            </a:pPr>
            <a:r>
              <a:rPr lang="en-IN" sz="2000" dirty="0" smtClean="0"/>
              <a:t>confidence vis-à-vis the prevalent feeling of being discriminated against</a:t>
            </a:r>
          </a:p>
          <a:p>
            <a:pPr algn="just">
              <a:buNone/>
            </a:pPr>
            <a:r>
              <a:rPr lang="en-IN" sz="2000" dirty="0" smtClean="0"/>
              <a:t>and cheated. Concerted efforts and strict penal actions must also be</a:t>
            </a:r>
          </a:p>
          <a:p>
            <a:pPr algn="just">
              <a:buNone/>
            </a:pPr>
            <a:r>
              <a:rPr lang="en-IN" sz="2000" dirty="0" smtClean="0"/>
              <a:t>taken to reduce incidents of tout and harassment of tourists in some</a:t>
            </a:r>
          </a:p>
          <a:p>
            <a:pPr algn="just">
              <a:buNone/>
            </a:pPr>
            <a:r>
              <a:rPr lang="en-IN" sz="2000" dirty="0" smtClean="0"/>
              <a:t>places.</a:t>
            </a:r>
          </a:p>
          <a:p>
            <a:pPr algn="just">
              <a:buNone/>
            </a:pPr>
            <a:r>
              <a:rPr lang="en-IN" sz="2000" dirty="0" smtClean="0"/>
              <a:t>5) The high tourist spend per person in India is a welcome feature.</a:t>
            </a:r>
          </a:p>
          <a:p>
            <a:pPr algn="just">
              <a:buNone/>
            </a:pPr>
            <a:r>
              <a:rPr lang="en-IN" sz="2000" dirty="0" smtClean="0"/>
              <a:t>However, in times of slowdown such as now, concerted efforts to offer</a:t>
            </a:r>
          </a:p>
          <a:p>
            <a:pPr algn="just">
              <a:buNone/>
            </a:pPr>
            <a:r>
              <a:rPr lang="en-IN" sz="2000" dirty="0" smtClean="0"/>
              <a:t>value for money will encourage more mid-range and budget </a:t>
            </a:r>
            <a:r>
              <a:rPr lang="en-IN" sz="2000" dirty="0" err="1" smtClean="0"/>
              <a:t>travelers</a:t>
            </a:r>
            <a:r>
              <a:rPr lang="en-IN" sz="2000" dirty="0" smtClean="0"/>
              <a:t> to</a:t>
            </a:r>
          </a:p>
          <a:p>
            <a:pPr algn="just">
              <a:buNone/>
            </a:pPr>
            <a:r>
              <a:rPr lang="en-IN" sz="2000" dirty="0" smtClean="0"/>
              <a:t>come to India, thus helping the country to tap a major chunk of foreign</a:t>
            </a:r>
          </a:p>
          <a:p>
            <a:pPr algn="just">
              <a:buNone/>
            </a:pPr>
            <a:r>
              <a:rPr lang="en-IN" sz="2000" dirty="0" smtClean="0"/>
              <a:t>travellers who are now visiting the comparable locales in other</a:t>
            </a:r>
          </a:p>
          <a:p>
            <a:pPr algn="just">
              <a:buNone/>
            </a:pPr>
            <a:r>
              <a:rPr lang="en-IN" sz="2000" dirty="0" smtClean="0"/>
              <a:t>competing countries.</a:t>
            </a:r>
            <a:endParaRPr lang="en-IN"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t>Recommendations………………………………………………………………………………………………………continued</a:t>
            </a:r>
            <a:endParaRPr lang="en-IN" sz="1600" dirty="0"/>
          </a:p>
        </p:txBody>
      </p:sp>
      <p:sp>
        <p:nvSpPr>
          <p:cNvPr id="3" name="Content Placeholder 2"/>
          <p:cNvSpPr>
            <a:spLocks noGrp="1"/>
          </p:cNvSpPr>
          <p:nvPr>
            <p:ph idx="1"/>
          </p:nvPr>
        </p:nvSpPr>
        <p:spPr/>
        <p:txBody>
          <a:bodyPr>
            <a:normAutofit/>
          </a:bodyPr>
          <a:lstStyle/>
          <a:p>
            <a:pPr>
              <a:buNone/>
            </a:pPr>
            <a:r>
              <a:rPr lang="en-IN" sz="2000" dirty="0" smtClean="0"/>
              <a:t>6)Rationalization of the tax structure and licensing regime will help</a:t>
            </a:r>
          </a:p>
          <a:p>
            <a:pPr>
              <a:buNone/>
            </a:pPr>
            <a:r>
              <a:rPr lang="en-IN" sz="2000" dirty="0" smtClean="0"/>
              <a:t>promote development of quality low-cost and mid-range</a:t>
            </a:r>
          </a:p>
          <a:p>
            <a:pPr>
              <a:buNone/>
            </a:pPr>
            <a:r>
              <a:rPr lang="en-IN" sz="2000" dirty="0" smtClean="0"/>
              <a:t>accommodation and other tourist services such as transport. This is</a:t>
            </a:r>
          </a:p>
          <a:p>
            <a:pPr>
              <a:buNone/>
            </a:pPr>
            <a:r>
              <a:rPr lang="en-IN" sz="2000" dirty="0" smtClean="0"/>
              <a:t>particularly critical in the luxury tax for hotels.</a:t>
            </a:r>
          </a:p>
          <a:p>
            <a:pPr>
              <a:buNone/>
            </a:pPr>
            <a:endParaRPr lang="en-IN" sz="2000" dirty="0" smtClean="0"/>
          </a:p>
          <a:p>
            <a:pPr>
              <a:buNone/>
            </a:pPr>
            <a:r>
              <a:rPr lang="en-IN" sz="2000" dirty="0" smtClean="0"/>
              <a:t>7) Extending the infrastructure status to 'all' hotels and tourist</a:t>
            </a:r>
          </a:p>
          <a:p>
            <a:pPr>
              <a:buNone/>
            </a:pPr>
            <a:r>
              <a:rPr lang="en-IN" sz="2000" dirty="0" smtClean="0"/>
              <a:t>accommodation units can also assure development of lower cost</a:t>
            </a:r>
          </a:p>
          <a:p>
            <a:pPr>
              <a:buNone/>
            </a:pPr>
            <a:r>
              <a:rPr lang="en-IN" sz="2000" dirty="0" smtClean="0"/>
              <a:t>accommodation. Sector experts reckon that hotel tariffs may actually</a:t>
            </a:r>
          </a:p>
          <a:p>
            <a:pPr>
              <a:buNone/>
            </a:pPr>
            <a:r>
              <a:rPr lang="en-IN" sz="2000" dirty="0" smtClean="0"/>
              <a:t>go down by 2-3 percent if the government agrees to remove the riders</a:t>
            </a:r>
          </a:p>
          <a:p>
            <a:pPr>
              <a:buNone/>
            </a:pPr>
            <a:r>
              <a:rPr lang="en-IN" sz="2000" dirty="0" smtClean="0"/>
              <a:t>attached to the infrastructure status accorded to the hotel industry</a:t>
            </a:r>
          </a:p>
          <a:p>
            <a:pPr>
              <a:buNone/>
            </a:pPr>
            <a:r>
              <a:rPr lang="en-IN" sz="2000" dirty="0" smtClean="0"/>
              <a:t>recently.</a:t>
            </a:r>
            <a:endParaRPr lang="en-IN"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t>Recommendations………………………………………………………………………………………………………continued</a:t>
            </a:r>
            <a:endParaRPr lang="en-IN" sz="1600" dirty="0"/>
          </a:p>
        </p:txBody>
      </p:sp>
      <p:sp>
        <p:nvSpPr>
          <p:cNvPr id="3" name="Content Placeholder 2"/>
          <p:cNvSpPr>
            <a:spLocks noGrp="1"/>
          </p:cNvSpPr>
          <p:nvPr>
            <p:ph idx="1"/>
          </p:nvPr>
        </p:nvSpPr>
        <p:spPr/>
        <p:txBody>
          <a:bodyPr>
            <a:normAutofit/>
          </a:bodyPr>
          <a:lstStyle/>
          <a:p>
            <a:pPr>
              <a:buNone/>
            </a:pPr>
            <a:r>
              <a:rPr lang="en-IN" sz="2000" dirty="0" smtClean="0"/>
              <a:t>8)Absence of alternate sites near fair and festival creates a bottleneck</a:t>
            </a:r>
          </a:p>
          <a:p>
            <a:pPr>
              <a:buNone/>
            </a:pPr>
            <a:r>
              <a:rPr lang="en-IN" sz="2000" dirty="0" smtClean="0"/>
              <a:t>problem in crowd management. Mega festivals like </a:t>
            </a:r>
            <a:r>
              <a:rPr lang="en-IN" sz="2000" dirty="0" err="1" smtClean="0"/>
              <a:t>Kumbh</a:t>
            </a:r>
            <a:r>
              <a:rPr lang="en-IN" sz="2000" dirty="0" smtClean="0"/>
              <a:t> </a:t>
            </a:r>
            <a:r>
              <a:rPr lang="en-IN" sz="2000" dirty="0" err="1" smtClean="0"/>
              <a:t>mela</a:t>
            </a:r>
            <a:r>
              <a:rPr lang="en-IN" sz="2000" dirty="0" smtClean="0"/>
              <a:t> or</a:t>
            </a:r>
          </a:p>
          <a:p>
            <a:pPr>
              <a:buNone/>
            </a:pPr>
            <a:r>
              <a:rPr lang="en-IN" sz="2000" dirty="0" err="1" smtClean="0"/>
              <a:t>Gangasagar</a:t>
            </a:r>
            <a:r>
              <a:rPr lang="en-IN" sz="2000" dirty="0" smtClean="0"/>
              <a:t> </a:t>
            </a:r>
            <a:r>
              <a:rPr lang="en-IN" sz="2000" dirty="0" err="1" smtClean="0"/>
              <a:t>mela</a:t>
            </a:r>
            <a:r>
              <a:rPr lang="en-IN" sz="2000" dirty="0" smtClean="0"/>
              <a:t> should be accorded special attention from the local</a:t>
            </a:r>
          </a:p>
          <a:p>
            <a:pPr>
              <a:buNone/>
            </a:pPr>
            <a:r>
              <a:rPr lang="en-IN" sz="2000" dirty="0" smtClean="0"/>
              <a:t>administration/civic management bodies and emergency services</a:t>
            </a:r>
          </a:p>
          <a:p>
            <a:pPr>
              <a:buNone/>
            </a:pPr>
            <a:r>
              <a:rPr lang="en-IN" sz="2000" dirty="0" smtClean="0"/>
              <a:t>providers.</a:t>
            </a:r>
          </a:p>
          <a:p>
            <a:pPr>
              <a:buNone/>
            </a:pPr>
            <a:endParaRPr lang="en-IN" sz="2000" dirty="0" smtClean="0"/>
          </a:p>
          <a:p>
            <a:pPr>
              <a:buNone/>
            </a:pPr>
            <a:r>
              <a:rPr lang="en-IN" sz="2000" dirty="0" smtClean="0"/>
              <a:t>9) Poor Implementation of Legislative Law: Excessive formalities for an</a:t>
            </a:r>
          </a:p>
          <a:p>
            <a:pPr>
              <a:buNone/>
            </a:pPr>
            <a:r>
              <a:rPr lang="en-IN" sz="2000" dirty="0" smtClean="0"/>
              <a:t>issue of special permit to view restricted areas/heritage sites dampen</a:t>
            </a:r>
          </a:p>
          <a:p>
            <a:pPr>
              <a:buNone/>
            </a:pPr>
            <a:r>
              <a:rPr lang="en-IN" sz="2000" dirty="0" smtClean="0"/>
              <a:t>tourist interest and hence need to be streamlined.</a:t>
            </a:r>
            <a:endParaRPr lang="en-IN"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p:spPr>
        <p:txBody>
          <a:bodyPr>
            <a:normAutofit fontScale="90000"/>
          </a:bodyPr>
          <a:lstStyle/>
          <a:p>
            <a:r>
              <a:rPr lang="en-IN" sz="2200" dirty="0" smtClean="0"/>
              <a:t>what is required for the growth of Inbound Tourism in India that is not being provided today by the stakeholders in tourism. </a:t>
            </a:r>
            <a:r>
              <a:rPr lang="en-IN" dirty="0" smtClean="0"/>
              <a:t/>
            </a:r>
            <a:br>
              <a:rPr lang="en-IN" dirty="0" smtClean="0"/>
            </a:br>
            <a:endParaRPr lang="en-IN" dirty="0"/>
          </a:p>
        </p:txBody>
      </p:sp>
      <p:sp>
        <p:nvSpPr>
          <p:cNvPr id="3" name="Content Placeholder 2"/>
          <p:cNvSpPr>
            <a:spLocks noGrp="1"/>
          </p:cNvSpPr>
          <p:nvPr>
            <p:ph idx="1"/>
          </p:nvPr>
        </p:nvSpPr>
        <p:spPr/>
        <p:txBody>
          <a:bodyPr>
            <a:normAutofit fontScale="92500" lnSpcReduction="10000"/>
          </a:bodyPr>
          <a:lstStyle/>
          <a:p>
            <a:pPr>
              <a:buNone/>
            </a:pPr>
            <a:r>
              <a:rPr lang="en-IN" sz="2000" dirty="0" smtClean="0"/>
              <a:t>·</a:t>
            </a:r>
            <a:r>
              <a:rPr lang="en-IN" sz="2000" dirty="0"/>
              <a:t>         Neat and clean hotels in remote </a:t>
            </a:r>
            <a:r>
              <a:rPr lang="en-IN" sz="2000" dirty="0" smtClean="0"/>
              <a:t>places</a:t>
            </a:r>
            <a:endParaRPr lang="en-IN" sz="2000" dirty="0"/>
          </a:p>
          <a:p>
            <a:pPr>
              <a:buNone/>
            </a:pPr>
            <a:r>
              <a:rPr lang="en-IN" sz="2000" dirty="0"/>
              <a:t>·         Budget hotels</a:t>
            </a:r>
          </a:p>
          <a:p>
            <a:pPr>
              <a:buNone/>
            </a:pPr>
            <a:r>
              <a:rPr lang="en-IN" sz="2000" dirty="0"/>
              <a:t>·         Last mile road connectivity catering to smooth and seamless travel</a:t>
            </a:r>
          </a:p>
          <a:p>
            <a:pPr>
              <a:buNone/>
            </a:pPr>
            <a:r>
              <a:rPr lang="en-IN" sz="2000" dirty="0"/>
              <a:t>·         Security and safety for tourists</a:t>
            </a:r>
          </a:p>
          <a:p>
            <a:pPr>
              <a:buNone/>
            </a:pPr>
            <a:r>
              <a:rPr lang="en-IN" sz="2000" dirty="0"/>
              <a:t>·         Visa on arrival for at least all western countries</a:t>
            </a:r>
          </a:p>
          <a:p>
            <a:pPr>
              <a:buNone/>
            </a:pPr>
            <a:r>
              <a:rPr lang="en-IN" sz="2000" dirty="0"/>
              <a:t>·         Better infrastructure in Tier II cities</a:t>
            </a:r>
          </a:p>
          <a:p>
            <a:pPr>
              <a:buNone/>
            </a:pPr>
            <a:r>
              <a:rPr lang="en-IN" sz="2000" dirty="0"/>
              <a:t>·         Knowledgeable guides</a:t>
            </a:r>
          </a:p>
          <a:p>
            <a:pPr>
              <a:buNone/>
            </a:pPr>
            <a:r>
              <a:rPr lang="en-IN" sz="2000" dirty="0"/>
              <a:t>·         Greater awareness on accessibility</a:t>
            </a:r>
          </a:p>
          <a:p>
            <a:pPr>
              <a:buNone/>
            </a:pPr>
            <a:r>
              <a:rPr lang="en-IN" sz="2000" dirty="0"/>
              <a:t>·         To look at new markets</a:t>
            </a:r>
          </a:p>
          <a:p>
            <a:pPr>
              <a:buNone/>
            </a:pPr>
            <a:r>
              <a:rPr lang="en-IN" sz="2000" dirty="0"/>
              <a:t>·         More thrust on promotion of India in mainland China and Latin American countries</a:t>
            </a:r>
          </a:p>
          <a:p>
            <a:pPr>
              <a:buNone/>
            </a:pPr>
            <a:r>
              <a:rPr lang="en-IN" sz="2000" dirty="0"/>
              <a:t>·         Promoting destinations collectively</a:t>
            </a:r>
          </a:p>
          <a:p>
            <a:pPr>
              <a:buNone/>
            </a:pPr>
            <a:r>
              <a:rPr lang="en-IN" sz="2000" dirty="0"/>
              <a:t>·         Recognizing tourism as an Industry and grant it export industry status</a:t>
            </a:r>
          </a:p>
          <a:p>
            <a:pPr>
              <a:buNone/>
            </a:pPr>
            <a:r>
              <a:rPr lang="en-IN" sz="2000" dirty="0"/>
              <a:t> </a:t>
            </a:r>
          </a:p>
          <a:p>
            <a:pPr>
              <a:buNone/>
            </a:pPr>
            <a:endParaRPr lang="en-IN"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US" dirty="0" smtClean="0"/>
          </a:p>
          <a:p>
            <a:endParaRPr lang="en-US" dirty="0" smtClean="0"/>
          </a:p>
          <a:p>
            <a:pPr>
              <a:buNone/>
            </a:pPr>
            <a:r>
              <a:rPr lang="en-US" dirty="0" smtClean="0"/>
              <a:t>				   Thank you</a:t>
            </a:r>
          </a:p>
          <a:p>
            <a:endParaRPr lang="en-US" dirty="0" smtClean="0"/>
          </a:p>
          <a:p>
            <a:endParaRPr lang="en-US" dirty="0" smtClean="0"/>
          </a:p>
          <a:p>
            <a:pPr>
              <a:buNone/>
            </a:pPr>
            <a:r>
              <a:rPr lang="en-US" sz="1400" dirty="0" smtClean="0"/>
              <a:t>			Acknowledgement: Planning Inbound Tourism Success, Volume 3</a:t>
            </a:r>
            <a:endParaRPr lang="en-IN"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6572264" cy="8277225"/>
          </a:xfrm>
          <a:prstGeom prst="rect">
            <a:avLst/>
          </a:prstGeom>
          <a:noFill/>
          <a:ln w="9525">
            <a:noFill/>
            <a:miter lim="800000"/>
            <a:headEnd/>
            <a:tailEnd/>
          </a:ln>
          <a:effectLst/>
        </p:spPr>
      </p:pic>
      <p:sp>
        <p:nvSpPr>
          <p:cNvPr id="3" name="TextBox 2"/>
          <p:cNvSpPr txBox="1"/>
          <p:nvPr/>
        </p:nvSpPr>
        <p:spPr>
          <a:xfrm>
            <a:off x="7215206" y="1714488"/>
            <a:ext cx="1928794" cy="1384995"/>
          </a:xfrm>
          <a:prstGeom prst="rect">
            <a:avLst/>
          </a:prstGeom>
          <a:noFill/>
        </p:spPr>
        <p:txBody>
          <a:bodyPr wrap="square" rtlCol="0">
            <a:spAutoFit/>
          </a:bodyPr>
          <a:lstStyle/>
          <a:p>
            <a:r>
              <a:rPr lang="en-US" sz="2800" dirty="0" smtClean="0">
                <a:solidFill>
                  <a:srgbClr val="FFC000"/>
                </a:solidFill>
              </a:rPr>
              <a:t>Tour Operators’ Products</a:t>
            </a:r>
            <a:endParaRPr lang="en-IN" sz="2800"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Package Holiday</a:t>
            </a:r>
            <a:br>
              <a:rPr lang="en-IN" b="1" dirty="0" smtClean="0"/>
            </a:br>
            <a:endParaRPr lang="en-IN" dirty="0"/>
          </a:p>
        </p:txBody>
      </p:sp>
      <p:sp>
        <p:nvSpPr>
          <p:cNvPr id="3" name="Content Placeholder 2"/>
          <p:cNvSpPr>
            <a:spLocks noGrp="1"/>
          </p:cNvSpPr>
          <p:nvPr>
            <p:ph idx="1"/>
          </p:nvPr>
        </p:nvSpPr>
        <p:spPr>
          <a:xfrm>
            <a:off x="357158" y="1571612"/>
            <a:ext cx="8329642" cy="4554551"/>
          </a:xfrm>
        </p:spPr>
        <p:txBody>
          <a:bodyPr>
            <a:normAutofit/>
          </a:bodyPr>
          <a:lstStyle/>
          <a:p>
            <a:pPr>
              <a:buFont typeface="Wingdings" pitchFamily="2" charset="2"/>
              <a:buChar char="§"/>
            </a:pPr>
            <a:r>
              <a:rPr lang="en-IN" sz="2000" dirty="0" smtClean="0"/>
              <a:t>At its simplest, a package holiday is an arrangement that includes transport to a destination, accommodation, transfer arrangements and the services of a representative for an all-inclusive price</a:t>
            </a:r>
          </a:p>
          <a:p>
            <a:pPr>
              <a:buNone/>
            </a:pPr>
            <a:endParaRPr lang="en-IN" sz="2000" dirty="0" smtClean="0"/>
          </a:p>
          <a:p>
            <a:pPr>
              <a:buNone/>
            </a:pPr>
            <a:r>
              <a:rPr lang="en-IN" sz="2000" dirty="0" smtClean="0"/>
              <a:t>• Tour operators assemble these different components into a saleable product that meets the needs and expectations of the customer.</a:t>
            </a:r>
          </a:p>
          <a:p>
            <a:pPr>
              <a:buNone/>
            </a:pPr>
            <a:endParaRPr lang="en-IN" sz="2000" dirty="0" smtClean="0"/>
          </a:p>
          <a:p>
            <a:pPr>
              <a:buNone/>
            </a:pPr>
            <a:r>
              <a:rPr lang="en-IN" sz="2000" dirty="0" smtClean="0"/>
              <a:t>• They are sold though travel agents and via less traditional distribution channels, such as the internet, TV and call centres.</a:t>
            </a:r>
          </a:p>
          <a:p>
            <a:endParaRPr lang="en-IN" sz="2000" dirty="0"/>
          </a:p>
        </p:txBody>
      </p:sp>
      <p:pic>
        <p:nvPicPr>
          <p:cNvPr id="3074" name="Picture 2" descr="C:\Users\SONY\Pictures\inbound tourism\imagesCAGBVVMU.jpg"/>
          <p:cNvPicPr>
            <a:picLocks noChangeAspect="1" noChangeArrowheads="1"/>
          </p:cNvPicPr>
          <p:nvPr/>
        </p:nvPicPr>
        <p:blipFill>
          <a:blip r:embed="rId2" cstate="print"/>
          <a:srcRect/>
          <a:stretch>
            <a:fillRect/>
          </a:stretch>
        </p:blipFill>
        <p:spPr bwMode="auto">
          <a:xfrm>
            <a:off x="3143240" y="4714875"/>
            <a:ext cx="2143125" cy="21431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71858" cy="1143000"/>
          </a:xfrm>
        </p:spPr>
        <p:txBody>
          <a:bodyPr>
            <a:normAutofit/>
          </a:bodyPr>
          <a:lstStyle/>
          <a:p>
            <a:r>
              <a:rPr lang="en-US" sz="2800" b="1" dirty="0" smtClean="0"/>
              <a:t>Dynamic Packaging</a:t>
            </a:r>
            <a:endParaRPr lang="en-IN" sz="2800" b="1" dirty="0"/>
          </a:p>
        </p:txBody>
      </p:sp>
      <p:sp>
        <p:nvSpPr>
          <p:cNvPr id="3" name="Content Placeholder 2"/>
          <p:cNvSpPr>
            <a:spLocks noGrp="1"/>
          </p:cNvSpPr>
          <p:nvPr>
            <p:ph idx="1"/>
          </p:nvPr>
        </p:nvSpPr>
        <p:spPr/>
        <p:txBody>
          <a:bodyPr>
            <a:normAutofit/>
          </a:bodyPr>
          <a:lstStyle/>
          <a:p>
            <a:r>
              <a:rPr lang="en-IN" sz="2000" dirty="0" smtClean="0"/>
              <a:t>Dynamic packaging is when travellers use the internet to research their holidays and make their own travel arrangements direct with airlines, hotels, car hire  companies, etc.</a:t>
            </a:r>
          </a:p>
          <a:p>
            <a:pPr>
              <a:buNone/>
            </a:pPr>
            <a:endParaRPr lang="en-IN" sz="2000" dirty="0" smtClean="0"/>
          </a:p>
          <a:p>
            <a:r>
              <a:rPr lang="en-IN" sz="2000" dirty="0" smtClean="0"/>
              <a:t> It offers people greater flexibility than buying standard holidays from a travel agency and can sometimes work out cheaper as well.</a:t>
            </a:r>
            <a:endParaRPr lang="en-IN" sz="2000" dirty="0"/>
          </a:p>
        </p:txBody>
      </p:sp>
      <p:pic>
        <p:nvPicPr>
          <p:cNvPr id="2051" name="Picture 3" descr="C:\Users\SONY\Pictures\inbound tourism\imagesCAGBVVMU.jpg"/>
          <p:cNvPicPr>
            <a:picLocks noChangeAspect="1" noChangeArrowheads="1"/>
          </p:cNvPicPr>
          <p:nvPr/>
        </p:nvPicPr>
        <p:blipFill>
          <a:blip r:embed="rId2" cstate="print"/>
          <a:srcRect/>
          <a:stretch>
            <a:fillRect/>
          </a:stretch>
        </p:blipFill>
        <p:spPr bwMode="auto">
          <a:xfrm>
            <a:off x="3286116" y="4500570"/>
            <a:ext cx="2143125" cy="21431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86172" cy="1143000"/>
          </a:xfrm>
        </p:spPr>
        <p:txBody>
          <a:bodyPr>
            <a:normAutofit/>
          </a:bodyPr>
          <a:lstStyle/>
          <a:p>
            <a:r>
              <a:rPr lang="en-US" sz="2400" dirty="0" smtClean="0"/>
              <a:t>About Inbound Tourism</a:t>
            </a:r>
            <a:endParaRPr lang="en-IN" sz="2400" dirty="0"/>
          </a:p>
        </p:txBody>
      </p:sp>
      <p:sp>
        <p:nvSpPr>
          <p:cNvPr id="3" name="Content Placeholder 2"/>
          <p:cNvSpPr>
            <a:spLocks noGrp="1"/>
          </p:cNvSpPr>
          <p:nvPr>
            <p:ph idx="1"/>
          </p:nvPr>
        </p:nvSpPr>
        <p:spPr/>
        <p:txBody>
          <a:bodyPr>
            <a:normAutofit/>
          </a:bodyPr>
          <a:lstStyle/>
          <a:p>
            <a:pPr algn="just">
              <a:buNone/>
            </a:pPr>
            <a:r>
              <a:rPr lang="en-IN" sz="2000" dirty="0" smtClean="0"/>
              <a:t>	When </a:t>
            </a:r>
            <a:r>
              <a:rPr lang="en-IN" sz="2000" dirty="0"/>
              <a:t>a company focuses primarily on serving </a:t>
            </a:r>
            <a:r>
              <a:rPr lang="en-IN" sz="2000" dirty="0" smtClean="0"/>
              <a:t>travellers </a:t>
            </a:r>
            <a:r>
              <a:rPr lang="en-IN" sz="2000" dirty="0"/>
              <a:t>coming from other destinations, </a:t>
            </a:r>
            <a:r>
              <a:rPr lang="en-IN" sz="2000" dirty="0" smtClean="0"/>
              <a:t>we refer </a:t>
            </a:r>
            <a:r>
              <a:rPr lang="en-IN" sz="2000" dirty="0"/>
              <a:t>to them as inbound operators. They generally offer services for clients coming </a:t>
            </a:r>
            <a:r>
              <a:rPr lang="en-IN" sz="2000" dirty="0" smtClean="0"/>
              <a:t>from other </a:t>
            </a:r>
            <a:r>
              <a:rPr lang="en-IN" sz="2000" dirty="0"/>
              <a:t>countries or regions</a:t>
            </a:r>
            <a:r>
              <a:rPr lang="en-IN" sz="2000" dirty="0" smtClean="0"/>
              <a:t>.</a:t>
            </a:r>
          </a:p>
          <a:p>
            <a:pPr algn="just">
              <a:buNone/>
            </a:pPr>
            <a:endParaRPr lang="en-IN" sz="2000" dirty="0" smtClean="0"/>
          </a:p>
          <a:p>
            <a:pPr algn="just">
              <a:buNone/>
            </a:pPr>
            <a:r>
              <a:rPr lang="en-IN" sz="2000" dirty="0" smtClean="0"/>
              <a:t>	The </a:t>
            </a:r>
            <a:r>
              <a:rPr lang="en-IN" sz="2000" dirty="0"/>
              <a:t>inbound operator seeks to understand foreign markets and develop products </a:t>
            </a:r>
            <a:r>
              <a:rPr lang="en-IN" sz="2000" dirty="0" smtClean="0"/>
              <a:t>and services </a:t>
            </a:r>
            <a:r>
              <a:rPr lang="en-IN" sz="2000" dirty="0"/>
              <a:t>that will attract customers from overseas to their destination, and will focus </a:t>
            </a:r>
            <a:r>
              <a:rPr lang="en-IN" sz="2000" dirty="0" smtClean="0"/>
              <a:t>on researching </a:t>
            </a:r>
            <a:r>
              <a:rPr lang="en-IN" sz="2000" dirty="0"/>
              <a:t>the travel motivations and preferences of target markets outside their </a:t>
            </a:r>
            <a:r>
              <a:rPr lang="en-IN" sz="2000" dirty="0" smtClean="0"/>
              <a:t>own country</a:t>
            </a:r>
            <a:r>
              <a:rPr lang="en-IN" sz="2000" dirty="0"/>
              <a:t>.</a:t>
            </a:r>
            <a:endParaRPr lang="en-IN" sz="2000" dirty="0" smtClean="0"/>
          </a:p>
          <a:p>
            <a:pPr algn="just">
              <a:buNone/>
            </a:pPr>
            <a:endParaRPr lang="en-US" sz="2000" dirty="0"/>
          </a:p>
          <a:p>
            <a:pPr>
              <a:buNone/>
            </a:pPr>
            <a:endParaRPr lang="en-IN"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86172" cy="1143000"/>
          </a:xfrm>
        </p:spPr>
        <p:txBody>
          <a:bodyPr>
            <a:normAutofit fontScale="90000"/>
          </a:bodyPr>
          <a:lstStyle/>
          <a:p>
            <a:r>
              <a:rPr lang="en-IN" b="1" dirty="0" smtClean="0"/>
              <a:t/>
            </a:r>
            <a:br>
              <a:rPr lang="en-IN" b="1" dirty="0" smtClean="0"/>
            </a:br>
            <a:endParaRPr lang="en-IN" dirty="0"/>
          </a:p>
        </p:txBody>
      </p:sp>
      <p:sp>
        <p:nvSpPr>
          <p:cNvPr id="3" name="Content Placeholder 2"/>
          <p:cNvSpPr>
            <a:spLocks noGrp="1"/>
          </p:cNvSpPr>
          <p:nvPr>
            <p:ph idx="1"/>
          </p:nvPr>
        </p:nvSpPr>
        <p:spPr/>
        <p:txBody>
          <a:bodyPr>
            <a:normAutofit/>
          </a:bodyPr>
          <a:lstStyle/>
          <a:p>
            <a:pPr algn="just">
              <a:buNone/>
            </a:pPr>
            <a:r>
              <a:rPr lang="en-IN" sz="1800" dirty="0" smtClean="0"/>
              <a:t>	Inbound </a:t>
            </a:r>
            <a:r>
              <a:rPr lang="en-IN" sz="1800" dirty="0"/>
              <a:t>tour operators create and market travel products and services to customers </a:t>
            </a:r>
            <a:r>
              <a:rPr lang="en-IN" sz="1800" dirty="0" smtClean="0"/>
              <a:t>mainly in </a:t>
            </a:r>
            <a:r>
              <a:rPr lang="en-IN" sz="1800" dirty="0"/>
              <a:t>long haul markets</a:t>
            </a:r>
            <a:r>
              <a:rPr lang="en-IN" sz="1800" dirty="0" smtClean="0"/>
              <a:t>.  </a:t>
            </a:r>
            <a:r>
              <a:rPr lang="en-IN" sz="1800" dirty="0"/>
              <a:t>Customers in countries far away generally do not have in </a:t>
            </a:r>
            <a:r>
              <a:rPr lang="en-IN" sz="1800" dirty="0" smtClean="0"/>
              <a:t>depth  knowledge </a:t>
            </a:r>
            <a:r>
              <a:rPr lang="en-IN" sz="1800" dirty="0"/>
              <a:t>of a destination or the service providers in that destination, may not speak </a:t>
            </a:r>
            <a:r>
              <a:rPr lang="en-IN" sz="1800" dirty="0" smtClean="0"/>
              <a:t>the language</a:t>
            </a:r>
            <a:r>
              <a:rPr lang="en-IN" sz="1800" dirty="0"/>
              <a:t>, and may not feel comfortable making their own arrangements. Inbound </a:t>
            </a:r>
            <a:r>
              <a:rPr lang="en-IN" sz="1800" dirty="0" smtClean="0"/>
              <a:t>tour operators </a:t>
            </a:r>
            <a:r>
              <a:rPr lang="en-IN" sz="1800" dirty="0"/>
              <a:t>serve these customers by </a:t>
            </a:r>
            <a:r>
              <a:rPr lang="en-IN" sz="1800" dirty="0" smtClean="0"/>
              <a:t>planning </a:t>
            </a:r>
            <a:r>
              <a:rPr lang="en-IN" sz="1800" dirty="0"/>
              <a:t>a holiday, </a:t>
            </a:r>
            <a:r>
              <a:rPr lang="en-IN" sz="1800" dirty="0" smtClean="0"/>
              <a:t>and may </a:t>
            </a:r>
            <a:r>
              <a:rPr lang="en-IN" sz="1800" dirty="0"/>
              <a:t>offer experiences that would otherwise be inaccessible to independent </a:t>
            </a:r>
            <a:r>
              <a:rPr lang="en-IN" sz="1800" dirty="0" err="1"/>
              <a:t>travelers</a:t>
            </a:r>
            <a:r>
              <a:rPr lang="en-IN" sz="1800" dirty="0"/>
              <a:t> </a:t>
            </a:r>
            <a:r>
              <a:rPr lang="en-IN" sz="1800" dirty="0" smtClean="0"/>
              <a:t>making  their </a:t>
            </a:r>
            <a:r>
              <a:rPr lang="en-IN" sz="1800" dirty="0"/>
              <a:t>own </a:t>
            </a:r>
            <a:r>
              <a:rPr lang="en-IN" sz="1800" dirty="0" smtClean="0"/>
              <a:t>arrangements.</a:t>
            </a:r>
          </a:p>
          <a:p>
            <a:pPr algn="just">
              <a:buNone/>
            </a:pPr>
            <a:r>
              <a:rPr lang="en-IN" sz="1800" dirty="0" smtClean="0"/>
              <a:t>     </a:t>
            </a:r>
            <a:r>
              <a:rPr lang="en-IN" sz="1800" dirty="0"/>
              <a:t>For example, planning and organizing your own expedition to </a:t>
            </a:r>
            <a:r>
              <a:rPr lang="en-IN" sz="1800" dirty="0" smtClean="0"/>
              <a:t>go trekking </a:t>
            </a:r>
            <a:r>
              <a:rPr lang="en-IN" sz="1800" dirty="0"/>
              <a:t>in Western Croatia would involve months of research to identify routes, find </a:t>
            </a:r>
            <a:r>
              <a:rPr lang="en-IN" sz="1800" dirty="0" smtClean="0"/>
              <a:t>local guides</a:t>
            </a:r>
            <a:r>
              <a:rPr lang="en-IN" sz="1800" dirty="0"/>
              <a:t>, arrange transport </a:t>
            </a:r>
            <a:r>
              <a:rPr lang="en-IN" sz="1800" dirty="0" smtClean="0"/>
              <a:t>and </a:t>
            </a:r>
            <a:r>
              <a:rPr lang="en-IN" sz="1800" dirty="0"/>
              <a:t>considerable expense to </a:t>
            </a:r>
            <a:r>
              <a:rPr lang="en-IN" sz="1800" dirty="0" smtClean="0"/>
              <a:t>transport equipment </a:t>
            </a:r>
            <a:r>
              <a:rPr lang="en-IN" sz="1800" dirty="0"/>
              <a:t>and gear or purchase it locally. </a:t>
            </a:r>
          </a:p>
        </p:txBody>
      </p:sp>
      <p:sp>
        <p:nvSpPr>
          <p:cNvPr id="4" name="TextBox 3"/>
          <p:cNvSpPr txBox="1"/>
          <p:nvPr/>
        </p:nvSpPr>
        <p:spPr>
          <a:xfrm>
            <a:off x="571472" y="500042"/>
            <a:ext cx="8001056" cy="369332"/>
          </a:xfrm>
          <a:prstGeom prst="rect">
            <a:avLst/>
          </a:prstGeom>
          <a:noFill/>
        </p:spPr>
        <p:txBody>
          <a:bodyPr wrap="square" rtlCol="0">
            <a:spAutoFit/>
          </a:bodyPr>
          <a:lstStyle/>
          <a:p>
            <a:r>
              <a:rPr lang="en-US" dirty="0" smtClean="0"/>
              <a:t>About Inbound Tourism…………………………………………………………………………..…continued</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About Inbound Tourism…………………………………………………………………………..…continued</a:t>
            </a:r>
            <a:r>
              <a:rPr lang="en-IN" sz="1400" dirty="0" smtClean="0"/>
              <a:t/>
            </a:r>
            <a:br>
              <a:rPr lang="en-IN" sz="1400" dirty="0" smtClean="0"/>
            </a:br>
            <a:endParaRPr lang="en-IN" sz="1400" dirty="0"/>
          </a:p>
        </p:txBody>
      </p:sp>
      <p:sp>
        <p:nvSpPr>
          <p:cNvPr id="3" name="Content Placeholder 2"/>
          <p:cNvSpPr>
            <a:spLocks noGrp="1"/>
          </p:cNvSpPr>
          <p:nvPr>
            <p:ph idx="1"/>
          </p:nvPr>
        </p:nvSpPr>
        <p:spPr>
          <a:xfrm>
            <a:off x="214282" y="1500174"/>
            <a:ext cx="7372344" cy="3883021"/>
          </a:xfrm>
        </p:spPr>
        <p:txBody>
          <a:bodyPr>
            <a:normAutofit fontScale="92500" lnSpcReduction="10000"/>
          </a:bodyPr>
          <a:lstStyle/>
          <a:p>
            <a:pPr algn="just"/>
            <a:r>
              <a:rPr lang="en-IN" sz="1800" dirty="0" smtClean="0"/>
              <a:t>A local company can organize all this for you at much less cost and in less time than it would take for you to do it yourself.</a:t>
            </a:r>
          </a:p>
          <a:p>
            <a:pPr algn="just">
              <a:buNone/>
            </a:pPr>
            <a:endParaRPr lang="en-IN" sz="1800" dirty="0" smtClean="0"/>
          </a:p>
          <a:p>
            <a:pPr algn="just"/>
            <a:r>
              <a:rPr lang="en-IN" sz="1800" dirty="0" smtClean="0"/>
              <a:t> Inbound operators usually specialize in package travel arrangements of this kind, and may have both group and independent </a:t>
            </a:r>
            <a:r>
              <a:rPr lang="en-IN" sz="1800" dirty="0" err="1" smtClean="0"/>
              <a:t>travelers</a:t>
            </a:r>
            <a:r>
              <a:rPr lang="en-IN" sz="1800" dirty="0" smtClean="0"/>
              <a:t> as clients.</a:t>
            </a:r>
          </a:p>
          <a:p>
            <a:pPr algn="just">
              <a:buNone/>
            </a:pPr>
            <a:endParaRPr lang="en-IN" sz="1800" dirty="0" smtClean="0"/>
          </a:p>
          <a:p>
            <a:pPr algn="just"/>
            <a:r>
              <a:rPr lang="en-IN" sz="1800" dirty="0" smtClean="0"/>
              <a:t>Inbound operators operate their own tours, although the services of many local companies may be packaged and resold as part of this tour.</a:t>
            </a:r>
          </a:p>
          <a:p>
            <a:pPr algn="just">
              <a:buNone/>
            </a:pPr>
            <a:r>
              <a:rPr lang="en-IN" sz="1800" dirty="0" smtClean="0"/>
              <a:t>  </a:t>
            </a:r>
          </a:p>
          <a:p>
            <a:pPr algn="just"/>
            <a:r>
              <a:rPr lang="en-IN" sz="1800" dirty="0" smtClean="0"/>
              <a:t>Inbound operator usually specialize in one country or region. They may offer tours catering to a broad range of interests if they are  in a country that is not well known to travellers, but if they are in a well known destination where it is easy for independent travellers to make their own arrangements they usually focus on specialty travel.</a:t>
            </a:r>
          </a:p>
          <a:p>
            <a:pPr algn="just"/>
            <a:endParaRPr lang="en-IN"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TotalTime>
  <Words>2760</Words>
  <Application>Microsoft Office PowerPoint</Application>
  <PresentationFormat>On-screen Show (4:3)</PresentationFormat>
  <Paragraphs>307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Inbound Tourism</vt:lpstr>
      <vt:lpstr>About tourism</vt:lpstr>
      <vt:lpstr>About Tour Operator</vt:lpstr>
      <vt:lpstr>Slide 4</vt:lpstr>
      <vt:lpstr>Package Holiday </vt:lpstr>
      <vt:lpstr>Dynamic Packaging</vt:lpstr>
      <vt:lpstr>About Inbound Tourism</vt:lpstr>
      <vt:lpstr> </vt:lpstr>
      <vt:lpstr>About Inbound Tourism…………………………………………………………………………..…continued </vt:lpstr>
      <vt:lpstr>Examples of Inbound Tour in India</vt:lpstr>
      <vt:lpstr>Slide 11</vt:lpstr>
      <vt:lpstr>Slide 12</vt:lpstr>
      <vt:lpstr>Benefits of Inbound Tourism</vt:lpstr>
      <vt:lpstr>Where to Start?</vt:lpstr>
      <vt:lpstr>Detecting the Differences between Domestic and International Tourism</vt:lpstr>
      <vt:lpstr>Know the Competition </vt:lpstr>
      <vt:lpstr>The Role of ITO involves some of the following</vt:lpstr>
      <vt:lpstr>Why work with an ITO</vt:lpstr>
      <vt:lpstr>INBOUND TOURISM CHECKLIST </vt:lpstr>
      <vt:lpstr>INBOUND TOURISM CHECKLIST…………………………………………………………………………………………………………….continued</vt:lpstr>
      <vt:lpstr>INBOUND TOURISM CHECKLIST…………………………………………………………………………………………………………….continued</vt:lpstr>
      <vt:lpstr>INBOUND TOURISM CHECKLIST…………………………………………………………………………………………………………….continued</vt:lpstr>
      <vt:lpstr>Links between Tour Operators and other Travel &amp; Tourism Industry</vt:lpstr>
      <vt:lpstr>Slide 24</vt:lpstr>
      <vt:lpstr>External Influences and Challenges to Tour Operators</vt:lpstr>
      <vt:lpstr>Natural Disaster</vt:lpstr>
      <vt:lpstr>Slide 27</vt:lpstr>
      <vt:lpstr>GOI Initiatives and Marketing Campaigns</vt:lpstr>
      <vt:lpstr>GoI initiatives and marketing campaigns………………………………………..continued</vt:lpstr>
      <vt:lpstr>GoI initiatives and marketing campaigns………………………………………..continued</vt:lpstr>
      <vt:lpstr>GoI initiatives and marketing campaigns………………………………………………….………………..continued</vt:lpstr>
      <vt:lpstr>GoI initiatives and marketing campaigns………………………………………..continued</vt:lpstr>
      <vt:lpstr>Recommended policy actions to promote FTA inflows in India are:</vt:lpstr>
      <vt:lpstr>Recommendations………………………………………………………………………………………………………continued</vt:lpstr>
      <vt:lpstr>Recommendations………………………………………………………………………………………………………continued</vt:lpstr>
      <vt:lpstr>Recommendations………………………………………………………………………………………………………continued</vt:lpstr>
      <vt:lpstr>Recommendations………………………………………………………………………………………………………continued</vt:lpstr>
      <vt:lpstr>what is required for the growth of Inbound Tourism in India that is not being provided today by the stakeholders in tourism.  </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Inbound Tourism</dc:title>
  <dc:creator>SONY</dc:creator>
  <cp:lastModifiedBy>sony</cp:lastModifiedBy>
  <cp:revision>65</cp:revision>
  <dcterms:created xsi:type="dcterms:W3CDTF">2013-07-31T10:03:32Z</dcterms:created>
  <dcterms:modified xsi:type="dcterms:W3CDTF">2016-09-25T19:31:54Z</dcterms:modified>
</cp:coreProperties>
</file>