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Adventure Tourism Management</a:t>
            </a:r>
            <a:endParaRPr lang="en-IN" dirty="0">
              <a:latin typeface="Times New Roman" pitchFamily="18" charset="0"/>
              <a:cs typeface="Times New Roman" pitchFamily="18" charset="0"/>
            </a:endParaRPr>
          </a:p>
        </p:txBody>
      </p:sp>
      <p:pic>
        <p:nvPicPr>
          <p:cNvPr id="9" name="Content Placeholder 8" descr="Collage 2016-08-05 17_05_21.jpg"/>
          <p:cNvPicPr>
            <a:picLocks noGrp="1" noChangeAspect="1"/>
          </p:cNvPicPr>
          <p:nvPr>
            <p:ph idx="1"/>
          </p:nvPr>
        </p:nvPicPr>
        <p:blipFill>
          <a:blip r:embed="rId2"/>
          <a:stretch>
            <a:fillRect/>
          </a:stretch>
        </p:blipFill>
        <p:spPr>
          <a:xfrm>
            <a:off x="0" y="1219200"/>
            <a:ext cx="9144000" cy="5638800"/>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IN" dirty="0"/>
          </a:p>
        </p:txBody>
      </p:sp>
      <p:sp>
        <p:nvSpPr>
          <p:cNvPr id="3" name="Content Placeholder 2"/>
          <p:cNvSpPr>
            <a:spLocks noGrp="1"/>
          </p:cNvSpPr>
          <p:nvPr>
            <p:ph idx="1"/>
          </p:nvPr>
        </p:nvSpPr>
        <p:spPr>
          <a:xfrm>
            <a:off x="457200" y="0"/>
            <a:ext cx="8229600" cy="6858000"/>
          </a:xfrm>
        </p:spPr>
        <p:txBody>
          <a:bodyPr>
            <a:noAutofit/>
          </a:bodyPr>
          <a:lstStyle/>
          <a:p>
            <a:pPr algn="just">
              <a:buNone/>
            </a:pPr>
            <a:r>
              <a:rPr lang="en-IN" sz="1900" dirty="0" smtClean="0">
                <a:latin typeface="Times New Roman" pitchFamily="18" charset="0"/>
                <a:cs typeface="Times New Roman" pitchFamily="18" charset="0"/>
              </a:rPr>
              <a:t>	69% of overall international departures originate in Europe, North America, or South America; the same is true of adventure tourism. Between 2009 and 2010, South America’s adventure hard travel population grew from 1.4% of all departures to 8% of all departures. The same time period saw a 5 % increase in the soft adventure </a:t>
            </a:r>
            <a:r>
              <a:rPr lang="en-IN" sz="1900" dirty="0" smtClean="0">
                <a:latin typeface="Times New Roman" pitchFamily="18" charset="0"/>
                <a:cs typeface="Times New Roman" pitchFamily="18" charset="0"/>
              </a:rPr>
              <a:t>population. In </a:t>
            </a:r>
            <a:r>
              <a:rPr lang="en-IN" sz="1900" dirty="0" smtClean="0">
                <a:latin typeface="Times New Roman" pitchFamily="18" charset="0"/>
                <a:cs typeface="Times New Roman" pitchFamily="18" charset="0"/>
              </a:rPr>
              <a:t>fact, the UNWTO Tourism Highlights 2014 notes that “with rising levels of disposable income, many emerging economies have shown fast growth over recent years, especially in markets in Asia, Central and Eastern Europe, the Middle East and Africa</a:t>
            </a:r>
            <a:r>
              <a:rPr lang="en-IN" sz="1900" dirty="0" smtClean="0">
                <a:latin typeface="Times New Roman" pitchFamily="18" charset="0"/>
                <a:cs typeface="Times New Roman" pitchFamily="18" charset="0"/>
              </a:rPr>
              <a:t>.”</a:t>
            </a:r>
            <a:r>
              <a:rPr lang="en-IN" sz="1900" dirty="0" smtClean="0">
                <a:latin typeface="Times New Roman" pitchFamily="18" charset="0"/>
                <a:cs typeface="Times New Roman" pitchFamily="18" charset="0"/>
              </a:rPr>
              <a:t> </a:t>
            </a:r>
            <a:r>
              <a:rPr lang="en-IN" sz="1900" dirty="0" smtClean="0">
                <a:latin typeface="Times New Roman" pitchFamily="18" charset="0"/>
                <a:cs typeface="Times New Roman" pitchFamily="18" charset="0"/>
              </a:rPr>
              <a:t>Additionally</a:t>
            </a:r>
            <a:r>
              <a:rPr lang="en-IN" sz="1900" dirty="0" smtClean="0">
                <a:latin typeface="Times New Roman" pitchFamily="18" charset="0"/>
                <a:cs typeface="Times New Roman" pitchFamily="18" charset="0"/>
              </a:rPr>
              <a:t>, the report notes that Chinese </a:t>
            </a:r>
            <a:r>
              <a:rPr lang="en-IN" sz="1900" dirty="0" err="1" smtClean="0">
                <a:latin typeface="Times New Roman" pitchFamily="18" charset="0"/>
                <a:cs typeface="Times New Roman" pitchFamily="18" charset="0"/>
              </a:rPr>
              <a:t>travelers</a:t>
            </a:r>
            <a:r>
              <a:rPr lang="en-IN" sz="1900" dirty="0" smtClean="0">
                <a:latin typeface="Times New Roman" pitchFamily="18" charset="0"/>
                <a:cs typeface="Times New Roman" pitchFamily="18" charset="0"/>
              </a:rPr>
              <a:t> are the top spenders while on vacation. Developed economies will benefit from the </a:t>
            </a:r>
            <a:r>
              <a:rPr lang="en-IN" sz="1900" dirty="0" smtClean="0">
                <a:latin typeface="Times New Roman" pitchFamily="18" charset="0"/>
                <a:cs typeface="Times New Roman" pitchFamily="18" charset="0"/>
              </a:rPr>
              <a:t>favourable </a:t>
            </a:r>
            <a:r>
              <a:rPr lang="en-IN" sz="1900" dirty="0" smtClean="0">
                <a:latin typeface="Times New Roman" pitchFamily="18" charset="0"/>
                <a:cs typeface="Times New Roman" pitchFamily="18" charset="0"/>
              </a:rPr>
              <a:t>exchange rate for Russian and Chinese </a:t>
            </a:r>
            <a:r>
              <a:rPr lang="en-IN" sz="1900" dirty="0" err="1" smtClean="0">
                <a:latin typeface="Times New Roman" pitchFamily="18" charset="0"/>
                <a:cs typeface="Times New Roman" pitchFamily="18" charset="0"/>
              </a:rPr>
              <a:t>travelers</a:t>
            </a:r>
            <a:r>
              <a:rPr lang="en-IN" sz="1900" dirty="0" smtClean="0">
                <a:latin typeface="Times New Roman" pitchFamily="18" charset="0"/>
                <a:cs typeface="Times New Roman" pitchFamily="18" charset="0"/>
              </a:rPr>
              <a:t> via inbound tourism. Meanwhile, countries like the United Kingdom will experience healthier levels of domestic tourism due to the reduced purchasing power of their local currency. Widespread increases of projected arrivals from Russian, Chinese, and Latin American </a:t>
            </a:r>
            <a:r>
              <a:rPr lang="en-IN" sz="1900" dirty="0" err="1" smtClean="0">
                <a:latin typeface="Times New Roman" pitchFamily="18" charset="0"/>
                <a:cs typeface="Times New Roman" pitchFamily="18" charset="0"/>
              </a:rPr>
              <a:t>travelers</a:t>
            </a:r>
            <a:r>
              <a:rPr lang="en-IN" sz="1900" dirty="0" smtClean="0">
                <a:latin typeface="Times New Roman" pitchFamily="18" charset="0"/>
                <a:cs typeface="Times New Roman" pitchFamily="18" charset="0"/>
              </a:rPr>
              <a:t> will be changing the shape of leisure </a:t>
            </a:r>
            <a:r>
              <a:rPr lang="en-IN" sz="1900" dirty="0" err="1" smtClean="0">
                <a:latin typeface="Times New Roman" pitchFamily="18" charset="0"/>
                <a:cs typeface="Times New Roman" pitchFamily="18" charset="0"/>
              </a:rPr>
              <a:t>traveler</a:t>
            </a:r>
            <a:r>
              <a:rPr lang="en-IN" sz="1900" dirty="0" smtClean="0">
                <a:latin typeface="Times New Roman" pitchFamily="18" charset="0"/>
                <a:cs typeface="Times New Roman" pitchFamily="18" charset="0"/>
              </a:rPr>
              <a:t> demographics in the years to come. The </a:t>
            </a:r>
            <a:r>
              <a:rPr lang="en-IN" sz="1900" dirty="0" err="1" smtClean="0">
                <a:latin typeface="Times New Roman" pitchFamily="18" charset="0"/>
                <a:cs typeface="Times New Roman" pitchFamily="18" charset="0"/>
              </a:rPr>
              <a:t>AdventurePulse</a:t>
            </a:r>
            <a:r>
              <a:rPr lang="en-IN" sz="1900" dirty="0" smtClean="0">
                <a:latin typeface="Times New Roman" pitchFamily="18" charset="0"/>
                <a:cs typeface="Times New Roman" pitchFamily="18" charset="0"/>
              </a:rPr>
              <a:t>: USA Adventure </a:t>
            </a:r>
            <a:r>
              <a:rPr lang="en-IN" sz="1900" dirty="0" err="1" smtClean="0">
                <a:latin typeface="Times New Roman" pitchFamily="18" charset="0"/>
                <a:cs typeface="Times New Roman" pitchFamily="18" charset="0"/>
              </a:rPr>
              <a:t>Traveler</a:t>
            </a:r>
            <a:r>
              <a:rPr lang="en-IN" sz="1900" dirty="0" smtClean="0">
                <a:latin typeface="Times New Roman" pitchFamily="18" charset="0"/>
                <a:cs typeface="Times New Roman" pitchFamily="18" charset="0"/>
              </a:rPr>
              <a:t> Profiles, a study of the United States of America adventure travel market, indicates 71% of  the United States of America adventure </a:t>
            </a:r>
            <a:r>
              <a:rPr lang="en-IN" sz="1900" dirty="0" err="1" smtClean="0">
                <a:latin typeface="Times New Roman" pitchFamily="18" charset="0"/>
                <a:cs typeface="Times New Roman" pitchFamily="18" charset="0"/>
              </a:rPr>
              <a:t>travelers</a:t>
            </a:r>
            <a:r>
              <a:rPr lang="en-IN" sz="1900" dirty="0" smtClean="0">
                <a:latin typeface="Times New Roman" pitchFamily="18" charset="0"/>
                <a:cs typeface="Times New Roman" pitchFamily="18" charset="0"/>
              </a:rPr>
              <a:t> are making arrangements solely on their own</a:t>
            </a:r>
            <a:r>
              <a:rPr lang="en-IN" sz="1900" dirty="0" smtClean="0">
                <a:latin typeface="Times New Roman" pitchFamily="18" charset="0"/>
                <a:cs typeface="Times New Roman" pitchFamily="18" charset="0"/>
              </a:rPr>
              <a:t>.</a:t>
            </a:r>
            <a:endParaRPr lang="en-IN" sz="1900" dirty="0" smtClean="0">
              <a:latin typeface="Times New Roman" pitchFamily="18" charset="0"/>
              <a:cs typeface="Times New Roman" pitchFamily="18" charset="0"/>
            </a:endParaRPr>
          </a:p>
          <a:p>
            <a:pPr algn="just">
              <a:buNone/>
            </a:pPr>
            <a:r>
              <a:rPr lang="en-IN" sz="1900" dirty="0" smtClean="0">
                <a:latin typeface="Times New Roman" pitchFamily="18" charset="0"/>
                <a:cs typeface="Times New Roman" pitchFamily="18" charset="0"/>
              </a:rPr>
              <a:t>	The </a:t>
            </a:r>
            <a:r>
              <a:rPr lang="en-IN" sz="1900" dirty="0" smtClean="0">
                <a:latin typeface="Times New Roman" pitchFamily="18" charset="0"/>
                <a:cs typeface="Times New Roman" pitchFamily="18" charset="0"/>
              </a:rPr>
              <a:t>trend of disintermediation </a:t>
            </a:r>
            <a:r>
              <a:rPr lang="en-IN" sz="1900" dirty="0" smtClean="0">
                <a:latin typeface="Times New Roman" pitchFamily="18" charset="0"/>
                <a:cs typeface="Times New Roman" pitchFamily="18" charset="0"/>
              </a:rPr>
              <a:t>which is very prominent </a:t>
            </a:r>
            <a:r>
              <a:rPr lang="en-IN" sz="1900" dirty="0" smtClean="0">
                <a:latin typeface="Times New Roman" pitchFamily="18" charset="0"/>
                <a:cs typeface="Times New Roman" pitchFamily="18" charset="0"/>
              </a:rPr>
              <a:t>in mature </a:t>
            </a:r>
            <a:r>
              <a:rPr lang="en-IN" sz="1900" smtClean="0">
                <a:latin typeface="Times New Roman" pitchFamily="18" charset="0"/>
                <a:cs typeface="Times New Roman" pitchFamily="18" charset="0"/>
              </a:rPr>
              <a:t>adventure </a:t>
            </a:r>
            <a:r>
              <a:rPr lang="en-IN" sz="1900" smtClean="0">
                <a:latin typeface="Times New Roman" pitchFamily="18" charset="0"/>
                <a:cs typeface="Times New Roman" pitchFamily="18" charset="0"/>
              </a:rPr>
              <a:t>markets will </a:t>
            </a:r>
            <a:r>
              <a:rPr lang="en-IN" sz="1900" dirty="0" smtClean="0">
                <a:latin typeface="Times New Roman" pitchFamily="18" charset="0"/>
                <a:cs typeface="Times New Roman" pitchFamily="18" charset="0"/>
              </a:rPr>
              <a:t>likely cause changes in developing </a:t>
            </a:r>
            <a:r>
              <a:rPr lang="en-IN" sz="1900" dirty="0" smtClean="0">
                <a:latin typeface="Times New Roman" pitchFamily="18" charset="0"/>
                <a:cs typeface="Times New Roman" pitchFamily="18" charset="0"/>
              </a:rPr>
              <a:t>countries supply </a:t>
            </a:r>
            <a:r>
              <a:rPr lang="en-IN" sz="1900" dirty="0" smtClean="0">
                <a:latin typeface="Times New Roman" pitchFamily="18" charset="0"/>
                <a:cs typeface="Times New Roman" pitchFamily="18" charset="0"/>
              </a:rPr>
              <a:t>chain in the coming </a:t>
            </a:r>
            <a:r>
              <a:rPr lang="en-IN" sz="1900" dirty="0" smtClean="0">
                <a:latin typeface="Times New Roman" pitchFamily="18" charset="0"/>
                <a:cs typeface="Times New Roman" pitchFamily="18" charset="0"/>
              </a:rPr>
              <a:t>decades.</a:t>
            </a:r>
            <a:endParaRPr lang="en-IN" sz="1900" dirty="0" smtClean="0">
              <a:latin typeface="Times New Roman" pitchFamily="18" charset="0"/>
              <a:cs typeface="Times New Roman" pitchFamily="18" charset="0"/>
            </a:endParaRPr>
          </a:p>
          <a:p>
            <a:pPr algn="just">
              <a:buNone/>
            </a:pPr>
            <a:r>
              <a:rPr lang="en-IN" sz="1900" dirty="0" smtClean="0">
                <a:latin typeface="Times New Roman" pitchFamily="18" charset="0"/>
                <a:cs typeface="Times New Roman" pitchFamily="18" charset="0"/>
              </a:rPr>
              <a:t>	</a:t>
            </a:r>
            <a:r>
              <a:rPr lang="en-IN" sz="1200" dirty="0" smtClean="0">
                <a:latin typeface="Times New Roman" pitchFamily="18" charset="0"/>
                <a:cs typeface="Times New Roman" pitchFamily="18" charset="0"/>
              </a:rPr>
              <a:t>Source </a:t>
            </a:r>
            <a:r>
              <a:rPr lang="en-IN" sz="1200" dirty="0" smtClean="0">
                <a:latin typeface="Times New Roman" pitchFamily="18" charset="0"/>
                <a:cs typeface="Times New Roman" pitchFamily="18" charset="0"/>
              </a:rPr>
              <a:t>– UNWTO, Global </a:t>
            </a:r>
            <a:r>
              <a:rPr lang="en-IN" sz="1200" dirty="0" smtClean="0">
                <a:latin typeface="Times New Roman" pitchFamily="18" charset="0"/>
                <a:cs typeface="Times New Roman" pitchFamily="18" charset="0"/>
              </a:rPr>
              <a:t>Report on Adventure Tourism, AM Reports: Volume nine</a:t>
            </a:r>
          </a:p>
          <a:p>
            <a:pPr algn="just">
              <a:buNone/>
            </a:pPr>
            <a:endParaRPr lang="en-IN" sz="1900" dirty="0" smtClean="0">
              <a:latin typeface="Times New Roman" pitchFamily="18" charset="0"/>
              <a:cs typeface="Times New Roman" pitchFamily="18" charset="0"/>
            </a:endParaRPr>
          </a:p>
          <a:p>
            <a:pPr algn="just">
              <a:buNone/>
            </a:pPr>
            <a:endParaRPr lang="en-IN" sz="1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Adventure Sports</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gn="just">
              <a:buNone/>
            </a:pPr>
            <a:r>
              <a:rPr lang="en-IN" b="1" dirty="0" smtClean="0">
                <a:latin typeface="Times New Roman" pitchFamily="18" charset="0"/>
                <a:cs typeface="Times New Roman" pitchFamily="18" charset="0"/>
              </a:rPr>
              <a:t>	Adventure Sports </a:t>
            </a:r>
            <a:r>
              <a:rPr lang="en-IN" dirty="0" smtClean="0">
                <a:latin typeface="Times New Roman" pitchFamily="18" charset="0"/>
                <a:cs typeface="Times New Roman" pitchFamily="18" charset="0"/>
              </a:rPr>
              <a:t>is a term for certain sports activities perceived as having a high level of inherent danger. These activities often involve speed, height, a high level of physical exertion, and highly specialized gear.</a:t>
            </a:r>
          </a:p>
          <a:p>
            <a:pPr algn="just">
              <a:buNone/>
            </a:pPr>
            <a:r>
              <a:rPr lang="en-IN" dirty="0" smtClean="0">
                <a:latin typeface="Times New Roman" pitchFamily="18" charset="0"/>
                <a:cs typeface="Times New Roman" pitchFamily="18" charset="0"/>
              </a:rPr>
              <a:t>	The commonly used definition is "a competitive (comparison or self-evaluative) activity within which the participant is subjected to natural or unusual physical and mental challenges such as speed, height, depth or natural forces and where fast and accurate cognitive perceptual processing may be required for a successful outcome" by Dr. Rhonda Cohen (2012)</a:t>
            </a:r>
          </a:p>
          <a:p>
            <a:pPr algn="just"/>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Adventure Tourism</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buNone/>
            </a:pPr>
            <a:r>
              <a:rPr lang="en-IN" dirty="0" smtClean="0">
                <a:latin typeface="Times New Roman" pitchFamily="18" charset="0"/>
                <a:cs typeface="Times New Roman" pitchFamily="18" charset="0"/>
              </a:rPr>
              <a:t>	Adventure tourism is a type of niche tourism involving exploration or travel to remote areas, where the traveller should expect the unexpected. Adventure tourism is rapidly growing in popularity as tourists seek unusual holidays, different from the typical beach vacation. Mountaineering expeditions, trekking, bungee jumping, rafting and rock climbing are frequently cited as an examples of adventure tourism.</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latin typeface="Times New Roman" pitchFamily="18" charset="0"/>
                <a:cs typeface="Times New Roman" pitchFamily="18" charset="0"/>
              </a:rPr>
              <a:t>Components of Adventure Tourism</a:t>
            </a:r>
            <a:endParaRPr lang="en-IN" dirty="0">
              <a:latin typeface="Times New Roman" pitchFamily="18" charset="0"/>
              <a:cs typeface="Times New Roman" pitchFamily="18" charset="0"/>
            </a:endParaRPr>
          </a:p>
        </p:txBody>
      </p:sp>
      <p:pic>
        <p:nvPicPr>
          <p:cNvPr id="4" name="Content Placeholder 3" descr="a7.png"/>
          <p:cNvPicPr>
            <a:picLocks noGrp="1" noChangeAspect="1"/>
          </p:cNvPicPr>
          <p:nvPr>
            <p:ph idx="1"/>
          </p:nvPr>
        </p:nvPicPr>
        <p:blipFill>
          <a:blip r:embed="rId2"/>
          <a:stretch>
            <a:fillRect/>
          </a:stretch>
        </p:blipFill>
        <p:spPr>
          <a:xfrm>
            <a:off x="1066800" y="1447800"/>
            <a:ext cx="7315200" cy="48768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Typologies of Adventure Tourism</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buNone/>
            </a:pPr>
            <a:r>
              <a:rPr lang="en-IN" dirty="0" smtClean="0">
                <a:latin typeface="Times New Roman" pitchFamily="18" charset="0"/>
                <a:cs typeface="Times New Roman" pitchFamily="18" charset="0"/>
              </a:rPr>
              <a:t>	There are two main categories of adventure activities, hard adventure or soft adventure, and vigorous debate often surrounds which activities belong in each category. The easiest way to identify an adventure trip as hard or soft adventure is by its primary activity, level of difficulty involved &amp; the level of skill involved. Listed below are some examples –</a:t>
            </a:r>
          </a:p>
          <a:p>
            <a:pPr algn="just">
              <a:buNone/>
            </a:pPr>
            <a:r>
              <a:rPr lang="en-IN" dirty="0" smtClean="0">
                <a:latin typeface="Times New Roman" pitchFamily="18" charset="0"/>
                <a:cs typeface="Times New Roman" pitchFamily="18" charset="0"/>
              </a:rPr>
              <a:t>	1. Archaeological expedition – Soft</a:t>
            </a:r>
          </a:p>
          <a:p>
            <a:pPr algn="just">
              <a:buNone/>
            </a:pPr>
            <a:r>
              <a:rPr lang="en-IN" dirty="0" smtClean="0">
                <a:latin typeface="Times New Roman" pitchFamily="18" charset="0"/>
                <a:cs typeface="Times New Roman" pitchFamily="18" charset="0"/>
              </a:rPr>
              <a:t>	2. Bird watching - Soft </a:t>
            </a:r>
          </a:p>
          <a:p>
            <a:pPr algn="just">
              <a:buNone/>
            </a:pPr>
            <a:r>
              <a:rPr lang="en-IN" dirty="0" smtClean="0">
                <a:latin typeface="Times New Roman" pitchFamily="18" charset="0"/>
                <a:cs typeface="Times New Roman" pitchFamily="18" charset="0"/>
              </a:rPr>
              <a:t>	3. Camping - Soft </a:t>
            </a:r>
          </a:p>
          <a:p>
            <a:pPr algn="just">
              <a:buNone/>
            </a:pPr>
            <a:r>
              <a:rPr lang="en-IN" dirty="0" smtClean="0">
                <a:latin typeface="Times New Roman" pitchFamily="18" charset="0"/>
                <a:cs typeface="Times New Roman" pitchFamily="18" charset="0"/>
              </a:rPr>
              <a:t>	4. Hiking – Soft</a:t>
            </a:r>
          </a:p>
          <a:p>
            <a:pPr algn="just">
              <a:buNone/>
            </a:pPr>
            <a:r>
              <a:rPr lang="en-IN" dirty="0" smtClean="0">
                <a:latin typeface="Times New Roman" pitchFamily="18" charset="0"/>
                <a:cs typeface="Times New Roman" pitchFamily="18" charset="0"/>
              </a:rPr>
              <a:t>	5. Trekking – Hard</a:t>
            </a:r>
          </a:p>
          <a:p>
            <a:pPr algn="just">
              <a:buNone/>
            </a:pPr>
            <a:r>
              <a:rPr lang="en-IN" dirty="0" smtClean="0">
                <a:latin typeface="Times New Roman" pitchFamily="18" charset="0"/>
                <a:cs typeface="Times New Roman" pitchFamily="18" charset="0"/>
              </a:rPr>
              <a:t>	6. Mountaineering - Hard  </a:t>
            </a:r>
          </a:p>
          <a:p>
            <a:pPr algn="just">
              <a:buNone/>
            </a:pPr>
            <a:endParaRPr lang="en-IN"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Adventure Tourism Motivators</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buNone/>
            </a:pPr>
            <a:r>
              <a:rPr lang="en-IN" dirty="0" smtClean="0">
                <a:latin typeface="Times New Roman" pitchFamily="18" charset="0"/>
                <a:cs typeface="Times New Roman" pitchFamily="18" charset="0"/>
              </a:rPr>
              <a:t>	The theory of motivation was first developed during the Post-World War II, more precisely during the 50s and 60s (</a:t>
            </a:r>
            <a:r>
              <a:rPr lang="en-IN" dirty="0" err="1" smtClean="0">
                <a:latin typeface="Times New Roman" pitchFamily="18" charset="0"/>
                <a:cs typeface="Times New Roman" pitchFamily="18" charset="0"/>
              </a:rPr>
              <a:t>Zehrer</a:t>
            </a:r>
            <a:r>
              <a:rPr lang="en-IN" dirty="0" smtClean="0">
                <a:latin typeface="Times New Roman" pitchFamily="18" charset="0"/>
                <a:cs typeface="Times New Roman" pitchFamily="18" charset="0"/>
              </a:rPr>
              <a:t> and </a:t>
            </a:r>
            <a:r>
              <a:rPr lang="en-IN" dirty="0" err="1" smtClean="0">
                <a:latin typeface="Times New Roman" pitchFamily="18" charset="0"/>
                <a:cs typeface="Times New Roman" pitchFamily="18" charset="0"/>
              </a:rPr>
              <a:t>Siller</a:t>
            </a:r>
            <a:r>
              <a:rPr lang="en-IN" dirty="0" smtClean="0">
                <a:latin typeface="Times New Roman" pitchFamily="18" charset="0"/>
                <a:cs typeface="Times New Roman" pitchFamily="18" charset="0"/>
              </a:rPr>
              <a:t>, 2007). The term Motivation is originated from the Latin word '</a:t>
            </a:r>
            <a:r>
              <a:rPr lang="en-IN" dirty="0" err="1" smtClean="0">
                <a:latin typeface="Times New Roman" pitchFamily="18" charset="0"/>
                <a:cs typeface="Times New Roman" pitchFamily="18" charset="0"/>
              </a:rPr>
              <a:t>Movere</a:t>
            </a:r>
            <a:r>
              <a:rPr lang="en-IN" dirty="0" smtClean="0">
                <a:latin typeface="Times New Roman" pitchFamily="18" charset="0"/>
                <a:cs typeface="Times New Roman" pitchFamily="18" charset="0"/>
              </a:rPr>
              <a:t>', and this means 'to move' (Wing, 2011). Motivation can be defined as the process by which an individual will be determined to take action or behave in a certain manner (</a:t>
            </a:r>
            <a:r>
              <a:rPr lang="en-IN" dirty="0" err="1" smtClean="0">
                <a:latin typeface="Times New Roman" pitchFamily="18" charset="0"/>
                <a:cs typeface="Times New Roman" pitchFamily="18" charset="0"/>
              </a:rPr>
              <a:t>Decrop</a:t>
            </a:r>
            <a:r>
              <a:rPr lang="en-IN" dirty="0" smtClean="0">
                <a:latin typeface="Times New Roman" pitchFamily="18" charset="0"/>
                <a:cs typeface="Times New Roman" pitchFamily="18" charset="0"/>
              </a:rPr>
              <a:t>, 2006). Motivation is known to be one of the fundamental reasons to understand and explain why does </a:t>
            </a:r>
            <a:r>
              <a:rPr lang="en-IN" dirty="0" err="1" smtClean="0">
                <a:latin typeface="Times New Roman" pitchFamily="18" charset="0"/>
                <a:cs typeface="Times New Roman" pitchFamily="18" charset="0"/>
              </a:rPr>
              <a:t>behavior</a:t>
            </a:r>
            <a:r>
              <a:rPr lang="en-IN" dirty="0" smtClean="0">
                <a:latin typeface="Times New Roman" pitchFamily="18" charset="0"/>
                <a:cs typeface="Times New Roman" pitchFamily="18" charset="0"/>
              </a:rPr>
              <a:t> happened. (</a:t>
            </a:r>
            <a:r>
              <a:rPr lang="en-IN" dirty="0" err="1" smtClean="0">
                <a:latin typeface="Times New Roman" pitchFamily="18" charset="0"/>
                <a:cs typeface="Times New Roman" pitchFamily="18" charset="0"/>
              </a:rPr>
              <a:t>Snepenger</a:t>
            </a:r>
            <a:r>
              <a:rPr lang="en-IN" dirty="0" smtClean="0">
                <a:latin typeface="Times New Roman" pitchFamily="18" charset="0"/>
                <a:cs typeface="Times New Roman" pitchFamily="18" charset="0"/>
              </a:rPr>
              <a:t>, King, Marshall, and </a:t>
            </a:r>
            <a:r>
              <a:rPr lang="en-IN" dirty="0" err="1" smtClean="0">
                <a:latin typeface="Times New Roman" pitchFamily="18" charset="0"/>
                <a:cs typeface="Times New Roman" pitchFamily="18" charset="0"/>
              </a:rPr>
              <a:t>Uysal</a:t>
            </a:r>
            <a:r>
              <a:rPr lang="en-IN" dirty="0" smtClean="0">
                <a:latin typeface="Times New Roman" pitchFamily="18" charset="0"/>
                <a:cs typeface="Times New Roman" pitchFamily="18" charset="0"/>
              </a:rPr>
              <a:t>, 2006) in (</a:t>
            </a:r>
            <a:r>
              <a:rPr lang="en-IN" dirty="0" err="1" smtClean="0">
                <a:latin typeface="Times New Roman" pitchFamily="18" charset="0"/>
                <a:cs typeface="Times New Roman" pitchFamily="18" charset="0"/>
              </a:rPr>
              <a:t>Phan</a:t>
            </a:r>
            <a:r>
              <a:rPr lang="en-IN" dirty="0" smtClean="0">
                <a:latin typeface="Times New Roman" pitchFamily="18" charset="0"/>
                <a:cs typeface="Times New Roman" pitchFamily="18" charset="0"/>
              </a:rPr>
              <a:t>, 2010). Moreover, Solomon (2004) described motivation as a 'driving force' that pushes individuals to action. Motivation is all about a state of need and desire to do and achieve something (</a:t>
            </a:r>
            <a:r>
              <a:rPr lang="en-IN" dirty="0" err="1" smtClean="0">
                <a:latin typeface="Times New Roman" pitchFamily="18" charset="0"/>
                <a:cs typeface="Times New Roman" pitchFamily="18" charset="0"/>
              </a:rPr>
              <a:t>Moutinho</a:t>
            </a:r>
            <a:r>
              <a:rPr lang="en-IN" dirty="0" smtClean="0">
                <a:latin typeface="Times New Roman" pitchFamily="18" charset="0"/>
                <a:cs typeface="Times New Roman" pitchFamily="18" charset="0"/>
              </a:rPr>
              <a:t>, 2000) in (</a:t>
            </a:r>
            <a:r>
              <a:rPr lang="en-IN" dirty="0" err="1" smtClean="0">
                <a:latin typeface="Times New Roman" pitchFamily="18" charset="0"/>
                <a:cs typeface="Times New Roman" pitchFamily="18" charset="0"/>
              </a:rPr>
              <a:t>Esichaikul</a:t>
            </a:r>
            <a:r>
              <a:rPr lang="en-IN" dirty="0" smtClean="0">
                <a:latin typeface="Times New Roman" pitchFamily="18" charset="0"/>
                <a:cs typeface="Times New Roman" pitchFamily="18" charset="0"/>
              </a:rPr>
              <a:t>, 2012).</a:t>
            </a:r>
          </a:p>
          <a:p>
            <a:pPr algn="just">
              <a:buNone/>
            </a:pP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plog.jpg"/>
          <p:cNvPicPr>
            <a:picLocks noGrp="1" noChangeAspect="1"/>
          </p:cNvPicPr>
          <p:nvPr>
            <p:ph idx="1"/>
          </p:nvPr>
        </p:nvPicPr>
        <p:blipFill>
          <a:blip r:embed="rId2"/>
          <a:stretch>
            <a:fillRect/>
          </a:stretch>
        </p:blipFill>
        <p:spPr>
          <a:xfrm>
            <a:off x="381000" y="304800"/>
            <a:ext cx="8382000" cy="6400800"/>
          </a:xfrm>
        </p:spPr>
      </p:pic>
      <p:sp>
        <p:nvSpPr>
          <p:cNvPr id="2" name="Title 1"/>
          <p:cNvSpPr>
            <a:spLocks noGrp="1"/>
          </p:cNvSpPr>
          <p:nvPr>
            <p:ph type="title"/>
          </p:nvPr>
        </p:nvSpPr>
        <p:spPr/>
        <p:txBody>
          <a:bodyPr/>
          <a:lstStyle/>
          <a:p>
            <a:endParaRPr lang="en-I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304800"/>
            <a:ext cx="8229600" cy="5821363"/>
          </a:xfrm>
        </p:spPr>
        <p:txBody>
          <a:bodyPr>
            <a:noAutofit/>
          </a:bodyPr>
          <a:lstStyle/>
          <a:p>
            <a:pPr algn="just">
              <a:buNone/>
            </a:pPr>
            <a:r>
              <a:rPr lang="en-IN" sz="2000" dirty="0" smtClean="0">
                <a:latin typeface="Times New Roman" pitchFamily="18" charset="0"/>
                <a:cs typeface="Times New Roman" pitchFamily="18" charset="0"/>
              </a:rPr>
              <a:t>	The </a:t>
            </a:r>
            <a:r>
              <a:rPr lang="en-IN" sz="2000" dirty="0" smtClean="0">
                <a:latin typeface="Times New Roman" pitchFamily="18" charset="0"/>
                <a:cs typeface="Times New Roman" pitchFamily="18" charset="0"/>
              </a:rPr>
              <a:t>reasons people engage in adventure travel are diverse, but the most often cited motivations are relaxation, exploring new places, time with family, and learning about different </a:t>
            </a:r>
            <a:r>
              <a:rPr lang="en-IN" sz="2000" dirty="0" smtClean="0">
                <a:latin typeface="Times New Roman" pitchFamily="18" charset="0"/>
                <a:cs typeface="Times New Roman" pitchFamily="18" charset="0"/>
              </a:rPr>
              <a:t>cultures. </a:t>
            </a:r>
          </a:p>
          <a:p>
            <a:pPr algn="just">
              <a:buNone/>
            </a:pPr>
            <a:r>
              <a:rPr lang="en-IN" sz="2000" dirty="0" smtClean="0">
                <a:latin typeface="Times New Roman" pitchFamily="18" charset="0"/>
                <a:cs typeface="Times New Roman" pitchFamily="18" charset="0"/>
              </a:rPr>
              <a:t>	Adventure </a:t>
            </a:r>
            <a:r>
              <a:rPr lang="en-IN" sz="2000" dirty="0" smtClean="0">
                <a:latin typeface="Times New Roman" pitchFamily="18" charset="0"/>
                <a:cs typeface="Times New Roman" pitchFamily="18" charset="0"/>
              </a:rPr>
              <a:t>travellers </a:t>
            </a:r>
            <a:r>
              <a:rPr lang="en-IN" sz="2000" dirty="0" smtClean="0">
                <a:latin typeface="Times New Roman" pitchFamily="18" charset="0"/>
                <a:cs typeface="Times New Roman" pitchFamily="18" charset="0"/>
              </a:rPr>
              <a:t>rank areas of natural beauty as the most important factor in choosing their most recent destination, followed by the activities available and the climate. Non-adventure </a:t>
            </a:r>
            <a:r>
              <a:rPr lang="en-IN" sz="2000" dirty="0" smtClean="0">
                <a:latin typeface="Times New Roman" pitchFamily="18" charset="0"/>
                <a:cs typeface="Times New Roman" pitchFamily="18" charset="0"/>
              </a:rPr>
              <a:t>travellers </a:t>
            </a:r>
            <a:r>
              <a:rPr lang="en-IN" sz="2000" dirty="0" smtClean="0">
                <a:latin typeface="Times New Roman" pitchFamily="18" charset="0"/>
                <a:cs typeface="Times New Roman" pitchFamily="18" charset="0"/>
              </a:rPr>
              <a:t>ranked having friends and family at the destination as the most important factor, followed by areas of natural beauty and climate</a:t>
            </a:r>
            <a:r>
              <a:rPr lang="en-IN" sz="2000" dirty="0" smtClean="0">
                <a:latin typeface="Times New Roman" pitchFamily="18" charset="0"/>
                <a:cs typeface="Times New Roman" pitchFamily="18" charset="0"/>
              </a:rPr>
              <a:t>.</a:t>
            </a:r>
          </a:p>
          <a:p>
            <a:pPr algn="just">
              <a:buNone/>
            </a:pPr>
            <a:r>
              <a:rPr lang="en-IN" sz="2000" dirty="0" smtClean="0">
                <a:latin typeface="Times New Roman" pitchFamily="18" charset="0"/>
                <a:cs typeface="Times New Roman" pitchFamily="18" charset="0"/>
              </a:rPr>
              <a:t>	According to the Adventure Tourism Market Study 2013, 57% of adventure </a:t>
            </a:r>
            <a:r>
              <a:rPr lang="en-IN" sz="2000" dirty="0" smtClean="0">
                <a:latin typeface="Times New Roman" pitchFamily="18" charset="0"/>
                <a:cs typeface="Times New Roman" pitchFamily="18" charset="0"/>
              </a:rPr>
              <a:t>travellers </a:t>
            </a:r>
            <a:r>
              <a:rPr lang="en-IN" sz="2000" dirty="0" smtClean="0">
                <a:latin typeface="Times New Roman" pitchFamily="18" charset="0"/>
                <a:cs typeface="Times New Roman" pitchFamily="18" charset="0"/>
              </a:rPr>
              <a:t>were male and 43% were female. However, the 2014 annual global trade study, which is specific to tour operators, reflected that 53% of their </a:t>
            </a:r>
            <a:r>
              <a:rPr lang="en-IN" sz="2000" dirty="0" smtClean="0">
                <a:latin typeface="Times New Roman" pitchFamily="18" charset="0"/>
                <a:cs typeface="Times New Roman" pitchFamily="18" charset="0"/>
              </a:rPr>
              <a:t>travellers </a:t>
            </a:r>
            <a:r>
              <a:rPr lang="en-IN" sz="2000" dirty="0" smtClean="0">
                <a:latin typeface="Times New Roman" pitchFamily="18" charset="0"/>
                <a:cs typeface="Times New Roman" pitchFamily="18" charset="0"/>
              </a:rPr>
              <a:t>were female and 47% of them </a:t>
            </a:r>
            <a:r>
              <a:rPr lang="en-IN" sz="2000" dirty="0" smtClean="0">
                <a:latin typeface="Times New Roman" pitchFamily="18" charset="0"/>
                <a:cs typeface="Times New Roman" pitchFamily="18" charset="0"/>
              </a:rPr>
              <a:t>male. The </a:t>
            </a:r>
            <a:r>
              <a:rPr lang="en-IN" sz="2000" dirty="0" smtClean="0">
                <a:latin typeface="Times New Roman" pitchFamily="18" charset="0"/>
                <a:cs typeface="Times New Roman" pitchFamily="18" charset="0"/>
              </a:rPr>
              <a:t>2013 study further revealed that 37% of adventure </a:t>
            </a:r>
            <a:r>
              <a:rPr lang="en-IN" sz="2000" dirty="0" smtClean="0">
                <a:latin typeface="Times New Roman" pitchFamily="18" charset="0"/>
                <a:cs typeface="Times New Roman" pitchFamily="18" charset="0"/>
              </a:rPr>
              <a:t>travellers </a:t>
            </a:r>
            <a:r>
              <a:rPr lang="en-IN" sz="2000" dirty="0" smtClean="0">
                <a:latin typeface="Times New Roman" pitchFamily="18" charset="0"/>
                <a:cs typeface="Times New Roman" pitchFamily="18" charset="0"/>
              </a:rPr>
              <a:t>have at least a four-year degree, 11% have a professional degree, and the average individual income of an adventure </a:t>
            </a:r>
            <a:r>
              <a:rPr lang="en-IN" sz="2000" dirty="0" smtClean="0">
                <a:latin typeface="Times New Roman" pitchFamily="18" charset="0"/>
                <a:cs typeface="Times New Roman" pitchFamily="18" charset="0"/>
              </a:rPr>
              <a:t>traveller </a:t>
            </a:r>
            <a:r>
              <a:rPr lang="en-IN" sz="2000" dirty="0" smtClean="0">
                <a:latin typeface="Times New Roman" pitchFamily="18" charset="0"/>
                <a:cs typeface="Times New Roman" pitchFamily="18" charset="0"/>
              </a:rPr>
              <a:t>is  USD 46,800 per </a:t>
            </a:r>
            <a:r>
              <a:rPr lang="en-IN" sz="2000" dirty="0" smtClean="0">
                <a:latin typeface="Times New Roman" pitchFamily="18" charset="0"/>
                <a:cs typeface="Times New Roman" pitchFamily="18" charset="0"/>
              </a:rPr>
              <a:t>year.</a:t>
            </a:r>
          </a:p>
          <a:p>
            <a:pPr algn="just">
              <a:buNone/>
            </a:pPr>
            <a:r>
              <a:rPr lang="en-IN" sz="2000" dirty="0" smtClean="0">
                <a:latin typeface="Times New Roman" pitchFamily="18" charset="0"/>
                <a:cs typeface="Times New Roman" pitchFamily="18" charset="0"/>
              </a:rPr>
              <a:t>	When compared with non-adventure </a:t>
            </a:r>
            <a:r>
              <a:rPr lang="en-IN" sz="2000" dirty="0" err="1" smtClean="0">
                <a:latin typeface="Times New Roman" pitchFamily="18" charset="0"/>
                <a:cs typeface="Times New Roman" pitchFamily="18" charset="0"/>
              </a:rPr>
              <a:t>travelers</a:t>
            </a:r>
            <a:r>
              <a:rPr lang="en-IN" sz="2000" dirty="0" smtClean="0">
                <a:latin typeface="Times New Roman" pitchFamily="18" charset="0"/>
                <a:cs typeface="Times New Roman" pitchFamily="18" charset="0"/>
              </a:rPr>
              <a:t>, adventure </a:t>
            </a:r>
            <a:r>
              <a:rPr lang="en-IN" sz="2000" dirty="0" err="1" smtClean="0">
                <a:latin typeface="Times New Roman" pitchFamily="18" charset="0"/>
                <a:cs typeface="Times New Roman" pitchFamily="18" charset="0"/>
              </a:rPr>
              <a:t>travelers</a:t>
            </a:r>
            <a:r>
              <a:rPr lang="en-IN" sz="2000" dirty="0" smtClean="0">
                <a:latin typeface="Times New Roman" pitchFamily="18" charset="0"/>
                <a:cs typeface="Times New Roman" pitchFamily="18" charset="0"/>
              </a:rPr>
              <a:t> were more likely to use professional services, such as guides, tour operators and boutique service providers. In examining only adventure </a:t>
            </a:r>
            <a:r>
              <a:rPr lang="en-IN" sz="2000" dirty="0" err="1" smtClean="0">
                <a:latin typeface="Times New Roman" pitchFamily="18" charset="0"/>
                <a:cs typeface="Times New Roman" pitchFamily="18" charset="0"/>
              </a:rPr>
              <a:t>travelers</a:t>
            </a:r>
            <a:r>
              <a:rPr lang="en-IN" sz="2000" dirty="0" smtClean="0">
                <a:latin typeface="Times New Roman" pitchFamily="18" charset="0"/>
                <a:cs typeface="Times New Roman" pitchFamily="18" charset="0"/>
              </a:rPr>
              <a:t>, however, it is found that 56% of still handle everything on their own.</a:t>
            </a:r>
          </a:p>
          <a:p>
            <a:pPr algn="just">
              <a:buNone/>
            </a:pPr>
            <a:endParaRPr lang="en-IN"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latin typeface="Times New Roman" pitchFamily="18" charset="0"/>
                <a:cs typeface="Times New Roman" pitchFamily="18" charset="0"/>
              </a:rPr>
              <a:t>Global Trends &amp; Emerging Markets</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lgn="just">
              <a:buNone/>
            </a:pPr>
            <a:r>
              <a:rPr lang="en-IN" dirty="0" smtClean="0">
                <a:latin typeface="Times New Roman" pitchFamily="18" charset="0"/>
                <a:cs typeface="Times New Roman" pitchFamily="18" charset="0"/>
              </a:rPr>
              <a:t>	Adventure </a:t>
            </a:r>
            <a:r>
              <a:rPr lang="en-IN" dirty="0" smtClean="0">
                <a:latin typeface="Times New Roman" pitchFamily="18" charset="0"/>
                <a:cs typeface="Times New Roman" pitchFamily="18" charset="0"/>
              </a:rPr>
              <a:t>tourism is one of the fastest growing sectors of the tourism sector, attracting high value customers, supporting local economies, and encouraging sustainable practices. Thus, the continued growth of this sector creates net positive impacts not only for tourism, but also for destination economies, their people, and their environment. </a:t>
            </a:r>
            <a:endParaRPr lang="en-IN" dirty="0" smtClean="0">
              <a:latin typeface="Times New Roman" pitchFamily="18" charset="0"/>
              <a:cs typeface="Times New Roman" pitchFamily="18" charset="0"/>
            </a:endParaRPr>
          </a:p>
          <a:p>
            <a:pPr algn="just">
              <a:buNone/>
            </a:pPr>
            <a:r>
              <a:rPr lang="en-IN" dirty="0" smtClean="0">
                <a:latin typeface="Times New Roman" pitchFamily="18" charset="0"/>
                <a:cs typeface="Times New Roman" pitchFamily="18" charset="0"/>
              </a:rPr>
              <a:t>	In </a:t>
            </a:r>
            <a:r>
              <a:rPr lang="en-IN" dirty="0" smtClean="0">
                <a:latin typeface="Times New Roman" pitchFamily="18" charset="0"/>
                <a:cs typeface="Times New Roman" pitchFamily="18" charset="0"/>
              </a:rPr>
              <a:t>2010, the first global adventure tourism market sizing study was conducted by the ATTA, The George Washington University (GWU) and </a:t>
            </a:r>
            <a:r>
              <a:rPr lang="en-IN" dirty="0" err="1" smtClean="0">
                <a:latin typeface="Times New Roman" pitchFamily="18" charset="0"/>
                <a:cs typeface="Times New Roman" pitchFamily="18" charset="0"/>
              </a:rPr>
              <a:t>Xola</a:t>
            </a:r>
            <a:r>
              <a:rPr lang="en-IN" dirty="0" smtClean="0">
                <a:latin typeface="Times New Roman" pitchFamily="18" charset="0"/>
                <a:cs typeface="Times New Roman" pitchFamily="18" charset="0"/>
              </a:rPr>
              <a:t> Consulting.1 It found that the global value of adventure tourism was USD 89 billion. The study was repeated in 2013 and found that 42% of </a:t>
            </a:r>
            <a:r>
              <a:rPr lang="en-IN" dirty="0" smtClean="0">
                <a:latin typeface="Times New Roman" pitchFamily="18" charset="0"/>
                <a:cs typeface="Times New Roman" pitchFamily="18" charset="0"/>
              </a:rPr>
              <a:t>travellers </a:t>
            </a:r>
            <a:r>
              <a:rPr lang="en-IN" dirty="0" smtClean="0">
                <a:latin typeface="Times New Roman" pitchFamily="18" charset="0"/>
                <a:cs typeface="Times New Roman" pitchFamily="18" charset="0"/>
              </a:rPr>
              <a:t>departed on adventure trips, making the sector worth USD 263 billion—an increase of 195% in two years.2 This remarkable growth was attributed </a:t>
            </a:r>
            <a:r>
              <a:rPr lang="en-IN" dirty="0" smtClean="0">
                <a:latin typeface="Times New Roman" pitchFamily="18" charset="0"/>
                <a:cs typeface="Times New Roman" pitchFamily="18" charset="0"/>
              </a:rPr>
              <a:t>to-</a:t>
            </a:r>
            <a:endParaRPr lang="en-IN" dirty="0" smtClean="0">
              <a:latin typeface="Times New Roman" pitchFamily="18" charset="0"/>
              <a:cs typeface="Times New Roman" pitchFamily="18" charset="0"/>
            </a:endParaRPr>
          </a:p>
          <a:p>
            <a:pPr algn="just">
              <a:buNone/>
            </a:pPr>
            <a:r>
              <a:rPr lang="en-IN" dirty="0" smtClean="0">
                <a:latin typeface="Times New Roman" pitchFamily="18" charset="0"/>
                <a:cs typeface="Times New Roman" pitchFamily="18" charset="0"/>
              </a:rPr>
              <a:t>	1) An </a:t>
            </a:r>
            <a:r>
              <a:rPr lang="en-IN" dirty="0" smtClean="0">
                <a:latin typeface="Times New Roman" pitchFamily="18" charset="0"/>
                <a:cs typeface="Times New Roman" pitchFamily="18" charset="0"/>
              </a:rPr>
              <a:t>increase in international </a:t>
            </a:r>
            <a:r>
              <a:rPr lang="en-IN" dirty="0" smtClean="0">
                <a:latin typeface="Times New Roman" pitchFamily="18" charset="0"/>
                <a:cs typeface="Times New Roman" pitchFamily="18" charset="0"/>
              </a:rPr>
              <a:t>departures 2) An </a:t>
            </a:r>
            <a:r>
              <a:rPr lang="en-IN" dirty="0" smtClean="0">
                <a:latin typeface="Times New Roman" pitchFamily="18" charset="0"/>
                <a:cs typeface="Times New Roman" pitchFamily="18" charset="0"/>
              </a:rPr>
              <a:t>increase of </a:t>
            </a:r>
            <a:r>
              <a:rPr lang="en-IN" dirty="0" smtClean="0">
                <a:latin typeface="Times New Roman" pitchFamily="18" charset="0"/>
                <a:cs typeface="Times New Roman" pitchFamily="18" charset="0"/>
              </a:rPr>
              <a:t>travellers </a:t>
            </a:r>
            <a:r>
              <a:rPr lang="en-IN" dirty="0" smtClean="0">
                <a:latin typeface="Times New Roman" pitchFamily="18" charset="0"/>
                <a:cs typeface="Times New Roman" pitchFamily="18" charset="0"/>
              </a:rPr>
              <a:t>going on adventure </a:t>
            </a:r>
            <a:r>
              <a:rPr lang="en-IN" dirty="0" smtClean="0">
                <a:latin typeface="Times New Roman" pitchFamily="18" charset="0"/>
                <a:cs typeface="Times New Roman" pitchFamily="18" charset="0"/>
              </a:rPr>
              <a:t>trips 3) An </a:t>
            </a:r>
            <a:r>
              <a:rPr lang="en-IN" dirty="0" smtClean="0">
                <a:latin typeface="Times New Roman" pitchFamily="18" charset="0"/>
                <a:cs typeface="Times New Roman" pitchFamily="18" charset="0"/>
              </a:rPr>
              <a:t>increase in average spending. </a:t>
            </a:r>
            <a:endParaRPr lang="en-IN" dirty="0" smtClean="0">
              <a:latin typeface="Times New Roman" pitchFamily="18" charset="0"/>
              <a:cs typeface="Times New Roman" pitchFamily="18" charset="0"/>
            </a:endParaRPr>
          </a:p>
          <a:p>
            <a:pPr algn="just">
              <a:buNone/>
            </a:pPr>
            <a:r>
              <a:rPr lang="en-IN" dirty="0" smtClean="0">
                <a:latin typeface="Times New Roman" pitchFamily="18" charset="0"/>
                <a:cs typeface="Times New Roman" pitchFamily="18" charset="0"/>
              </a:rPr>
              <a:t>	</a:t>
            </a:r>
            <a:r>
              <a:rPr lang="en-IN" sz="1900" dirty="0" smtClean="0">
                <a:latin typeface="Times New Roman" pitchFamily="18" charset="0"/>
                <a:cs typeface="Times New Roman" pitchFamily="18" charset="0"/>
              </a:rPr>
              <a:t>Source - ATTA, The George Washington University (GWU) and </a:t>
            </a:r>
            <a:r>
              <a:rPr lang="en-IN" sz="1900" dirty="0" err="1" smtClean="0">
                <a:latin typeface="Times New Roman" pitchFamily="18" charset="0"/>
                <a:cs typeface="Times New Roman" pitchFamily="18" charset="0"/>
              </a:rPr>
              <a:t>Xola</a:t>
            </a:r>
            <a:r>
              <a:rPr lang="en-IN" sz="1900" dirty="0" smtClean="0">
                <a:latin typeface="Times New Roman" pitchFamily="18" charset="0"/>
                <a:cs typeface="Times New Roman" pitchFamily="18" charset="0"/>
              </a:rPr>
              <a:t> Consulting</a:t>
            </a:r>
            <a:endParaRPr lang="en-IN" sz="1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23</Words>
  <Application>Microsoft Office PowerPoint</Application>
  <PresentationFormat>On-screen Show (4:3)</PresentationFormat>
  <Paragraphs>29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Adventure Tourism Management</vt:lpstr>
      <vt:lpstr>Adventure Sports</vt:lpstr>
      <vt:lpstr>Adventure Tourism</vt:lpstr>
      <vt:lpstr>Components of Adventure Tourism</vt:lpstr>
      <vt:lpstr>Typologies of Adventure Tourism</vt:lpstr>
      <vt:lpstr>Adventure Tourism Motivators</vt:lpstr>
      <vt:lpstr>Slide 7</vt:lpstr>
      <vt:lpstr>Slide 8</vt:lpstr>
      <vt:lpstr>Global Trends &amp; Emerging Markets</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Adventure Tourism Management</dc:title>
  <dc:creator>Rahul Thakur</dc:creator>
  <cp:lastModifiedBy>Rahul Thakur</cp:lastModifiedBy>
  <cp:revision>18</cp:revision>
  <dcterms:created xsi:type="dcterms:W3CDTF">2006-08-16T00:00:00Z</dcterms:created>
  <dcterms:modified xsi:type="dcterms:W3CDTF">2016-08-06T12:46:51Z</dcterms:modified>
</cp:coreProperties>
</file>