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Tourism Geography and Destination Knowledge</a:t>
            </a:r>
            <a:endParaRPr lang="en-IN" dirty="0"/>
          </a:p>
        </p:txBody>
      </p:sp>
      <p:sp>
        <p:nvSpPr>
          <p:cNvPr id="3" name="Subtitle 2"/>
          <p:cNvSpPr>
            <a:spLocks noGrp="1"/>
          </p:cNvSpPr>
          <p:nvPr>
            <p:ph type="subTitle" idx="1"/>
          </p:nvPr>
        </p:nvSpPr>
        <p:spPr/>
        <p:txBody>
          <a:bodyPr/>
          <a:lstStyle/>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Times New Roman" pitchFamily="18" charset="0"/>
                <a:cs typeface="Times New Roman" pitchFamily="18" charset="0"/>
              </a:rPr>
              <a:t>Spatial interaction between the components of the tourist system</a:t>
            </a:r>
            <a:br>
              <a:rPr lang="en-GB" dirty="0" smtClean="0">
                <a:latin typeface="Times New Roman" pitchFamily="18" charset="0"/>
                <a:cs typeface="Times New Roman" pitchFamily="18" charset="0"/>
              </a:rPr>
            </a:b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1" algn="just">
              <a:buNone/>
            </a:pPr>
            <a:r>
              <a:rPr lang="en-GB" sz="2000" dirty="0" smtClean="0">
                <a:latin typeface="Times New Roman" pitchFamily="18" charset="0"/>
                <a:cs typeface="Times New Roman" pitchFamily="18" charset="0"/>
              </a:rPr>
              <a:t>Tourist </a:t>
            </a:r>
            <a:r>
              <a:rPr lang="en-GB" sz="2000" dirty="0" smtClean="0">
                <a:latin typeface="Times New Roman" pitchFamily="18" charset="0"/>
                <a:cs typeface="Times New Roman" pitchFamily="18" charset="0"/>
              </a:rPr>
              <a:t>flows</a:t>
            </a:r>
            <a:r>
              <a:rPr lang="en-US" sz="2000" dirty="0" smtClean="0">
                <a:latin typeface="Times New Roman" pitchFamily="18" charset="0"/>
                <a:cs typeface="Times New Roman" pitchFamily="18" charset="0"/>
              </a:rPr>
              <a:t> </a:t>
            </a:r>
          </a:p>
          <a:p>
            <a:pPr lvl="2" algn="just"/>
            <a:r>
              <a:rPr lang="en-GB" sz="2000" dirty="0" smtClean="0">
                <a:latin typeface="Times New Roman" pitchFamily="18" charset="0"/>
                <a:cs typeface="Times New Roman" pitchFamily="18" charset="0"/>
              </a:rPr>
              <a:t>Tourist </a:t>
            </a:r>
            <a:r>
              <a:rPr lang="en-GB" sz="2000" dirty="0" smtClean="0">
                <a:latin typeface="Times New Roman" pitchFamily="18" charset="0"/>
                <a:cs typeface="Times New Roman" pitchFamily="18" charset="0"/>
              </a:rPr>
              <a:t>flows between regions is the fundamental to the geography of tourism </a:t>
            </a:r>
          </a:p>
          <a:p>
            <a:pPr lvl="2" algn="just">
              <a:buFont typeface="Wingdings" pitchFamily="2" charset="2"/>
              <a:buNone/>
            </a:pPr>
            <a:endParaRPr lang="en-GB" sz="800" dirty="0" smtClean="0">
              <a:latin typeface="Times New Roman" pitchFamily="18" charset="0"/>
              <a:cs typeface="Times New Roman" pitchFamily="18" charset="0"/>
            </a:endParaRPr>
          </a:p>
          <a:p>
            <a:pPr lvl="2" algn="just"/>
            <a:r>
              <a:rPr lang="en-GB" sz="2000" dirty="0" smtClean="0">
                <a:latin typeface="Times New Roman" pitchFamily="18" charset="0"/>
                <a:cs typeface="Times New Roman" pitchFamily="18" charset="0"/>
              </a:rPr>
              <a:t>Between </a:t>
            </a:r>
            <a:r>
              <a:rPr lang="en-GB" sz="2000" dirty="0" smtClean="0">
                <a:latin typeface="Times New Roman" pitchFamily="18" charset="0"/>
                <a:cs typeface="Times New Roman" pitchFamily="18" charset="0"/>
              </a:rPr>
              <a:t>two areas with the destination area containing a surplus of a commodity (ex. tourist attraction) and the generating area having a deficit, or demand for that commodity.</a:t>
            </a:r>
          </a:p>
          <a:p>
            <a:pPr lvl="2" algn="just">
              <a:buFont typeface="Wingdings" pitchFamily="2" charset="2"/>
              <a:buNone/>
            </a:pPr>
            <a:endParaRPr lang="en-GB" sz="800" dirty="0" smtClean="0">
              <a:latin typeface="Times New Roman" pitchFamily="18" charset="0"/>
              <a:cs typeface="Times New Roman" pitchFamily="18" charset="0"/>
            </a:endParaRPr>
          </a:p>
          <a:p>
            <a:pPr lvl="2" algn="just"/>
            <a:r>
              <a:rPr lang="en-GB" sz="2000" dirty="0" smtClean="0">
                <a:latin typeface="Times New Roman" pitchFamily="18" charset="0"/>
                <a:cs typeface="Times New Roman" pitchFamily="18" charset="0"/>
              </a:rPr>
              <a:t>The regular patterns of tourist flows, which do not occur randomly but follow certain rules and are influenced by a variety of </a:t>
            </a:r>
            <a:r>
              <a:rPr lang="en-GB" sz="2000" u="sng" dirty="0" smtClean="0">
                <a:latin typeface="Times New Roman" pitchFamily="18" charset="0"/>
                <a:cs typeface="Times New Roman" pitchFamily="18" charset="0"/>
              </a:rPr>
              <a:t>push and pull factors</a:t>
            </a:r>
            <a:r>
              <a:rPr lang="en-GB"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3" algn="ctr" rtl="0">
              <a:spcBef>
                <a:spcPct val="0"/>
              </a:spcBef>
            </a:pPr>
            <a:r>
              <a:rPr lang="en-GB" sz="2800" dirty="0" smtClean="0">
                <a:latin typeface="Times New Roman" pitchFamily="18" charset="0"/>
                <a:cs typeface="Times New Roman" pitchFamily="18" charset="0"/>
              </a:rPr>
              <a:t>Push factors</a:t>
            </a:r>
            <a:br>
              <a:rPr lang="en-GB" sz="2800" dirty="0" smtClean="0">
                <a:latin typeface="Times New Roman" pitchFamily="18" charset="0"/>
                <a:cs typeface="Times New Roman" pitchFamily="18" charset="0"/>
              </a:rPr>
            </a:b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4" algn="just">
              <a:lnSpc>
                <a:spcPct val="90000"/>
              </a:lnSpc>
              <a:buFont typeface="Arial" pitchFamily="34" charset="0"/>
              <a:buChar char="•"/>
            </a:pPr>
            <a:r>
              <a:rPr lang="en-GB" sz="2800" dirty="0" smtClean="0">
                <a:latin typeface="Times New Roman" pitchFamily="18" charset="0"/>
                <a:cs typeface="Times New Roman" pitchFamily="18" charset="0"/>
              </a:rPr>
              <a:t>Mainly </a:t>
            </a:r>
            <a:r>
              <a:rPr lang="en-GB" sz="2800" dirty="0" smtClean="0">
                <a:latin typeface="Times New Roman" pitchFamily="18" charset="0"/>
                <a:cs typeface="Times New Roman" pitchFamily="18" charset="0"/>
              </a:rPr>
              <a:t>concerned with the stage of economic development in the generating area, including the factors as levels of affluence, mobility and holiday </a:t>
            </a:r>
            <a:r>
              <a:rPr lang="en-GB" sz="2800" dirty="0" smtClean="0">
                <a:latin typeface="Times New Roman" pitchFamily="18" charset="0"/>
                <a:cs typeface="Times New Roman" pitchFamily="18" charset="0"/>
              </a:rPr>
              <a:t>entitlement.</a:t>
            </a:r>
          </a:p>
          <a:p>
            <a:pPr lvl="4" algn="just">
              <a:lnSpc>
                <a:spcPct val="90000"/>
              </a:lnSpc>
              <a:buFont typeface="Arial" pitchFamily="34" charset="0"/>
              <a:buChar char="•"/>
            </a:pPr>
            <a:r>
              <a:rPr lang="en-GB" sz="2800" dirty="0" smtClean="0">
                <a:latin typeface="Times New Roman" pitchFamily="18" charset="0"/>
                <a:cs typeface="Times New Roman" pitchFamily="18" charset="0"/>
              </a:rPr>
              <a:t>Economic </a:t>
            </a:r>
            <a:r>
              <a:rPr lang="en-GB" sz="2800" dirty="0" smtClean="0">
                <a:latin typeface="Times New Roman" pitchFamily="18" charset="0"/>
                <a:cs typeface="Times New Roman" pitchFamily="18" charset="0"/>
              </a:rPr>
              <a:t>development may cause the pressure of life will provide the “push” to engage in </a:t>
            </a:r>
            <a:r>
              <a:rPr lang="en-GB" sz="2800" dirty="0" smtClean="0">
                <a:latin typeface="Times New Roman" pitchFamily="18" charset="0"/>
                <a:cs typeface="Times New Roman" pitchFamily="18" charset="0"/>
              </a:rPr>
              <a:t>tourism.</a:t>
            </a:r>
          </a:p>
          <a:p>
            <a:pPr lvl="4" algn="just">
              <a:lnSpc>
                <a:spcPct val="90000"/>
              </a:lnSpc>
              <a:buFont typeface="Arial" pitchFamily="34" charset="0"/>
              <a:buChar char="•"/>
            </a:pPr>
            <a:r>
              <a:rPr lang="en-GB" sz="2800" dirty="0" smtClean="0">
                <a:latin typeface="Times New Roman" pitchFamily="18" charset="0"/>
                <a:cs typeface="Times New Roman" pitchFamily="18" charset="0"/>
              </a:rPr>
              <a:t>An </a:t>
            </a:r>
            <a:r>
              <a:rPr lang="en-GB" sz="2800" dirty="0" smtClean="0">
                <a:latin typeface="Times New Roman" pitchFamily="18" charset="0"/>
                <a:cs typeface="Times New Roman" pitchFamily="18" charset="0"/>
              </a:rPr>
              <a:t>unfavourable climate will also provide a strong impetus to travel.</a:t>
            </a:r>
          </a:p>
          <a:p>
            <a:pPr algn="just"/>
            <a:endParaRPr lang="en-IN"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3" algn="ctr" rtl="0">
              <a:spcBef>
                <a:spcPct val="0"/>
              </a:spcBef>
            </a:pPr>
            <a:r>
              <a:rPr lang="en-GB" sz="2800" dirty="0" smtClean="0">
                <a:latin typeface="Times New Roman" pitchFamily="18" charset="0"/>
                <a:cs typeface="Times New Roman" pitchFamily="18" charset="0"/>
              </a:rPr>
              <a:t>Pull factors</a:t>
            </a:r>
            <a:br>
              <a:rPr lang="en-GB" sz="2800" dirty="0" smtClean="0">
                <a:latin typeface="Times New Roman" pitchFamily="18" charset="0"/>
                <a:cs typeface="Times New Roman" pitchFamily="18" charset="0"/>
              </a:rPr>
            </a:b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4">
              <a:buFont typeface="Arial" pitchFamily="34" charset="0"/>
              <a:buChar char="•"/>
            </a:pPr>
            <a:r>
              <a:rPr lang="en-GB" sz="2800" dirty="0" smtClean="0">
                <a:latin typeface="Times New Roman" pitchFamily="18" charset="0"/>
                <a:cs typeface="Times New Roman" pitchFamily="18" charset="0"/>
              </a:rPr>
              <a:t>Include </a:t>
            </a:r>
            <a:r>
              <a:rPr lang="en-GB" sz="2800" dirty="0" smtClean="0">
                <a:latin typeface="Times New Roman" pitchFamily="18" charset="0"/>
                <a:cs typeface="Times New Roman" pitchFamily="18" charset="0"/>
              </a:rPr>
              <a:t>accessibility, and the attractions and amenities of the destination </a:t>
            </a:r>
            <a:r>
              <a:rPr lang="en-GB" sz="2800" dirty="0" smtClean="0">
                <a:latin typeface="Times New Roman" pitchFamily="18" charset="0"/>
                <a:cs typeface="Times New Roman" pitchFamily="18" charset="0"/>
              </a:rPr>
              <a:t>area.</a:t>
            </a:r>
          </a:p>
          <a:p>
            <a:pPr lvl="4">
              <a:buFont typeface="Arial" pitchFamily="34" charset="0"/>
              <a:buChar char="•"/>
            </a:pPr>
            <a:r>
              <a:rPr lang="en-GB" sz="2800" dirty="0" smtClean="0">
                <a:latin typeface="Times New Roman" pitchFamily="18" charset="0"/>
                <a:cs typeface="Times New Roman" pitchFamily="18" charset="0"/>
              </a:rPr>
              <a:t>The </a:t>
            </a:r>
            <a:r>
              <a:rPr lang="en-GB" sz="2800" dirty="0" smtClean="0">
                <a:latin typeface="Times New Roman" pitchFamily="18" charset="0"/>
                <a:cs typeface="Times New Roman" pitchFamily="18" charset="0"/>
              </a:rPr>
              <a:t>relative cost of the visit is important, as is the marketing and promotion of the receiving area.</a:t>
            </a:r>
            <a:endParaRPr lang="en-IN"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Factors Affecting </a:t>
            </a:r>
            <a:r>
              <a:rPr lang="en-IN" dirty="0" smtClean="0">
                <a:latin typeface="Times New Roman" pitchFamily="18" charset="0"/>
                <a:cs typeface="Times New Roman" pitchFamily="18" charset="0"/>
              </a:rPr>
              <a:t>T</a:t>
            </a:r>
            <a:r>
              <a:rPr lang="en-IN" dirty="0" smtClean="0">
                <a:latin typeface="Times New Roman" pitchFamily="18" charset="0"/>
                <a:cs typeface="Times New Roman" pitchFamily="18" charset="0"/>
              </a:rPr>
              <a:t>ourist </a:t>
            </a:r>
            <a:r>
              <a:rPr lang="en-IN" dirty="0" smtClean="0">
                <a:latin typeface="Times New Roman" pitchFamily="18" charset="0"/>
                <a:cs typeface="Times New Roman" pitchFamily="18" charset="0"/>
              </a:rPr>
              <a:t>f</a:t>
            </a:r>
            <a:r>
              <a:rPr lang="en-IN" dirty="0" smtClean="0">
                <a:latin typeface="Times New Roman" pitchFamily="18" charset="0"/>
                <a:cs typeface="Times New Roman" pitchFamily="18" charset="0"/>
              </a:rPr>
              <a:t>lows</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3" algn="just">
              <a:buNone/>
            </a:pPr>
            <a:r>
              <a:rPr lang="en-GB" sz="2400" dirty="0" smtClean="0">
                <a:latin typeface="Times New Roman" pitchFamily="18" charset="0"/>
                <a:cs typeface="Times New Roman" pitchFamily="18" charset="0"/>
              </a:rPr>
              <a:t>A number of factors that helped to explain </a:t>
            </a:r>
            <a:r>
              <a:rPr lang="en-GB" sz="2400" dirty="0" smtClean="0">
                <a:latin typeface="Times New Roman" pitchFamily="18" charset="0"/>
                <a:cs typeface="Times New Roman" pitchFamily="18" charset="0"/>
              </a:rPr>
              <a:t>these    flows</a:t>
            </a:r>
            <a:r>
              <a:rPr lang="en-GB" sz="2400" dirty="0" smtClean="0">
                <a:latin typeface="Times New Roman" pitchFamily="18" charset="0"/>
                <a:cs typeface="Times New Roman" pitchFamily="18" charset="0"/>
              </a:rPr>
              <a:t>:</a:t>
            </a:r>
          </a:p>
          <a:p>
            <a:pPr lvl="3" algn="just">
              <a:buFont typeface="Arial" pitchFamily="34" charset="0"/>
              <a:buChar char="•"/>
            </a:pPr>
            <a:r>
              <a:rPr lang="en-GB" sz="2400" dirty="0" smtClean="0">
                <a:latin typeface="Times New Roman" pitchFamily="18" charset="0"/>
                <a:cs typeface="Times New Roman" pitchFamily="18" charset="0"/>
              </a:rPr>
              <a:t>Distances between countries (the greater the distance, the smaller the volume of flow</a:t>
            </a:r>
            <a:r>
              <a:rPr lang="en-GB" sz="2400" dirty="0" smtClean="0">
                <a:latin typeface="Times New Roman" pitchFamily="18" charset="0"/>
                <a:cs typeface="Times New Roman" pitchFamily="18" charset="0"/>
              </a:rPr>
              <a:t>).</a:t>
            </a:r>
            <a:endParaRPr lang="en-GB" sz="2400" dirty="0" smtClean="0">
              <a:latin typeface="Times New Roman" pitchFamily="18" charset="0"/>
              <a:cs typeface="Times New Roman" pitchFamily="18" charset="0"/>
            </a:endParaRPr>
          </a:p>
          <a:p>
            <a:pPr lvl="3" algn="just">
              <a:buFont typeface="Arial" pitchFamily="34" charset="0"/>
              <a:buChar char="•"/>
            </a:pPr>
            <a:r>
              <a:rPr lang="en-GB" sz="2400" dirty="0" smtClean="0">
                <a:latin typeface="Times New Roman" pitchFamily="18" charset="0"/>
                <a:cs typeface="Times New Roman" pitchFamily="18" charset="0"/>
              </a:rPr>
              <a:t>International </a:t>
            </a:r>
            <a:r>
              <a:rPr lang="en-GB" sz="2400" dirty="0" smtClean="0">
                <a:latin typeface="Times New Roman" pitchFamily="18" charset="0"/>
                <a:cs typeface="Times New Roman" pitchFamily="18" charset="0"/>
              </a:rPr>
              <a:t>connectivity (shared business or cultural ties between countries</a:t>
            </a:r>
            <a:r>
              <a:rPr lang="en-GB" sz="2400" dirty="0" smtClean="0">
                <a:latin typeface="Times New Roman" pitchFamily="18" charset="0"/>
                <a:cs typeface="Times New Roman" pitchFamily="18" charset="0"/>
              </a:rPr>
              <a:t>).</a:t>
            </a:r>
            <a:endParaRPr lang="en-GB" sz="2400" dirty="0" smtClean="0">
              <a:latin typeface="Times New Roman" pitchFamily="18" charset="0"/>
              <a:cs typeface="Times New Roman" pitchFamily="18" charset="0"/>
            </a:endParaRPr>
          </a:p>
          <a:p>
            <a:pPr lvl="3" algn="just">
              <a:buFont typeface="Arial" pitchFamily="34" charset="0"/>
              <a:buChar char="•"/>
            </a:pPr>
            <a:r>
              <a:rPr lang="en-GB" sz="2400" dirty="0" smtClean="0">
                <a:latin typeface="Times New Roman" pitchFamily="18" charset="0"/>
                <a:cs typeface="Times New Roman" pitchFamily="18" charset="0"/>
              </a:rPr>
              <a:t>The </a:t>
            </a:r>
            <a:r>
              <a:rPr lang="en-GB" sz="2400" dirty="0" smtClean="0">
                <a:latin typeface="Times New Roman" pitchFamily="18" charset="0"/>
                <a:cs typeface="Times New Roman" pitchFamily="18" charset="0"/>
              </a:rPr>
              <a:t>general attractiveness of one country for another.</a:t>
            </a:r>
          </a:p>
          <a:p>
            <a:pPr algn="just"/>
            <a:endParaRPr lang="en-IN"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Objectives of the Course</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76800"/>
          </a:xfrm>
        </p:spPr>
        <p:txBody>
          <a:bodyPr>
            <a:noAutofit/>
          </a:bodyPr>
          <a:lstStyle/>
          <a:p>
            <a:pPr algn="just"/>
            <a:r>
              <a:rPr lang="en-IN" sz="3000" dirty="0" smtClean="0">
                <a:latin typeface="Times New Roman" pitchFamily="18" charset="0"/>
                <a:cs typeface="Times New Roman" pitchFamily="18" charset="0"/>
              </a:rPr>
              <a:t>Geography is the basic edifice of Tourism. The knowledge of geography gives an extra edge to the students in designing itineraries for the tourists, suggesting them various destinations and thus leading to better product development and ultimately to greater customer satisfaction</a:t>
            </a:r>
            <a:r>
              <a:rPr lang="en-IN" sz="3000" dirty="0" smtClean="0">
                <a:latin typeface="Times New Roman" pitchFamily="18" charset="0"/>
                <a:cs typeface="Times New Roman" pitchFamily="18" charset="0"/>
              </a:rPr>
              <a:t>.</a:t>
            </a:r>
          </a:p>
          <a:p>
            <a:pPr algn="just"/>
            <a:r>
              <a:rPr lang="en-US" sz="3000" dirty="0" smtClean="0">
                <a:latin typeface="Times New Roman" pitchFamily="18" charset="0"/>
                <a:cs typeface="Times New Roman" pitchFamily="18" charset="0"/>
              </a:rPr>
              <a:t>Identify the three major geographical components of </a:t>
            </a:r>
            <a:r>
              <a:rPr lang="en-US" sz="3000" dirty="0" smtClean="0">
                <a:latin typeface="Times New Roman" pitchFamily="18" charset="0"/>
                <a:cs typeface="Times New Roman" pitchFamily="18" charset="0"/>
              </a:rPr>
              <a:t>tourism and their interrelationship.</a:t>
            </a:r>
          </a:p>
          <a:p>
            <a:pPr algn="just"/>
            <a:r>
              <a:rPr lang="en-US" sz="3000" dirty="0" smtClean="0">
                <a:latin typeface="Times New Roman" pitchFamily="18" charset="0"/>
                <a:cs typeface="Times New Roman" pitchFamily="18" charset="0"/>
              </a:rPr>
              <a:t>Understanding the major geographical </a:t>
            </a:r>
            <a:r>
              <a:rPr lang="en-US" sz="3000" dirty="0" smtClean="0">
                <a:latin typeface="Times New Roman" pitchFamily="18" charset="0"/>
                <a:cs typeface="Times New Roman" pitchFamily="18" charset="0"/>
              </a:rPr>
              <a:t>push and pull factors that give rise to tourist flow</a:t>
            </a:r>
            <a:r>
              <a:rPr lang="en-US" sz="3000" dirty="0" smtClean="0">
                <a:latin typeface="Times New Roman" pitchFamily="18" charset="0"/>
                <a:cs typeface="Times New Roman" pitchFamily="18" charset="0"/>
              </a:rPr>
              <a:t>.</a:t>
            </a:r>
            <a:endParaRPr lang="en-US" sz="3000" dirty="0" smtClean="0">
              <a:latin typeface="Times New Roman" pitchFamily="18" charset="0"/>
              <a:cs typeface="Times New Roman" pitchFamily="18" charset="0"/>
            </a:endParaRPr>
          </a:p>
          <a:p>
            <a:pPr algn="just"/>
            <a:endParaRPr lang="en-IN" sz="3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Tourism System</a:t>
            </a:r>
            <a:endParaRPr lang="en-IN" dirty="0"/>
          </a:p>
        </p:txBody>
      </p:sp>
      <p:sp>
        <p:nvSpPr>
          <p:cNvPr id="3" name="Content Placeholder 2"/>
          <p:cNvSpPr>
            <a:spLocks noGrp="1"/>
          </p:cNvSpPr>
          <p:nvPr>
            <p:ph idx="1"/>
          </p:nvPr>
        </p:nvSpPr>
        <p:spPr/>
        <p:txBody>
          <a:bodyPr>
            <a:normAutofit fontScale="85000" lnSpcReduction="10000"/>
          </a:bodyPr>
          <a:lstStyle/>
          <a:p>
            <a:pPr>
              <a:buNone/>
            </a:pPr>
            <a:r>
              <a:rPr lang="en-IN" dirty="0" smtClean="0">
                <a:latin typeface="Times New Roman" pitchFamily="18" charset="0"/>
                <a:cs typeface="Times New Roman" pitchFamily="18" charset="0"/>
              </a:rPr>
              <a:t>Upon completion of this lecture, you should be able </a:t>
            </a:r>
            <a:r>
              <a:rPr lang="en-IN" dirty="0" smtClean="0">
                <a:latin typeface="Times New Roman" pitchFamily="18" charset="0"/>
                <a:cs typeface="Times New Roman" pitchFamily="18" charset="0"/>
              </a:rPr>
              <a:t>to –</a:t>
            </a:r>
          </a:p>
          <a:p>
            <a:r>
              <a:rPr lang="en-IN" dirty="0" smtClean="0">
                <a:latin typeface="Times New Roman" pitchFamily="18" charset="0"/>
                <a:cs typeface="Times New Roman" pitchFamily="18" charset="0"/>
              </a:rPr>
              <a:t>Understand the main components of the tourism </a:t>
            </a:r>
            <a:r>
              <a:rPr lang="en-IN" dirty="0" smtClean="0">
                <a:latin typeface="Times New Roman" pitchFamily="18" charset="0"/>
                <a:cs typeface="Times New Roman" pitchFamily="18" charset="0"/>
              </a:rPr>
              <a:t>system</a:t>
            </a:r>
          </a:p>
          <a:p>
            <a:r>
              <a:rPr lang="en-IN" dirty="0" smtClean="0">
                <a:latin typeface="Times New Roman" pitchFamily="18" charset="0"/>
                <a:cs typeface="Times New Roman" pitchFamily="18" charset="0"/>
              </a:rPr>
              <a:t>be </a:t>
            </a:r>
            <a:r>
              <a:rPr lang="en-IN" dirty="0" smtClean="0">
                <a:latin typeface="Times New Roman" pitchFamily="18" charset="0"/>
                <a:cs typeface="Times New Roman" pitchFamily="18" charset="0"/>
              </a:rPr>
              <a:t>able to outline the differing aspects of the tourism </a:t>
            </a:r>
            <a:r>
              <a:rPr lang="en-IN" dirty="0" smtClean="0">
                <a:latin typeface="Times New Roman" pitchFamily="18" charset="0"/>
                <a:cs typeface="Times New Roman" pitchFamily="18" charset="0"/>
              </a:rPr>
              <a:t>system</a:t>
            </a:r>
          </a:p>
          <a:p>
            <a:r>
              <a:rPr lang="en-IN" dirty="0" smtClean="0">
                <a:latin typeface="Times New Roman" pitchFamily="18" charset="0"/>
                <a:cs typeface="Times New Roman" pitchFamily="18" charset="0"/>
              </a:rPr>
              <a:t>Understand </a:t>
            </a:r>
            <a:r>
              <a:rPr lang="en-IN" dirty="0" smtClean="0">
                <a:latin typeface="Times New Roman" pitchFamily="18" charset="0"/>
                <a:cs typeface="Times New Roman" pitchFamily="18" charset="0"/>
              </a:rPr>
              <a:t>how tourism is embedded within environments as part of a complex </a:t>
            </a:r>
            <a:r>
              <a:rPr lang="en-IN" dirty="0" smtClean="0">
                <a:latin typeface="Times New Roman" pitchFamily="18" charset="0"/>
                <a:cs typeface="Times New Roman" pitchFamily="18" charset="0"/>
              </a:rPr>
              <a:t>system</a:t>
            </a:r>
          </a:p>
          <a:p>
            <a:r>
              <a:rPr lang="en-IN" dirty="0" smtClean="0">
                <a:latin typeface="Times New Roman" pitchFamily="18" charset="0"/>
                <a:cs typeface="Times New Roman" pitchFamily="18" charset="0"/>
              </a:rPr>
              <a:t>How </a:t>
            </a:r>
            <a:r>
              <a:rPr lang="en-IN" dirty="0" smtClean="0">
                <a:latin typeface="Times New Roman" pitchFamily="18" charset="0"/>
                <a:cs typeface="Times New Roman" pitchFamily="18" charset="0"/>
              </a:rPr>
              <a:t>tourism is a hybrid activity - involving orderings of space to produce </a:t>
            </a:r>
            <a:r>
              <a:rPr lang="en-IN" dirty="0" smtClean="0">
                <a:latin typeface="Times New Roman" pitchFamily="18" charset="0"/>
                <a:cs typeface="Times New Roman" pitchFamily="18" charset="0"/>
              </a:rPr>
              <a:t>it</a:t>
            </a:r>
          </a:p>
          <a:p>
            <a:r>
              <a:rPr lang="en-IN" dirty="0" smtClean="0">
                <a:latin typeface="Times New Roman" pitchFamily="18" charset="0"/>
                <a:cs typeface="Times New Roman" pitchFamily="18" charset="0"/>
              </a:rPr>
              <a:t>H</a:t>
            </a:r>
            <a:r>
              <a:rPr lang="en-IN" dirty="0" smtClean="0">
                <a:latin typeface="Times New Roman" pitchFamily="18" charset="0"/>
                <a:cs typeface="Times New Roman" pitchFamily="18" charset="0"/>
              </a:rPr>
              <a:t>ow </a:t>
            </a:r>
            <a:r>
              <a:rPr lang="en-IN" dirty="0" smtClean="0">
                <a:latin typeface="Times New Roman" pitchFamily="18" charset="0"/>
                <a:cs typeface="Times New Roman" pitchFamily="18" charset="0"/>
              </a:rPr>
              <a:t>tourism is a hybrid of </a:t>
            </a:r>
            <a:r>
              <a:rPr lang="en-IN" dirty="0" smtClean="0">
                <a:latin typeface="Times New Roman" pitchFamily="18" charset="0"/>
                <a:cs typeface="Times New Roman" pitchFamily="18" charset="0"/>
              </a:rPr>
              <a:t>social-ecological-technological </a:t>
            </a:r>
            <a:r>
              <a:rPr lang="en-IN" dirty="0" smtClean="0">
                <a:latin typeface="Times New Roman" pitchFamily="18" charset="0"/>
                <a:cs typeface="Times New Roman" pitchFamily="18" charset="0"/>
              </a:rPr>
              <a:t>things all of which are agents of changes</a:t>
            </a:r>
            <a:endParaRPr lang="en-IN"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What is a system?</a:t>
            </a:r>
            <a:endParaRPr lang="en-IN" dirty="0"/>
          </a:p>
        </p:txBody>
      </p:sp>
      <p:sp>
        <p:nvSpPr>
          <p:cNvPr id="3" name="Content Placeholder 2"/>
          <p:cNvSpPr>
            <a:spLocks noGrp="1"/>
          </p:cNvSpPr>
          <p:nvPr>
            <p:ph idx="1"/>
          </p:nvPr>
        </p:nvSpPr>
        <p:spPr/>
        <p:txBody>
          <a:bodyPr/>
          <a:lstStyle/>
          <a:p>
            <a:r>
              <a:rPr lang="en-IN" dirty="0" smtClean="0"/>
              <a:t>A set </a:t>
            </a:r>
            <a:r>
              <a:rPr lang="en-IN" dirty="0" smtClean="0"/>
              <a:t>of things working together as parts of a mechanism or an interconnecting </a:t>
            </a:r>
            <a:r>
              <a:rPr lang="en-IN" dirty="0" smtClean="0"/>
              <a:t>network</a:t>
            </a:r>
            <a:r>
              <a:rPr lang="en-IN" dirty="0" smtClean="0"/>
              <a:t>.</a:t>
            </a:r>
            <a:endParaRPr lang="en-IN" dirty="0" smtClean="0"/>
          </a:p>
          <a:p>
            <a:r>
              <a:rPr lang="en-IN" dirty="0" smtClean="0"/>
              <a:t>A </a:t>
            </a:r>
            <a:r>
              <a:rPr lang="en-IN" dirty="0" smtClean="0"/>
              <a:t>system has </a:t>
            </a:r>
            <a:r>
              <a:rPr lang="en-IN" dirty="0" smtClean="0"/>
              <a:t>parts.</a:t>
            </a:r>
          </a:p>
          <a:p>
            <a:r>
              <a:rPr lang="en-IN" dirty="0" smtClean="0"/>
              <a:t>These </a:t>
            </a:r>
            <a:r>
              <a:rPr lang="en-IN" dirty="0" smtClean="0"/>
              <a:t>are interconnected and </a:t>
            </a:r>
            <a:r>
              <a:rPr lang="en-IN" dirty="0" smtClean="0"/>
              <a:t>interrelated.</a:t>
            </a:r>
          </a:p>
          <a:p>
            <a:r>
              <a:rPr lang="en-IN" dirty="0" smtClean="0"/>
              <a:t>They </a:t>
            </a:r>
            <a:r>
              <a:rPr lang="en-IN" dirty="0" smtClean="0"/>
              <a:t>are changing all the time </a:t>
            </a:r>
            <a:r>
              <a:rPr lang="en-IN" dirty="0" smtClean="0"/>
              <a:t>– dynamic.</a:t>
            </a:r>
          </a:p>
          <a:p>
            <a:r>
              <a:rPr lang="en-IN" dirty="0" smtClean="0"/>
              <a:t>The </a:t>
            </a:r>
            <a:r>
              <a:rPr lang="en-IN" dirty="0" smtClean="0"/>
              <a:t>system is part of society and </a:t>
            </a:r>
            <a:r>
              <a:rPr lang="en-IN" dirty="0" smtClean="0"/>
              <a:t>environment.</a:t>
            </a:r>
          </a:p>
          <a:p>
            <a:r>
              <a:rPr lang="en-IN" dirty="0" smtClean="0"/>
              <a:t>All </a:t>
            </a:r>
            <a:r>
              <a:rPr lang="en-IN" dirty="0" smtClean="0"/>
              <a:t>parts influence each </a:t>
            </a:r>
            <a:r>
              <a:rPr lang="en-IN" dirty="0" smtClean="0"/>
              <a:t>other.</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tourism system</a:t>
            </a:r>
            <a:endParaRPr lang="en-IN" dirty="0"/>
          </a:p>
        </p:txBody>
      </p:sp>
      <p:sp>
        <p:nvSpPr>
          <p:cNvPr id="3" name="Content Placeholder 2"/>
          <p:cNvSpPr>
            <a:spLocks noGrp="1"/>
          </p:cNvSpPr>
          <p:nvPr>
            <p:ph idx="1"/>
          </p:nvPr>
        </p:nvSpPr>
        <p:spPr/>
        <p:txBody>
          <a:bodyPr>
            <a:normAutofit fontScale="92500" lnSpcReduction="20000"/>
          </a:bodyPr>
          <a:lstStyle/>
          <a:p>
            <a:pPr>
              <a:buNone/>
            </a:pPr>
            <a:r>
              <a:rPr lang="en-IN" dirty="0" smtClean="0"/>
              <a:t>Tourism System has Six aspects- </a:t>
            </a:r>
          </a:p>
          <a:p>
            <a:pPr marL="514350" indent="-514350">
              <a:buFont typeface="+mj-lt"/>
              <a:buAutoNum type="arabicPeriod"/>
            </a:pPr>
            <a:r>
              <a:rPr lang="en-IN" dirty="0" smtClean="0"/>
              <a:t>Tourists.</a:t>
            </a:r>
          </a:p>
          <a:p>
            <a:pPr marL="514350" indent="-514350">
              <a:buFont typeface="+mj-lt"/>
              <a:buAutoNum type="arabicPeriod"/>
            </a:pPr>
            <a:r>
              <a:rPr lang="en-IN" dirty="0" smtClean="0"/>
              <a:t>Traveller-generating regions.</a:t>
            </a:r>
          </a:p>
          <a:p>
            <a:pPr marL="514350" indent="-514350">
              <a:buFont typeface="+mj-lt"/>
              <a:buAutoNum type="arabicPeriod"/>
            </a:pPr>
            <a:r>
              <a:rPr lang="en-IN" dirty="0" smtClean="0"/>
              <a:t>Tourist-destination regions.</a:t>
            </a:r>
          </a:p>
          <a:p>
            <a:pPr marL="514350" indent="-514350">
              <a:buFont typeface="+mj-lt"/>
              <a:buAutoNum type="arabicPeriod"/>
            </a:pPr>
            <a:r>
              <a:rPr lang="en-IN" dirty="0" smtClean="0"/>
              <a:t>Transit </a:t>
            </a:r>
            <a:r>
              <a:rPr lang="en-IN" dirty="0" smtClean="0"/>
              <a:t>route </a:t>
            </a:r>
            <a:r>
              <a:rPr lang="en-IN" dirty="0" smtClean="0"/>
              <a:t>regions.</a:t>
            </a:r>
          </a:p>
          <a:p>
            <a:pPr marL="514350" indent="-514350">
              <a:buFont typeface="+mj-lt"/>
              <a:buAutoNum type="arabicPeriod"/>
            </a:pPr>
            <a:r>
              <a:rPr lang="en-IN" dirty="0" smtClean="0"/>
              <a:t>Tourism </a:t>
            </a:r>
            <a:r>
              <a:rPr lang="en-IN" dirty="0" smtClean="0"/>
              <a:t>industries - range of businesses and organizations involved in delivering the tourism </a:t>
            </a:r>
            <a:r>
              <a:rPr lang="en-IN" dirty="0" smtClean="0"/>
              <a:t>product.</a:t>
            </a:r>
          </a:p>
          <a:p>
            <a:pPr marL="514350" indent="-514350">
              <a:buFont typeface="+mj-lt"/>
              <a:buAutoNum type="arabicPeriod"/>
            </a:pPr>
            <a:r>
              <a:rPr lang="en-IN" dirty="0" smtClean="0"/>
              <a:t>The </a:t>
            </a:r>
            <a:r>
              <a:rPr lang="en-IN" dirty="0" smtClean="0"/>
              <a:t>social, technological, legal, ecological context in which the system is </a:t>
            </a:r>
            <a:r>
              <a:rPr lang="en-IN" dirty="0" smtClean="0"/>
              <a:t>embedded.</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0" y="5791200"/>
            <a:ext cx="2286000" cy="838200"/>
          </a:xfrm>
        </p:spPr>
        <p:txBody>
          <a:bodyPr>
            <a:normAutofit/>
          </a:bodyPr>
          <a:lstStyle/>
          <a:p>
            <a:r>
              <a:rPr lang="en-IN" sz="1800" dirty="0" smtClean="0">
                <a:latin typeface="Times New Roman" pitchFamily="18" charset="0"/>
                <a:cs typeface="Times New Roman" pitchFamily="18" charset="0"/>
              </a:rPr>
              <a:t>                                Source –</a:t>
            </a:r>
            <a:r>
              <a:rPr lang="en-IN" sz="1800" dirty="0" err="1" smtClean="0">
                <a:latin typeface="Times New Roman" pitchFamily="18" charset="0"/>
                <a:cs typeface="Times New Roman" pitchFamily="18" charset="0"/>
              </a:rPr>
              <a:t>Leiper</a:t>
            </a:r>
            <a:r>
              <a:rPr lang="en-IN" sz="1800" dirty="0" smtClean="0">
                <a:latin typeface="Times New Roman" pitchFamily="18" charset="0"/>
                <a:cs typeface="Times New Roman" pitchFamily="18" charset="0"/>
              </a:rPr>
              <a:t> (1995) </a:t>
            </a:r>
            <a:endParaRPr lang="en-IN" sz="1800" dirty="0">
              <a:latin typeface="Times New Roman" pitchFamily="18" charset="0"/>
              <a:cs typeface="Times New Roman" pitchFamily="18" charset="0"/>
            </a:endParaRPr>
          </a:p>
        </p:txBody>
      </p:sp>
      <p:pic>
        <p:nvPicPr>
          <p:cNvPr id="6" name="Content Placeholder 5" descr="leipers-model-of-tourism-system-10-638.jpg"/>
          <p:cNvPicPr>
            <a:picLocks noGrp="1" noChangeAspect="1"/>
          </p:cNvPicPr>
          <p:nvPr>
            <p:ph idx="1"/>
          </p:nvPr>
        </p:nvPicPr>
        <p:blipFill>
          <a:blip r:embed="rId2"/>
          <a:stretch>
            <a:fillRect/>
          </a:stretch>
        </p:blipFill>
        <p:spPr>
          <a:xfrm>
            <a:off x="457200" y="228600"/>
            <a:ext cx="8305800" cy="57150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Tourist Generating Regions</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1">
              <a:buNone/>
            </a:pPr>
            <a:r>
              <a:rPr lang="en-GB" sz="2000" b="1" dirty="0" smtClean="0">
                <a:latin typeface="Times New Roman" pitchFamily="18" charset="0"/>
                <a:cs typeface="Times New Roman" pitchFamily="18" charset="0"/>
              </a:rPr>
              <a:t>The places of origin of tourists</a:t>
            </a:r>
            <a:r>
              <a:rPr lang="en-GB" sz="2000" dirty="0" smtClean="0">
                <a:latin typeface="Times New Roman" pitchFamily="18" charset="0"/>
                <a:cs typeface="Times New Roman" pitchFamily="18" charset="0"/>
              </a:rPr>
              <a:t> – </a:t>
            </a:r>
            <a:r>
              <a:rPr lang="en-GB" sz="2000" u="sng" dirty="0" smtClean="0">
                <a:latin typeface="Times New Roman" pitchFamily="18" charset="0"/>
                <a:cs typeface="Times New Roman" pitchFamily="18" charset="0"/>
              </a:rPr>
              <a:t>the tourist-generating areas.</a:t>
            </a:r>
          </a:p>
          <a:p>
            <a:pPr lvl="2"/>
            <a:r>
              <a:rPr lang="en-GB" sz="2000" dirty="0" smtClean="0">
                <a:latin typeface="Times New Roman" pitchFamily="18" charset="0"/>
                <a:cs typeface="Times New Roman" pitchFamily="18" charset="0"/>
              </a:rPr>
              <a:t>Represent the homes of tourists, where journey begin and end.</a:t>
            </a:r>
          </a:p>
          <a:p>
            <a:pPr lvl="2">
              <a:buFont typeface="Wingdings" pitchFamily="2" charset="2"/>
              <a:buNone/>
            </a:pPr>
            <a:endParaRPr lang="en-GB" sz="2000" dirty="0" smtClean="0">
              <a:latin typeface="Times New Roman" pitchFamily="18" charset="0"/>
              <a:cs typeface="Times New Roman" pitchFamily="18" charset="0"/>
            </a:endParaRPr>
          </a:p>
          <a:p>
            <a:pPr lvl="2"/>
            <a:r>
              <a:rPr lang="en-GB" sz="2000" dirty="0" smtClean="0">
                <a:latin typeface="Times New Roman" pitchFamily="18" charset="0"/>
                <a:cs typeface="Times New Roman" pitchFamily="18" charset="0"/>
              </a:rPr>
              <a:t>Examine the features that stimulate demand for tourism, include the </a:t>
            </a:r>
            <a:r>
              <a:rPr lang="en-GB" sz="2000" u="sng" dirty="0" smtClean="0">
                <a:latin typeface="Times New Roman" pitchFamily="18" charset="0"/>
                <a:cs typeface="Times New Roman" pitchFamily="18" charset="0"/>
              </a:rPr>
              <a:t>geographical location of an area</a:t>
            </a:r>
            <a:r>
              <a:rPr lang="en-GB" sz="2000" dirty="0" smtClean="0">
                <a:latin typeface="Times New Roman" pitchFamily="18" charset="0"/>
                <a:cs typeface="Times New Roman" pitchFamily="18" charset="0"/>
              </a:rPr>
              <a:t>; </a:t>
            </a:r>
            <a:r>
              <a:rPr lang="en-GB" sz="2000" u="sng" dirty="0" smtClean="0">
                <a:latin typeface="Times New Roman" pitchFamily="18" charset="0"/>
                <a:cs typeface="Times New Roman" pitchFamily="18" charset="0"/>
              </a:rPr>
              <a:t>its socioeconomic</a:t>
            </a:r>
            <a:r>
              <a:rPr lang="en-GB" sz="2000" dirty="0" smtClean="0">
                <a:latin typeface="Times New Roman" pitchFamily="18" charset="0"/>
                <a:cs typeface="Times New Roman" pitchFamily="18" charset="0"/>
              </a:rPr>
              <a:t> and </a:t>
            </a:r>
            <a:r>
              <a:rPr lang="en-GB" sz="2000" u="sng" dirty="0" smtClean="0">
                <a:latin typeface="Times New Roman" pitchFamily="18" charset="0"/>
                <a:cs typeface="Times New Roman" pitchFamily="18" charset="0"/>
              </a:rPr>
              <a:t>demographic characteristic</a:t>
            </a:r>
            <a:r>
              <a:rPr lang="en-GB" sz="2000" dirty="0" smtClean="0">
                <a:latin typeface="Times New Roman" pitchFamily="18" charset="0"/>
                <a:cs typeface="Times New Roman" pitchFamily="18" charset="0"/>
              </a:rPr>
              <a:t>.</a:t>
            </a:r>
          </a:p>
          <a:p>
            <a:pPr lvl="2">
              <a:buFont typeface="Wingdings" pitchFamily="2" charset="2"/>
              <a:buNone/>
            </a:pPr>
            <a:endParaRPr lang="en-GB" sz="2000" dirty="0" smtClean="0">
              <a:latin typeface="Times New Roman" pitchFamily="18" charset="0"/>
              <a:cs typeface="Times New Roman" pitchFamily="18" charset="0"/>
            </a:endParaRPr>
          </a:p>
          <a:p>
            <a:pPr lvl="2"/>
            <a:r>
              <a:rPr lang="en-GB" sz="2000" dirty="0" smtClean="0">
                <a:latin typeface="Times New Roman" pitchFamily="18" charset="0"/>
                <a:cs typeface="Times New Roman" pitchFamily="18" charset="0"/>
              </a:rPr>
              <a:t>These areas </a:t>
            </a:r>
            <a:r>
              <a:rPr lang="en-GB" sz="2000" u="sng" dirty="0" smtClean="0">
                <a:latin typeface="Times New Roman" pitchFamily="18" charset="0"/>
                <a:cs typeface="Times New Roman" pitchFamily="18" charset="0"/>
              </a:rPr>
              <a:t>represent the main tourist markets</a:t>
            </a:r>
            <a:r>
              <a:rPr lang="en-GB" sz="2000" dirty="0" smtClean="0">
                <a:latin typeface="Times New Roman" pitchFamily="18" charset="0"/>
                <a:cs typeface="Times New Roman" pitchFamily="18" charset="0"/>
              </a:rPr>
              <a:t> in the world.</a:t>
            </a:r>
          </a:p>
          <a:p>
            <a:pPr lvl="2">
              <a:buFont typeface="Wingdings" pitchFamily="2" charset="2"/>
              <a:buNone/>
            </a:pPr>
            <a:endParaRPr lang="en-GB" sz="2000" dirty="0" smtClean="0">
              <a:latin typeface="Times New Roman" pitchFamily="18" charset="0"/>
              <a:cs typeface="Times New Roman" pitchFamily="18" charset="0"/>
            </a:endParaRPr>
          </a:p>
          <a:p>
            <a:pPr lvl="2"/>
            <a:r>
              <a:rPr lang="en-GB" sz="2000" u="sng" dirty="0" smtClean="0">
                <a:latin typeface="Times New Roman" pitchFamily="18" charset="0"/>
                <a:cs typeface="Times New Roman" pitchFamily="18" charset="0"/>
              </a:rPr>
              <a:t>Major marketing functions of tourist industry are found here</a:t>
            </a:r>
            <a:r>
              <a:rPr lang="en-GB" sz="2000" dirty="0" smtClean="0">
                <a:latin typeface="Times New Roman" pitchFamily="18" charset="0"/>
                <a:cs typeface="Times New Roman" pitchFamily="18" charset="0"/>
              </a:rPr>
              <a:t>, such as </a:t>
            </a:r>
            <a:r>
              <a:rPr lang="en-GB" sz="2000" i="1" dirty="0" smtClean="0">
                <a:latin typeface="Times New Roman" pitchFamily="18" charset="0"/>
                <a:cs typeface="Times New Roman" pitchFamily="18" charset="0"/>
              </a:rPr>
              <a:t>tour operation, and travel retailing</a:t>
            </a:r>
            <a:r>
              <a:rPr lang="en-GB" sz="2000" dirty="0" smtClean="0">
                <a:latin typeface="Times New Roman" pitchFamily="18" charset="0"/>
                <a:cs typeface="Times New Roman" pitchFamily="18" charset="0"/>
              </a:rPr>
              <a:t>.</a:t>
            </a:r>
            <a:endParaRPr lang="en-IN"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Tourist Destination Regions</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1">
              <a:buNone/>
            </a:pPr>
            <a:r>
              <a:rPr lang="en-GB" sz="2400" b="1" dirty="0" smtClean="0">
                <a:latin typeface="Times New Roman" pitchFamily="18" charset="0"/>
                <a:cs typeface="Times New Roman" pitchFamily="18" charset="0"/>
              </a:rPr>
              <a:t>The tourist destinations</a:t>
            </a:r>
            <a:r>
              <a:rPr lang="en-GB" sz="2400" dirty="0" smtClean="0">
                <a:latin typeface="Times New Roman" pitchFamily="18" charset="0"/>
                <a:cs typeface="Times New Roman" pitchFamily="18" charset="0"/>
              </a:rPr>
              <a:t> – the </a:t>
            </a:r>
            <a:r>
              <a:rPr lang="en-GB" sz="2400" u="sng" dirty="0" smtClean="0">
                <a:latin typeface="Times New Roman" pitchFamily="18" charset="0"/>
                <a:cs typeface="Times New Roman" pitchFamily="18" charset="0"/>
              </a:rPr>
              <a:t>receiving areas.</a:t>
            </a:r>
          </a:p>
          <a:p>
            <a:pPr lvl="2"/>
            <a:r>
              <a:rPr lang="en-GB" sz="2000" dirty="0" smtClean="0">
                <a:latin typeface="Times New Roman" pitchFamily="18" charset="0"/>
                <a:cs typeface="Times New Roman" pitchFamily="18" charset="0"/>
              </a:rPr>
              <a:t>Places that attract tourist to </a:t>
            </a:r>
            <a:r>
              <a:rPr lang="en-GB" sz="2000" u="sng" dirty="0" smtClean="0">
                <a:latin typeface="Times New Roman" pitchFamily="18" charset="0"/>
                <a:cs typeface="Times New Roman" pitchFamily="18" charset="0"/>
              </a:rPr>
              <a:t>stay temporarily</a:t>
            </a:r>
            <a:r>
              <a:rPr lang="en-GB" sz="2000" dirty="0" smtClean="0">
                <a:latin typeface="Times New Roman" pitchFamily="18" charset="0"/>
                <a:cs typeface="Times New Roman" pitchFamily="18" charset="0"/>
              </a:rPr>
              <a:t> and will have </a:t>
            </a:r>
            <a:r>
              <a:rPr lang="en-GB" sz="2000" u="sng" dirty="0" smtClean="0">
                <a:latin typeface="Times New Roman" pitchFamily="18" charset="0"/>
                <a:cs typeface="Times New Roman" pitchFamily="18" charset="0"/>
              </a:rPr>
              <a:t>features and attractions</a:t>
            </a:r>
            <a:r>
              <a:rPr lang="en-GB" sz="2000" dirty="0" smtClean="0">
                <a:latin typeface="Times New Roman" pitchFamily="18" charset="0"/>
                <a:cs typeface="Times New Roman" pitchFamily="18" charset="0"/>
              </a:rPr>
              <a:t> that may </a:t>
            </a:r>
            <a:r>
              <a:rPr lang="en-GB" sz="2000" b="1" dirty="0" smtClean="0">
                <a:latin typeface="Times New Roman" pitchFamily="18" charset="0"/>
                <a:cs typeface="Times New Roman" pitchFamily="18" charset="0"/>
              </a:rPr>
              <a:t>not</a:t>
            </a:r>
            <a:r>
              <a:rPr lang="en-GB" sz="2000" dirty="0" smtClean="0">
                <a:latin typeface="Times New Roman" pitchFamily="18" charset="0"/>
                <a:cs typeface="Times New Roman" pitchFamily="18" charset="0"/>
              </a:rPr>
              <a:t> </a:t>
            </a:r>
            <a:r>
              <a:rPr lang="en-GB" sz="2000" b="1" dirty="0" smtClean="0">
                <a:latin typeface="Times New Roman" pitchFamily="18" charset="0"/>
                <a:cs typeface="Times New Roman" pitchFamily="18" charset="0"/>
              </a:rPr>
              <a:t>be found</a:t>
            </a:r>
            <a:r>
              <a:rPr lang="en-GB" sz="2000" u="sng" dirty="0" smtClean="0">
                <a:latin typeface="Times New Roman" pitchFamily="18" charset="0"/>
                <a:cs typeface="Times New Roman" pitchFamily="18" charset="0"/>
              </a:rPr>
              <a:t> </a:t>
            </a:r>
            <a:r>
              <a:rPr lang="en-GB" sz="2000" dirty="0" smtClean="0">
                <a:latin typeface="Times New Roman" pitchFamily="18" charset="0"/>
                <a:cs typeface="Times New Roman" pitchFamily="18" charset="0"/>
              </a:rPr>
              <a:t>in the</a:t>
            </a:r>
            <a:r>
              <a:rPr lang="en-GB" sz="2000" u="sng" dirty="0" smtClean="0">
                <a:latin typeface="Times New Roman" pitchFamily="18" charset="0"/>
                <a:cs typeface="Times New Roman" pitchFamily="18" charset="0"/>
              </a:rPr>
              <a:t> generating areas.</a:t>
            </a:r>
          </a:p>
          <a:p>
            <a:pPr lvl="2">
              <a:buFont typeface="Wingdings" pitchFamily="2" charset="2"/>
              <a:buNone/>
            </a:pPr>
            <a:endParaRPr lang="en-GB" sz="800" u="sng" dirty="0" smtClean="0">
              <a:latin typeface="Times New Roman" pitchFamily="18" charset="0"/>
              <a:cs typeface="Times New Roman" pitchFamily="18" charset="0"/>
            </a:endParaRPr>
          </a:p>
          <a:p>
            <a:pPr lvl="2"/>
            <a:r>
              <a:rPr lang="en-GB" sz="2000" dirty="0" smtClean="0">
                <a:latin typeface="Times New Roman" pitchFamily="18" charset="0"/>
                <a:cs typeface="Times New Roman" pitchFamily="18" charset="0"/>
              </a:rPr>
              <a:t>comprise of the </a:t>
            </a:r>
            <a:r>
              <a:rPr lang="en-GB" sz="2000" u="sng" dirty="0" smtClean="0">
                <a:latin typeface="Times New Roman" pitchFamily="18" charset="0"/>
                <a:cs typeface="Times New Roman" pitchFamily="18" charset="0"/>
              </a:rPr>
              <a:t>accommodation</a:t>
            </a:r>
            <a:r>
              <a:rPr lang="en-GB" sz="2000" dirty="0" smtClean="0">
                <a:latin typeface="Times New Roman" pitchFamily="18" charset="0"/>
                <a:cs typeface="Times New Roman" pitchFamily="18" charset="0"/>
              </a:rPr>
              <a:t>, </a:t>
            </a:r>
            <a:r>
              <a:rPr lang="en-GB" sz="2000" u="sng" dirty="0" smtClean="0">
                <a:latin typeface="Times New Roman" pitchFamily="18" charset="0"/>
                <a:cs typeface="Times New Roman" pitchFamily="18" charset="0"/>
              </a:rPr>
              <a:t>retailing</a:t>
            </a:r>
            <a:r>
              <a:rPr lang="en-GB" sz="2000" dirty="0" smtClean="0">
                <a:latin typeface="Times New Roman" pitchFamily="18" charset="0"/>
                <a:cs typeface="Times New Roman" pitchFamily="18" charset="0"/>
              </a:rPr>
              <a:t>, and </a:t>
            </a:r>
            <a:r>
              <a:rPr lang="en-GB" sz="2000" u="sng" dirty="0" smtClean="0">
                <a:latin typeface="Times New Roman" pitchFamily="18" charset="0"/>
                <a:cs typeface="Times New Roman" pitchFamily="18" charset="0"/>
              </a:rPr>
              <a:t>service functions</a:t>
            </a:r>
            <a:r>
              <a:rPr lang="en-GB" sz="2000" dirty="0" smtClean="0">
                <a:latin typeface="Times New Roman" pitchFamily="18" charset="0"/>
                <a:cs typeface="Times New Roman" pitchFamily="18" charset="0"/>
              </a:rPr>
              <a:t>, </a:t>
            </a:r>
            <a:r>
              <a:rPr lang="en-GB" sz="2000" u="sng" dirty="0" smtClean="0">
                <a:latin typeface="Times New Roman" pitchFamily="18" charset="0"/>
                <a:cs typeface="Times New Roman" pitchFamily="18" charset="0"/>
              </a:rPr>
              <a:t>entertainment</a:t>
            </a:r>
            <a:r>
              <a:rPr lang="en-GB" sz="2000" dirty="0" smtClean="0">
                <a:latin typeface="Times New Roman" pitchFamily="18" charset="0"/>
                <a:cs typeface="Times New Roman" pitchFamily="18" charset="0"/>
              </a:rPr>
              <a:t>, and </a:t>
            </a:r>
            <a:r>
              <a:rPr lang="en-GB" sz="2000" u="sng" dirty="0" smtClean="0">
                <a:latin typeface="Times New Roman" pitchFamily="18" charset="0"/>
                <a:cs typeface="Times New Roman" pitchFamily="18" charset="0"/>
              </a:rPr>
              <a:t>recreation</a:t>
            </a:r>
            <a:r>
              <a:rPr lang="en-GB" sz="2000" dirty="0" smtClean="0">
                <a:latin typeface="Times New Roman" pitchFamily="18" charset="0"/>
                <a:cs typeface="Times New Roman" pitchFamily="18" charset="0"/>
              </a:rPr>
              <a:t>.</a:t>
            </a:r>
          </a:p>
          <a:p>
            <a:pPr lvl="2">
              <a:buFont typeface="Wingdings" pitchFamily="2" charset="2"/>
              <a:buNone/>
            </a:pPr>
            <a:endParaRPr lang="en-GB" sz="800" dirty="0" smtClean="0">
              <a:latin typeface="Times New Roman" pitchFamily="18" charset="0"/>
              <a:cs typeface="Times New Roman" pitchFamily="18" charset="0"/>
            </a:endParaRPr>
          </a:p>
          <a:p>
            <a:pPr lvl="2"/>
            <a:r>
              <a:rPr lang="en-GB" sz="2000" dirty="0" smtClean="0">
                <a:latin typeface="Times New Roman" pitchFamily="18" charset="0"/>
                <a:cs typeface="Times New Roman" pitchFamily="18" charset="0"/>
              </a:rPr>
              <a:t>most important part of the tourism system, which </a:t>
            </a:r>
            <a:r>
              <a:rPr lang="en-GB" sz="2000" u="sng" dirty="0" smtClean="0">
                <a:latin typeface="Times New Roman" pitchFamily="18" charset="0"/>
                <a:cs typeface="Times New Roman" pitchFamily="18" charset="0"/>
              </a:rPr>
              <a:t>attract the tourists</a:t>
            </a:r>
            <a:r>
              <a:rPr lang="en-GB" sz="2000" dirty="0" smtClean="0">
                <a:latin typeface="Times New Roman" pitchFamily="18" charset="0"/>
                <a:cs typeface="Times New Roman" pitchFamily="18" charset="0"/>
              </a:rPr>
              <a:t> and </a:t>
            </a:r>
            <a:r>
              <a:rPr lang="en-GB" sz="2000" u="sng" dirty="0" smtClean="0">
                <a:latin typeface="Times New Roman" pitchFamily="18" charset="0"/>
                <a:cs typeface="Times New Roman" pitchFamily="18" charset="0"/>
              </a:rPr>
              <a:t>energizing the system</a:t>
            </a:r>
            <a:r>
              <a:rPr lang="en-GB" sz="2000" dirty="0" smtClean="0">
                <a:latin typeface="Times New Roman" pitchFamily="18" charset="0"/>
                <a:cs typeface="Times New Roman" pitchFamily="18" charset="0"/>
              </a:rPr>
              <a:t>.</a:t>
            </a:r>
          </a:p>
          <a:p>
            <a:pPr lvl="2">
              <a:buFont typeface="Wingdings" pitchFamily="2" charset="2"/>
              <a:buNone/>
            </a:pPr>
            <a:endParaRPr lang="en-GB" sz="800" dirty="0" smtClean="0">
              <a:latin typeface="Times New Roman" pitchFamily="18" charset="0"/>
              <a:cs typeface="Times New Roman" pitchFamily="18" charset="0"/>
            </a:endParaRPr>
          </a:p>
          <a:p>
            <a:pPr lvl="2"/>
            <a:r>
              <a:rPr lang="en-GB" sz="2000" dirty="0" smtClean="0">
                <a:latin typeface="Times New Roman" pitchFamily="18" charset="0"/>
                <a:cs typeface="Times New Roman" pitchFamily="18" charset="0"/>
              </a:rPr>
              <a:t>recognized as the </a:t>
            </a:r>
            <a:r>
              <a:rPr lang="en-GB" sz="2000" u="sng" dirty="0" smtClean="0">
                <a:latin typeface="Times New Roman" pitchFamily="18" charset="0"/>
                <a:cs typeface="Times New Roman" pitchFamily="18" charset="0"/>
              </a:rPr>
              <a:t>impacts recipient of the tourism industry</a:t>
            </a:r>
            <a:r>
              <a:rPr lang="en-GB" sz="2000" dirty="0" smtClean="0">
                <a:latin typeface="Times New Roman" pitchFamily="18" charset="0"/>
                <a:cs typeface="Times New Roman" pitchFamily="18" charset="0"/>
              </a:rPr>
              <a:t>, and therefore where the planning and management of tourism is so important.</a:t>
            </a:r>
            <a:endParaRPr lang="en-IN"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Transit Routes </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1">
              <a:buNone/>
            </a:pPr>
            <a:r>
              <a:rPr lang="en-GB" sz="2400" b="1" dirty="0" smtClean="0">
                <a:latin typeface="Times New Roman" pitchFamily="18" charset="0"/>
                <a:cs typeface="Times New Roman" pitchFamily="18" charset="0"/>
              </a:rPr>
              <a:t>The routes travelled</a:t>
            </a:r>
            <a:r>
              <a:rPr lang="en-GB" sz="2400" dirty="0" smtClean="0">
                <a:latin typeface="Times New Roman" pitchFamily="18" charset="0"/>
                <a:cs typeface="Times New Roman" pitchFamily="18" charset="0"/>
              </a:rPr>
              <a:t> between </a:t>
            </a:r>
            <a:r>
              <a:rPr lang="en-GB" sz="2400" u="sng" dirty="0" smtClean="0">
                <a:latin typeface="Times New Roman" pitchFamily="18" charset="0"/>
                <a:cs typeface="Times New Roman" pitchFamily="18" charset="0"/>
              </a:rPr>
              <a:t>tourist-generating areas and the receiving areas</a:t>
            </a:r>
            <a:r>
              <a:rPr lang="en-US" sz="2400" u="sng" dirty="0" smtClean="0">
                <a:latin typeface="Times New Roman" pitchFamily="18" charset="0"/>
                <a:cs typeface="Times New Roman" pitchFamily="18" charset="0"/>
              </a:rPr>
              <a:t>.</a:t>
            </a:r>
          </a:p>
          <a:p>
            <a:pPr lvl="1">
              <a:buFont typeface="Wingdings" pitchFamily="2" charset="2"/>
              <a:buNone/>
            </a:pPr>
            <a:endParaRPr lang="en-US" sz="800" u="sng" dirty="0" smtClean="0">
              <a:latin typeface="Times New Roman" pitchFamily="18" charset="0"/>
              <a:cs typeface="Times New Roman" pitchFamily="18" charset="0"/>
            </a:endParaRPr>
          </a:p>
          <a:p>
            <a:pPr lvl="2"/>
            <a:r>
              <a:rPr lang="en-GB" dirty="0" smtClean="0">
                <a:latin typeface="Times New Roman" pitchFamily="18" charset="0"/>
                <a:cs typeface="Times New Roman" pitchFamily="18" charset="0"/>
              </a:rPr>
              <a:t>Link the tourist-generating area and the tourist destination area.</a:t>
            </a:r>
          </a:p>
          <a:p>
            <a:pPr lvl="2">
              <a:buFont typeface="Wingdings" pitchFamily="2" charset="2"/>
              <a:buNone/>
            </a:pPr>
            <a:endParaRPr lang="en-GB" sz="800" dirty="0" smtClean="0">
              <a:latin typeface="Times New Roman" pitchFamily="18" charset="0"/>
              <a:cs typeface="Times New Roman" pitchFamily="18" charset="0"/>
            </a:endParaRPr>
          </a:p>
          <a:p>
            <a:pPr lvl="2"/>
            <a:r>
              <a:rPr lang="en-GB" dirty="0" smtClean="0">
                <a:latin typeface="Times New Roman" pitchFamily="18" charset="0"/>
                <a:cs typeface="Times New Roman" pitchFamily="18" charset="0"/>
              </a:rPr>
              <a:t>As the key element in the system as </a:t>
            </a:r>
            <a:r>
              <a:rPr lang="en-GB" u="sng" dirty="0" smtClean="0">
                <a:latin typeface="Times New Roman" pitchFamily="18" charset="0"/>
                <a:cs typeface="Times New Roman" pitchFamily="18" charset="0"/>
              </a:rPr>
              <a:t>their effectiveness and characteristics</a:t>
            </a:r>
            <a:r>
              <a:rPr lang="en-GB" dirty="0" smtClean="0">
                <a:latin typeface="Times New Roman" pitchFamily="18" charset="0"/>
                <a:cs typeface="Times New Roman" pitchFamily="18" charset="0"/>
              </a:rPr>
              <a:t> shape the </a:t>
            </a:r>
            <a:r>
              <a:rPr lang="en-GB" u="sng" dirty="0" smtClean="0">
                <a:latin typeface="Times New Roman" pitchFamily="18" charset="0"/>
                <a:cs typeface="Times New Roman" pitchFamily="18" charset="0"/>
              </a:rPr>
              <a:t>size and direction of tourist flows</a:t>
            </a:r>
            <a:r>
              <a:rPr lang="en-GB" dirty="0" smtClean="0">
                <a:latin typeface="Times New Roman" pitchFamily="18" charset="0"/>
                <a:cs typeface="Times New Roman" pitchFamily="18" charset="0"/>
              </a:rPr>
              <a:t>.</a:t>
            </a:r>
          </a:p>
          <a:p>
            <a:pPr lvl="2">
              <a:buFont typeface="Wingdings" pitchFamily="2" charset="2"/>
              <a:buNone/>
            </a:pPr>
            <a:endParaRPr lang="en-GB" sz="800" dirty="0" smtClean="0">
              <a:latin typeface="Times New Roman" pitchFamily="18" charset="0"/>
              <a:cs typeface="Times New Roman" pitchFamily="18" charset="0"/>
            </a:endParaRPr>
          </a:p>
          <a:p>
            <a:pPr lvl="2"/>
            <a:r>
              <a:rPr lang="en-GB" dirty="0" smtClean="0">
                <a:latin typeface="Times New Roman" pitchFamily="18" charset="0"/>
                <a:cs typeface="Times New Roman" pitchFamily="18" charset="0"/>
              </a:rPr>
              <a:t>It </a:t>
            </a:r>
            <a:r>
              <a:rPr lang="en-GB" u="sng" dirty="0" smtClean="0">
                <a:latin typeface="Times New Roman" pitchFamily="18" charset="0"/>
                <a:cs typeface="Times New Roman" pitchFamily="18" charset="0"/>
              </a:rPr>
              <a:t>represents the location of the main transportation component</a:t>
            </a:r>
            <a:r>
              <a:rPr lang="en-GB" dirty="0" smtClean="0">
                <a:latin typeface="Times New Roman" pitchFamily="18" charset="0"/>
                <a:cs typeface="Times New Roman" pitchFamily="18" charset="0"/>
              </a:rPr>
              <a:t> of the tourist industry.</a:t>
            </a:r>
            <a:endParaRPr lang="en-US" dirty="0" smtClean="0">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725</Words>
  <Application>Microsoft Office PowerPoint</Application>
  <PresentationFormat>On-screen Show (4:3)</PresentationFormat>
  <Paragraphs>73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Tourism Geography and Destination Knowledge</vt:lpstr>
      <vt:lpstr>Objectives of the Course</vt:lpstr>
      <vt:lpstr>Tourism System</vt:lpstr>
      <vt:lpstr>What is a system?</vt:lpstr>
      <vt:lpstr>The tourism system</vt:lpstr>
      <vt:lpstr>                                Source –Leiper (1995) </vt:lpstr>
      <vt:lpstr>Tourist Generating Regions</vt:lpstr>
      <vt:lpstr>Tourist Destination Regions</vt:lpstr>
      <vt:lpstr>Transit Routes </vt:lpstr>
      <vt:lpstr>Spatial interaction between the components of the tourist system </vt:lpstr>
      <vt:lpstr>Push factors </vt:lpstr>
      <vt:lpstr>Pull factors </vt:lpstr>
      <vt:lpstr>Factors Affecting Tourist flows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Tourism Geography and Destination Knowledge</dc:title>
  <dc:creator>Rahul Thakur</dc:creator>
  <cp:lastModifiedBy>Rahul Thakur</cp:lastModifiedBy>
  <cp:revision>9</cp:revision>
  <dcterms:created xsi:type="dcterms:W3CDTF">2006-08-16T00:00:00Z</dcterms:created>
  <dcterms:modified xsi:type="dcterms:W3CDTF">2016-07-21T10:42:53Z</dcterms:modified>
</cp:coreProperties>
</file>