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F36350-5E74-486F-BDB8-92838D76B151}" type="datetimeFigureOut">
              <a:rPr lang="en-IN" smtClean="0"/>
              <a:pPr/>
              <a:t>23-09-2016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C24780-5DF0-4852-9C41-45376253396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4869160"/>
            <a:ext cx="8229600" cy="136815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Anil Kumar Bharti</a:t>
            </a:r>
          </a:p>
          <a:p>
            <a:pPr algn="ctr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Assistant Professor</a:t>
            </a:r>
          </a:p>
          <a:p>
            <a:pPr algn="ctr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Department of Economics</a:t>
            </a:r>
          </a:p>
          <a:p>
            <a:pPr algn="ctr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Central University of Jammu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880320"/>
          </a:xfrm>
        </p:spPr>
        <p:txBody>
          <a:bodyPr>
            <a:normAutofit/>
          </a:bodyPr>
          <a:lstStyle/>
          <a:p>
            <a:pPr algn="ctr"/>
            <a:r>
              <a:rPr lang="en-IN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Impact of World War I on Indian Economy</a:t>
            </a:r>
            <a:endParaRPr lang="en-IN" sz="5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On account of increasing need for revenue, the Government of India raised in 1916 general import duties from 5% to 7.5%.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number of duty-free articles was also reduced and export duties were levied on jute and tea.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1917, import duty on cotton piece goods was raised from 3.5% to 7.5%, also export duty on jute goods was doubled.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1919, export duty was also levied on hides and skins.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was also decided in 1917, that India should make a special war contribution of £100 millions to the Imperial Government.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There was heavy deficit in the budget for the year 1921 necessitating raising of general import duties from 7.5% to 11%.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World War I and India’s </a:t>
            </a:r>
            <a:br>
              <a:rPr lang="en-IN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Commercial Policy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number of commercial banks came to be established as a result of World War I and the post war boom.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But at the same time a number of banks went into liquidation.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During 1913-21, as many as 161 commercial banks with paid-up capital of Rs 6.75 crores went into liquidation due to: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-Low ratio of cash to deposit liabilities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-High rates of interest offered to attract deposits.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-Absence of statutory regulation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-Dearth of qualified staff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-Lack of cooperation among commercial banks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-Prevalence of fraudulent practices among bankers 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World War I and Indian Banking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Indian railway system saw a great pressure during World War I because of heavy demand by the defence department.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Due to shortage of ships, the movement of coal etc. was to be made by the railways which further increased the pressure.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Also it was difficult to get railway engines, wagons and other equipments from the UK which was then the main supplier.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Because of financial difficulties during the war period, capital expenditure as also maintenance expenditure could not be incurred on railways.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implied a heavy depreciation of railway engines and other equipments creating serious problems of rehabilitation of railways for the post World War I period.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IN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World War I and Indian Railways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Indian labour movement hardly existed during the pre World War I period.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conditions created during the war led to the awakening of industrial labour in India.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Rising prices with wages lagging behind combined with worsening conditions of work led to the attempts at unionisation of labour.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1918, B.P.Wadia established the Madras Labour Union which might be said to be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first trade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union as such in India.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World War I and Labour Movement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Although the impact of the war did raise the expectations of Indian industry, it only bestowed the doubtful blessings of artificially high prices on Indian agriculture.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masses of the people did not experience a revolution of rising expectations, but only noticed an inflationary rise of all prices.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This led to a general discontent, which soon found an expression in terms of a rising tide of Indian nationalism.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IN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Concluding </a:t>
            </a:r>
            <a:r>
              <a:rPr lang="en-IN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Remarks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2161986"/>
          </a:xfrm>
        </p:spPr>
        <p:txBody>
          <a:bodyPr/>
          <a:lstStyle/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To sum up, the World War I because of its global nature and long duration and close involvement of India in war-efforts created profound impact on practically every sector of the Indian economy.</a:t>
            </a:r>
          </a:p>
          <a:p>
            <a:pPr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Tirthankar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Roy, 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The Economic History of India 1857-1947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Oxford University Press, 3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edition, 2011.</a:t>
            </a:r>
          </a:p>
          <a:p>
            <a:pPr lvl="0">
              <a:buFont typeface="Wingdings" pitchFamily="2" charset="2"/>
              <a:buChar char="Ø"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B.R.Tomlinson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The Economy of Modern India 1860-1970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Cambridge University Press, 2005.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Desai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Bhalerao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Economic History of India,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Himalaya Publishing House, Mumbai, 2004.</a:t>
            </a:r>
          </a:p>
          <a:p>
            <a:pPr lvl="0">
              <a:buFont typeface="Wingdings" pitchFamily="2" charset="2"/>
              <a:buChar char="Ø"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Dietmar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Rothermund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An Economic History of India: From Pre-Colonial to 1991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Routledge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Publications, 2002.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N. Jayapalan, 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Economic History of India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Ancient to Present Day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Atlantic Publishers and Distributors (P) Ltd, 2008.</a:t>
            </a:r>
          </a:p>
          <a:p>
            <a:pPr lvl="0"/>
            <a:endParaRPr lang="en-IN" dirty="0" smtClean="0"/>
          </a:p>
          <a:p>
            <a:endParaRPr lang="en-IN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              </a:t>
            </a:r>
            <a:r>
              <a:rPr lang="en-IN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sz="4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The World War I (1914-18) was the first such war fought not just on a national but continental scale and for so long.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It was for the first time that war touched every aspect of a nation’s economy, whether that nation was or was not directly involved in the war.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The war affected every sector of the Indian economy – agriculture, industry, trade and commerce, banking and finance and so on.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Certain developments during the war determined the direction in which the country would move in future and thus considerably influenced India’s future course and pattern of her economy.</a:t>
            </a:r>
          </a:p>
          <a:p>
            <a:pPr algn="just">
              <a:buNone/>
            </a:pP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IN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/>
          </a:bodyPr>
          <a:lstStyle/>
          <a:p>
            <a:r>
              <a:rPr lang="en-IN" dirty="0" smtClean="0"/>
              <a:t>            </a:t>
            </a:r>
            <a:r>
              <a:rPr lang="en-IN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The years 1914-17 were years when monsoon was normal and so were the agricultural crops.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The year 1918-19 saw failure of crops practically all over India experiencing a famine like situation.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As a consequence of  the war, agricultural prices showed a rising tendency.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As war disrupted the normal channels of trade , there was widespread disparity in prices of imported and exported goods.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The prices of the exportable agricultural goods rose less than the prices of the imported manufactured goods.</a:t>
            </a:r>
          </a:p>
          <a:p>
            <a:pPr>
              <a:buNone/>
            </a:pPr>
            <a:endParaRPr lang="en-IN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I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World War I and Indian Agriculture</a:t>
            </a:r>
            <a:endParaRPr lang="en-IN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When world war I was declared, India hardly had any worthwhile industries except cotton textile and jute manufactures.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declaration of war cut off India’s imports from enemy countries and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considerably reduced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imports from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UK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and other friendly countries.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not only showed the dangers of extreme dependence upon foreign countries but also convinced the British Government of the military significance of developing India industrially.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above realisation led to the appointment of the Industrial Commission in 1916 to examine the possibilities of Industrial development of the country. 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I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World War I and Industries</a:t>
            </a:r>
            <a:endParaRPr lang="en-IN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Industrial Commission submitted its report in 1918 which laid emphasis on the role of the Government in bringing industrial development of the country.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Government of India also established in 1917, the Indian Munition Board as an emergency measure.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objective of the Board was to help development of India’s industrial resources, specially keeping in view the war needs.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Indian Munition Board gave assistance to industrial firms and individuals who wanted to established new industries or expand old ones.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Board gave special attention to the development of what are commonly known as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‘Key Industries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’. </a:t>
            </a:r>
          </a:p>
          <a:p>
            <a:pPr algn="just">
              <a:buFont typeface="Wingdings" pitchFamily="2" charset="2"/>
              <a:buChar char="Ø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              </a:t>
            </a:r>
            <a:r>
              <a:rPr lang="en-IN" i="1" dirty="0" smtClean="0">
                <a:solidFill>
                  <a:srgbClr val="FF0000"/>
                </a:solidFill>
              </a:rPr>
              <a:t>Continued...</a:t>
            </a:r>
            <a:endParaRPr lang="en-IN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Cotton Textiles Industry: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On the eve of World War I, cotton textiles industry was in a depressed condition but the war gave it a boost and by 1916 the industry was in a prosperous condition.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factors responsible for the prosperity of the cotton textile industry were: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-Large Government orders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-Heavy import duties imposed on cotton textiles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-Increasing freight charges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-Increasing demand from abroad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-Rising prices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World War I and Some Major Industries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Jute Industry: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World War I gave a great fillip to the jute manufacturing industry on account of large demand for jute piece goods. 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-The reduction in the supply of flex was also responsible for increase in the demand for Indian jute goods.</a:t>
            </a:r>
          </a:p>
          <a:p>
            <a:pPr algn="just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Iron and Steel Industry: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TISCO held almost monopolistic position and prospered during the war because of increasing demand from the Government and cutting down of imports.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-By 1916-17 the old Tata plant was in full swing producing 147,497 tonnes of pig iron, 139,433 tonnes of steel ingots and 98,726 tonnes of finished steel.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-The Tata company earned good profits right up to 1920-21. 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IN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Continued...</a:t>
            </a:r>
            <a:endParaRPr lang="en-IN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World War I brought about disruption of normal international trade channels.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Trade with Germany ceased immediately and trade with Great Britain became difficult because of shortage of shipping space.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immediate impact was decline in both India’s imports and exports.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But soon exports started moving up as there was increasing demand from foreign countries for India’s cotton textiles, iron and steel, mica, saltpetre, wolfram and wheat.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 Britain was gradually losing the Indian market and Germany was completely shut off , Japan and USA were capturing the Indian Markets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Japan began to export to India cotton piece goods, glassware, paper etc. Whereas USA started exporting iron and steel hardware to India 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World War I and India’s International Trade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But India’s exports to Great Britain and Empire countries went 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increasing.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Great Britain’s share in India’s exports rose from 23.4% in 1913-14 to 29.2% in 1918-19.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share of Empire countries in India’s exports rose from pre-war average of 41% to 52% during the war period.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Considerable diversification took place in the direction of India’s export as they were completely stopped with Germany, whereas increased with USA and Japan.</a:t>
            </a:r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IN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Continued...</a:t>
            </a:r>
            <a:endParaRPr lang="en-IN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</TotalTime>
  <Words>1512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Impact of World War I on Indian Economy</vt:lpstr>
      <vt:lpstr>            Introduction</vt:lpstr>
      <vt:lpstr>      World War I and Indian Agriculture</vt:lpstr>
      <vt:lpstr>World War I and Industries</vt:lpstr>
      <vt:lpstr>               Continued...</vt:lpstr>
      <vt:lpstr>World War I and Some Major Industries</vt:lpstr>
      <vt:lpstr>Continued...</vt:lpstr>
      <vt:lpstr>    World War I and India’s International Trade</vt:lpstr>
      <vt:lpstr>                  Continued...</vt:lpstr>
      <vt:lpstr>World War I and India’s  Commercial Policy </vt:lpstr>
      <vt:lpstr>World War I and Indian Banking </vt:lpstr>
      <vt:lpstr>    World War I and Indian Railways </vt:lpstr>
      <vt:lpstr>World War I and Labour Movement</vt:lpstr>
      <vt:lpstr>Concluding Remarks</vt:lpstr>
      <vt:lpstr>Slide 15</vt:lpstr>
      <vt:lpstr>              References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Anil Bharti</dc:creator>
  <cp:lastModifiedBy>Anil Bharti</cp:lastModifiedBy>
  <cp:revision>35</cp:revision>
  <dcterms:created xsi:type="dcterms:W3CDTF">2016-09-20T19:08:00Z</dcterms:created>
  <dcterms:modified xsi:type="dcterms:W3CDTF">2016-09-23T10:08:51Z</dcterms:modified>
</cp:coreProperties>
</file>