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3F01F4-3FF9-4618-8379-3108CB5456C3}" type="datetimeFigureOut">
              <a:rPr lang="en-IN" smtClean="0"/>
              <a:t>28-07-2017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EE4547-B028-4331-9213-C7404AD6AB69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468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/>
              <a:t>Community Organization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Models and Approaches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892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System </a:t>
            </a:r>
            <a:r>
              <a:rPr lang="en-IN" sz="3200" b="1" dirty="0"/>
              <a:t>Change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dirty="0" smtClean="0"/>
              <a:t>It restructure </a:t>
            </a:r>
            <a:r>
              <a:rPr lang="en-IN" sz="2400" dirty="0"/>
              <a:t>or modify the </a:t>
            </a:r>
            <a:r>
              <a:rPr lang="en-IN" sz="2400" dirty="0" smtClean="0"/>
              <a:t>system while believing that major </a:t>
            </a:r>
            <a:r>
              <a:rPr lang="en-IN" sz="2400" dirty="0"/>
              <a:t>social services are rooted in various </a:t>
            </a:r>
            <a:r>
              <a:rPr lang="en-IN" sz="2400" dirty="0" smtClean="0"/>
              <a:t>systems and sometimes </a:t>
            </a:r>
            <a:r>
              <a:rPr lang="en-IN" sz="2400" dirty="0"/>
              <a:t>system becomes dysfunctional.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/>
              <a:t>Tasks: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dirty="0" smtClean="0"/>
              <a:t>Understanding </a:t>
            </a:r>
            <a:r>
              <a:rPr lang="en-IN" sz="2400" dirty="0"/>
              <a:t>of deficiencies.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Communicating </a:t>
            </a:r>
            <a:r>
              <a:rPr lang="en-IN" sz="2400" dirty="0"/>
              <a:t>findings.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Making </a:t>
            </a:r>
            <a:r>
              <a:rPr lang="en-IN" sz="2400" dirty="0"/>
              <a:t>strategies to influence the decision making.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Mobilizing </a:t>
            </a:r>
            <a:r>
              <a:rPr lang="en-IN" sz="2400" dirty="0"/>
              <a:t>peoples’ participation.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Alliances </a:t>
            </a:r>
            <a:r>
              <a:rPr lang="en-IN" sz="2400" dirty="0"/>
              <a:t>and partnerships.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0385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Structural </a:t>
            </a:r>
            <a:r>
              <a:rPr lang="en-IN" sz="3200" b="1" dirty="0"/>
              <a:t>Change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dirty="0" smtClean="0"/>
              <a:t>A rare practiced </a:t>
            </a:r>
            <a:r>
              <a:rPr lang="en-IN" sz="2400" dirty="0"/>
              <a:t>model of Community </a:t>
            </a:r>
            <a:r>
              <a:rPr lang="en-IN" sz="2400" dirty="0" smtClean="0"/>
              <a:t>Work which believes that society consists </a:t>
            </a:r>
            <a:r>
              <a:rPr lang="en-IN" sz="2400" dirty="0"/>
              <a:t>of systems. </a:t>
            </a:r>
            <a:r>
              <a:rPr lang="en-IN" sz="2400" dirty="0" smtClean="0"/>
              <a:t>This approach can also be linked to the Political </a:t>
            </a:r>
            <a:r>
              <a:rPr lang="en-IN" sz="2400" dirty="0"/>
              <a:t>Ideology.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/>
              <a:t>Tasks: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dirty="0" smtClean="0"/>
              <a:t>Understanding </a:t>
            </a:r>
            <a:r>
              <a:rPr lang="en-IN" sz="2400" dirty="0"/>
              <a:t>macro- and micro social realities.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An </a:t>
            </a:r>
            <a:r>
              <a:rPr lang="en-IN" sz="2400" dirty="0"/>
              <a:t>alternative political ideology.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Helping </a:t>
            </a:r>
            <a:r>
              <a:rPr lang="en-IN" sz="2400" dirty="0"/>
              <a:t>the communities to identify a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course </a:t>
            </a:r>
            <a:r>
              <a:rPr lang="en-IN" sz="2400" dirty="0"/>
              <a:t>of action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24627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sz="6000" b="1" dirty="0" smtClean="0"/>
              <a:t>Thank you…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81054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Models </a:t>
            </a:r>
            <a:r>
              <a:rPr lang="en-IN" sz="3200" b="1" dirty="0"/>
              <a:t>of Community Organisation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What </a:t>
            </a:r>
            <a:r>
              <a:rPr lang="en-IN" sz="2400" b="1" dirty="0"/>
              <a:t>is Model?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dirty="0" smtClean="0"/>
              <a:t>It </a:t>
            </a:r>
            <a:r>
              <a:rPr lang="en-IN" sz="2400" dirty="0"/>
              <a:t>is a medium through which a person looks at the complex realities.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Models </a:t>
            </a:r>
            <a:r>
              <a:rPr lang="en-IN" sz="2400" dirty="0"/>
              <a:t>serve as a reference for the work.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Describes </a:t>
            </a:r>
            <a:r>
              <a:rPr lang="en-IN" sz="2400" dirty="0"/>
              <a:t>strategies for accomplishing a vision. </a:t>
            </a:r>
          </a:p>
          <a:p>
            <a:pPr>
              <a:spcBef>
                <a:spcPts val="0"/>
              </a:spcBef>
            </a:pPr>
            <a:endParaRPr lang="en-IN" sz="2400" dirty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/>
              <a:t>Rothman has given three models of CO: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dirty="0" smtClean="0"/>
              <a:t>Locality </a:t>
            </a:r>
            <a:r>
              <a:rPr lang="en-IN" sz="2400" dirty="0"/>
              <a:t>Development Model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Social </a:t>
            </a:r>
            <a:r>
              <a:rPr lang="en-IN" sz="2400" dirty="0"/>
              <a:t>Planning Model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Social </a:t>
            </a:r>
            <a:r>
              <a:rPr lang="en-IN" sz="2400" dirty="0"/>
              <a:t>Action Model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5908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/>
              <a:t>Locality </a:t>
            </a:r>
            <a:r>
              <a:rPr lang="en-IN" sz="3200" b="1" dirty="0"/>
              <a:t>Development Model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Goal </a:t>
            </a:r>
            <a:r>
              <a:rPr lang="en-IN" sz="2400" b="1" dirty="0"/>
              <a:t>Category: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Self </a:t>
            </a:r>
            <a:r>
              <a:rPr lang="en-IN" sz="2400" i="1" dirty="0"/>
              <a:t>Help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Community </a:t>
            </a:r>
            <a:r>
              <a:rPr lang="en-IN" sz="2400" i="1" dirty="0"/>
              <a:t>Integration.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Enhance </a:t>
            </a:r>
            <a:r>
              <a:rPr lang="en-IN" sz="2400" i="1" dirty="0"/>
              <a:t>community capacity to solve problems.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Assumptions</a:t>
            </a:r>
            <a:r>
              <a:rPr lang="en-IN" sz="2400" b="1" dirty="0"/>
              <a:t>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Community </a:t>
            </a:r>
            <a:r>
              <a:rPr lang="en-IN" sz="2400" i="1" dirty="0"/>
              <a:t>lack viable relationships.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Lack </a:t>
            </a:r>
            <a:r>
              <a:rPr lang="en-IN" sz="2400" i="1" dirty="0"/>
              <a:t>of problem solving capacity.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Traditional </a:t>
            </a:r>
            <a:r>
              <a:rPr lang="en-IN" sz="2400" i="1" dirty="0"/>
              <a:t>static community.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Basic </a:t>
            </a:r>
            <a:r>
              <a:rPr lang="en-IN" sz="2400" b="1" dirty="0"/>
              <a:t>Change Strategy: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Broad </a:t>
            </a:r>
            <a:r>
              <a:rPr lang="en-IN" sz="2400" i="1" dirty="0"/>
              <a:t>based community participation in determining and problem solving.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6095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IN" sz="2400" dirty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/>
              <a:t>Change Tactics and Techniques: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Consensus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Communication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Group </a:t>
            </a:r>
            <a:r>
              <a:rPr lang="en-IN" sz="2400" i="1" dirty="0"/>
              <a:t>Discussion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Practitioner </a:t>
            </a:r>
            <a:r>
              <a:rPr lang="en-IN" sz="2400" b="1" dirty="0"/>
              <a:t>Roles of Social Worker: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Enabler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Coordinator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Catalyst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Problem </a:t>
            </a:r>
            <a:r>
              <a:rPr lang="en-IN" sz="2400" i="1" dirty="0"/>
              <a:t>solver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/>
              <a:t>Locality </a:t>
            </a:r>
            <a:r>
              <a:rPr lang="en-IN" sz="3200" b="1" dirty="0"/>
              <a:t>Development Model </a:t>
            </a:r>
            <a:r>
              <a:rPr lang="en-IN" sz="3200" b="1" dirty="0" smtClean="0"/>
              <a:t>   -   cont.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10772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Social </a:t>
            </a:r>
            <a:r>
              <a:rPr lang="en-IN" sz="3200" b="1" dirty="0"/>
              <a:t>Planning Model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89248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Goal </a:t>
            </a:r>
            <a:r>
              <a:rPr lang="en-IN" sz="2400" b="1" dirty="0"/>
              <a:t>Category: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Problem </a:t>
            </a:r>
            <a:r>
              <a:rPr lang="en-IN" sz="2400" i="1" dirty="0"/>
              <a:t>solving with regard to substantive community problems.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Assumptions</a:t>
            </a:r>
            <a:r>
              <a:rPr lang="en-IN" sz="2400" b="1" dirty="0"/>
              <a:t>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Substantive </a:t>
            </a:r>
            <a:r>
              <a:rPr lang="en-IN" sz="2400" i="1" dirty="0"/>
              <a:t>social problems in employment, housing, health </a:t>
            </a:r>
            <a:r>
              <a:rPr lang="en-IN" sz="2400" i="1" dirty="0" smtClean="0"/>
              <a:t>etc</a:t>
            </a:r>
            <a:r>
              <a:rPr lang="en-IN" sz="2400" i="1" dirty="0"/>
              <a:t>.</a:t>
            </a:r>
            <a:endParaRPr lang="en-IN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Basic </a:t>
            </a:r>
            <a:r>
              <a:rPr lang="en-IN" sz="2400" b="1" dirty="0"/>
              <a:t>Change Strategy: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Fact </a:t>
            </a:r>
            <a:r>
              <a:rPr lang="en-IN" sz="2400" i="1" dirty="0"/>
              <a:t>gathering about problems.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Change </a:t>
            </a:r>
            <a:r>
              <a:rPr lang="en-IN" sz="2400" b="1" dirty="0"/>
              <a:t>Tactics and Techniques: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Consensus </a:t>
            </a:r>
            <a:r>
              <a:rPr lang="en-IN" sz="2400" i="1" dirty="0"/>
              <a:t>or conflict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Practitioner </a:t>
            </a:r>
            <a:r>
              <a:rPr lang="en-IN" sz="2400" b="1" dirty="0"/>
              <a:t>Roles of Social Worker: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Fact-finder </a:t>
            </a:r>
            <a:r>
              <a:rPr lang="en-IN" sz="2400" i="1" dirty="0"/>
              <a:t>and analyst,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Program </a:t>
            </a:r>
            <a:r>
              <a:rPr lang="en-IN" sz="2400" i="1" dirty="0"/>
              <a:t>implementers,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Facilitator </a:t>
            </a:r>
            <a:endParaRPr lang="en-IN" sz="2400" i="1" dirty="0"/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6368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dirty="0" smtClean="0"/>
              <a:t>Social </a:t>
            </a:r>
            <a:r>
              <a:rPr lang="en-IN" sz="3200" b="1" dirty="0"/>
              <a:t>Action Model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Goal </a:t>
            </a:r>
            <a:r>
              <a:rPr lang="en-IN" sz="2400" b="1" dirty="0"/>
              <a:t>Category: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Shifting </a:t>
            </a:r>
            <a:r>
              <a:rPr lang="en-IN" sz="2400" i="1" dirty="0"/>
              <a:t>of power and resources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Basic </a:t>
            </a:r>
            <a:r>
              <a:rPr lang="en-IN" sz="2400" i="1" dirty="0"/>
              <a:t>institutional change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Assumptions</a:t>
            </a:r>
            <a:r>
              <a:rPr lang="en-IN" sz="2400" b="1" dirty="0"/>
              <a:t>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Disadvantaged </a:t>
            </a:r>
            <a:r>
              <a:rPr lang="en-IN" sz="2400" i="1" dirty="0"/>
              <a:t>population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Social </a:t>
            </a:r>
            <a:r>
              <a:rPr lang="en-IN" sz="2400" i="1" dirty="0"/>
              <a:t>injustice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Deprivation </a:t>
            </a:r>
            <a:endParaRPr lang="en-IN" sz="2400" i="1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Inequity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Basic </a:t>
            </a:r>
            <a:r>
              <a:rPr lang="en-IN" sz="2400" b="1" dirty="0"/>
              <a:t>Change Strategy: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Crystallization </a:t>
            </a:r>
            <a:r>
              <a:rPr lang="en-IN" sz="2400" i="1" dirty="0"/>
              <a:t>of issues and organization of people to take action against enemy targets. </a:t>
            </a:r>
          </a:p>
          <a:p>
            <a:pPr>
              <a:spcBef>
                <a:spcPts val="0"/>
              </a:spcBef>
            </a:pPr>
            <a:endParaRPr lang="en-IN" sz="2400" i="1" dirty="0"/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336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Change Tactics and Techniques: </a:t>
            </a:r>
            <a:endParaRPr lang="en-IN" sz="2400" dirty="0" smtClean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Conflict or Contest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Confrontation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Direct Action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Negotiation</a:t>
            </a:r>
            <a:r>
              <a:rPr lang="en-IN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IN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Practitioner Roles of Social Worker: </a:t>
            </a:r>
            <a:endParaRPr lang="en-IN" sz="2400" dirty="0" smtClean="0"/>
          </a:p>
          <a:p>
            <a:pPr>
              <a:spcBef>
                <a:spcPts val="0"/>
              </a:spcBef>
            </a:pPr>
            <a:r>
              <a:rPr lang="en-IN" sz="2400" i="1" dirty="0" smtClean="0"/>
              <a:t>Activist-Advocate </a:t>
            </a:r>
          </a:p>
          <a:p>
            <a:pPr>
              <a:spcBef>
                <a:spcPts val="0"/>
              </a:spcBef>
            </a:pPr>
            <a:r>
              <a:rPr lang="en-IN" sz="2400" i="1" dirty="0" smtClean="0"/>
              <a:t>Broker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/>
              <a:t>Social </a:t>
            </a:r>
            <a:r>
              <a:rPr lang="en-IN" sz="3200" b="1" dirty="0"/>
              <a:t>Action Model </a:t>
            </a:r>
            <a:r>
              <a:rPr lang="en-IN" sz="3200" b="1" dirty="0" smtClean="0"/>
              <a:t>   - cont.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07424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3200" b="1" dirty="0" smtClean="0"/>
              <a:t>Approaches </a:t>
            </a:r>
            <a:r>
              <a:rPr lang="en-IN" sz="3200" b="1" dirty="0"/>
              <a:t>in Community Organisation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09328"/>
            <a:ext cx="8503920" cy="4572000"/>
          </a:xfrm>
        </p:spPr>
        <p:txBody>
          <a:bodyPr>
            <a:normAutofit/>
          </a:bodyPr>
          <a:lstStyle/>
          <a:p>
            <a:r>
              <a:rPr lang="en-IN" sz="2400" dirty="0" err="1" smtClean="0"/>
              <a:t>Neighborhood</a:t>
            </a:r>
            <a:r>
              <a:rPr lang="en-IN" sz="2400" dirty="0" smtClean="0"/>
              <a:t> </a:t>
            </a:r>
            <a:r>
              <a:rPr lang="en-IN" sz="2400" dirty="0"/>
              <a:t>Development Approach </a:t>
            </a:r>
          </a:p>
          <a:p>
            <a:r>
              <a:rPr lang="en-IN" sz="2400" dirty="0" smtClean="0"/>
              <a:t>System </a:t>
            </a:r>
            <a:r>
              <a:rPr lang="en-IN" sz="2400" dirty="0"/>
              <a:t>Change Approach </a:t>
            </a:r>
          </a:p>
          <a:p>
            <a:r>
              <a:rPr lang="en-IN" sz="2400" dirty="0" smtClean="0"/>
              <a:t>Structural </a:t>
            </a:r>
            <a:r>
              <a:rPr lang="en-IN" sz="2400" dirty="0"/>
              <a:t>Change Approach 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9917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200" b="1" dirty="0" err="1" smtClean="0"/>
              <a:t>Neighborhood</a:t>
            </a:r>
            <a:r>
              <a:rPr lang="en-IN" sz="3200" b="1" dirty="0" smtClean="0"/>
              <a:t> </a:t>
            </a:r>
            <a:r>
              <a:rPr lang="en-IN" sz="3200" b="1" dirty="0"/>
              <a:t>Development Approach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3357"/>
            <a:ext cx="850728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dirty="0" smtClean="0"/>
              <a:t>Oldest </a:t>
            </a:r>
            <a:r>
              <a:rPr lang="en-IN" sz="2400" dirty="0"/>
              <a:t>Model in </a:t>
            </a:r>
            <a:r>
              <a:rPr lang="en-IN" sz="2400" dirty="0" smtClean="0"/>
              <a:t>Community Organization which is mainly </a:t>
            </a:r>
            <a:r>
              <a:rPr lang="en-IN" sz="2400" dirty="0"/>
              <a:t>practiced in India and other underdeveloped </a:t>
            </a:r>
            <a:r>
              <a:rPr lang="en-IN" sz="2400" dirty="0" smtClean="0"/>
              <a:t>countries</a:t>
            </a:r>
            <a:r>
              <a:rPr lang="en-IN" sz="2400" dirty="0"/>
              <a:t> </a:t>
            </a:r>
            <a:r>
              <a:rPr lang="en-IN" sz="2400" dirty="0" smtClean="0"/>
              <a:t>for </a:t>
            </a:r>
            <a:r>
              <a:rPr lang="en-IN" sz="2400" dirty="0"/>
              <a:t>s</a:t>
            </a:r>
            <a:r>
              <a:rPr lang="en-IN" sz="2400" dirty="0" smtClean="0"/>
              <a:t>ensitize communities and making them self-reliant, based </a:t>
            </a:r>
            <a:r>
              <a:rPr lang="en-IN" sz="2400" dirty="0"/>
              <a:t>on value of self- sustenance.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2400" b="1" dirty="0" smtClean="0"/>
              <a:t>Tasks</a:t>
            </a:r>
            <a:r>
              <a:rPr lang="en-IN" sz="2400" b="1" dirty="0"/>
              <a:t>: </a:t>
            </a:r>
            <a:endParaRPr lang="en-IN" sz="2400" dirty="0"/>
          </a:p>
          <a:p>
            <a:pPr>
              <a:spcBef>
                <a:spcPts val="0"/>
              </a:spcBef>
            </a:pPr>
            <a:r>
              <a:rPr lang="en-IN" sz="2400" dirty="0" smtClean="0"/>
              <a:t>Identifying </a:t>
            </a:r>
            <a:r>
              <a:rPr lang="en-IN" sz="2400" dirty="0"/>
              <a:t>the geographical area for your intervention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Making </a:t>
            </a:r>
            <a:r>
              <a:rPr lang="en-IN" sz="2400" dirty="0"/>
              <a:t>our way to the community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Understand </a:t>
            </a:r>
            <a:r>
              <a:rPr lang="en-IN" sz="2400" dirty="0"/>
              <a:t>the community and identify the felt needs.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Making </a:t>
            </a:r>
            <a:r>
              <a:rPr lang="en-IN" sz="2400" dirty="0"/>
              <a:t>an appropriate program.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Planning </a:t>
            </a:r>
            <a:r>
              <a:rPr lang="en-IN" sz="2400" dirty="0"/>
              <a:t>for resource mobilization.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Developing </a:t>
            </a:r>
            <a:r>
              <a:rPr lang="en-IN" sz="2400" dirty="0"/>
              <a:t>a strong net-work in the community. </a:t>
            </a:r>
          </a:p>
          <a:p>
            <a:pPr>
              <a:spcBef>
                <a:spcPts val="0"/>
              </a:spcBef>
            </a:pPr>
            <a:r>
              <a:rPr lang="en-IN" sz="2400" dirty="0" smtClean="0"/>
              <a:t>Planning </a:t>
            </a:r>
            <a:r>
              <a:rPr lang="en-IN" sz="2400" dirty="0"/>
              <a:t>for withdrawal from the community </a:t>
            </a:r>
          </a:p>
          <a:p>
            <a:pPr>
              <a:spcBef>
                <a:spcPts val="0"/>
              </a:spcBef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16569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458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Community Organization Models and Approaches</vt:lpstr>
      <vt:lpstr>Models of Community Organisation </vt:lpstr>
      <vt:lpstr>Locality Development Model </vt:lpstr>
      <vt:lpstr>Locality Development Model    -   cont.</vt:lpstr>
      <vt:lpstr>Social Planning Model </vt:lpstr>
      <vt:lpstr>Social Action Model </vt:lpstr>
      <vt:lpstr>Social Action Model    - cont.</vt:lpstr>
      <vt:lpstr>Approaches in Community Organisation </vt:lpstr>
      <vt:lpstr>Neighborhood Development Approach </vt:lpstr>
      <vt:lpstr>System Change Approach</vt:lpstr>
      <vt:lpstr>Structural Change Approach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and Skills of  Working with Communities</dc:title>
  <dc:creator>rabbi</dc:creator>
  <cp:lastModifiedBy>rabbi</cp:lastModifiedBy>
  <cp:revision>7</cp:revision>
  <dcterms:created xsi:type="dcterms:W3CDTF">2017-07-23T13:12:54Z</dcterms:created>
  <dcterms:modified xsi:type="dcterms:W3CDTF">2017-07-28T06:58:20Z</dcterms:modified>
</cp:coreProperties>
</file>