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3"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7/9/2017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7/9/2017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7/9/2017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7/9/2017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95399"/>
          </a:xfrm>
        </p:spPr>
        <p:txBody>
          <a:bodyPr>
            <a:normAutofit fontScale="90000"/>
          </a:bodyPr>
          <a:lstStyle/>
          <a:p>
            <a:pPr algn="ctr"/>
            <a:r>
              <a:rPr lang="en-IN" sz="4000" dirty="0" smtClean="0"/>
              <a:t>Growth and Development of Translation Studies</a:t>
            </a:r>
            <a:endParaRPr lang="en-US" sz="4000" dirty="0"/>
          </a:p>
        </p:txBody>
      </p:sp>
      <p:sp>
        <p:nvSpPr>
          <p:cNvPr id="3" name="Subtitle 2"/>
          <p:cNvSpPr>
            <a:spLocks noGrp="1"/>
          </p:cNvSpPr>
          <p:nvPr>
            <p:ph type="subTitle" idx="1"/>
          </p:nvPr>
        </p:nvSpPr>
        <p:spPr>
          <a:xfrm>
            <a:off x="685800" y="2743200"/>
            <a:ext cx="7772400" cy="2068111"/>
          </a:xfrm>
        </p:spPr>
        <p:txBody>
          <a:bodyPr>
            <a:normAutofit fontScale="92500" lnSpcReduction="20000"/>
          </a:bodyPr>
          <a:lstStyle/>
          <a:p>
            <a:pPr algn="ctr"/>
            <a:r>
              <a:rPr lang="en-US" sz="2800" dirty="0" smtClean="0"/>
              <a:t>Prepared by </a:t>
            </a:r>
          </a:p>
          <a:p>
            <a:pPr algn="ctr"/>
            <a:r>
              <a:rPr lang="en-US" sz="2800" b="1" dirty="0" smtClean="0"/>
              <a:t>Dr. M.A.A. </a:t>
            </a:r>
            <a:r>
              <a:rPr lang="en-US" sz="2800" b="1" dirty="0" err="1" smtClean="0"/>
              <a:t>Farooq</a:t>
            </a:r>
            <a:r>
              <a:rPr lang="en-US" sz="2800" b="1" dirty="0" smtClean="0"/>
              <a:t>,</a:t>
            </a:r>
            <a:r>
              <a:rPr lang="en-US" sz="2800" dirty="0" smtClean="0"/>
              <a:t> </a:t>
            </a:r>
          </a:p>
          <a:p>
            <a:pPr algn="ctr"/>
            <a:r>
              <a:rPr lang="en-US" sz="2800" dirty="0" smtClean="0"/>
              <a:t>Assistant Professor, </a:t>
            </a:r>
          </a:p>
          <a:p>
            <a:pPr algn="ctr"/>
            <a:r>
              <a:rPr lang="en-US" sz="2800" dirty="0" smtClean="0"/>
              <a:t>Department of English,</a:t>
            </a:r>
          </a:p>
          <a:p>
            <a:pPr algn="ctr"/>
            <a:r>
              <a:rPr lang="en-US" sz="2800" dirty="0" smtClean="0"/>
              <a:t>Central University of Jammu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However, translation today has received a greater impetus from translators from different quarters of the world. Lawrence </a:t>
            </a:r>
            <a:r>
              <a:rPr lang="en-US" dirty="0" err="1" smtClean="0"/>
              <a:t>Venuiti</a:t>
            </a:r>
            <a:r>
              <a:rPr lang="en-US" dirty="0" smtClean="0"/>
              <a:t>, while discussing ‘translator’s invisibility’ focuses on ‘domestication’ and ‘</a:t>
            </a:r>
            <a:r>
              <a:rPr lang="en-US" dirty="0" err="1" smtClean="0"/>
              <a:t>foreignization</a:t>
            </a:r>
            <a:r>
              <a:rPr lang="en-US" dirty="0" smtClean="0"/>
              <a:t>’, </a:t>
            </a:r>
            <a:r>
              <a:rPr lang="en-US" dirty="0" err="1" smtClean="0"/>
              <a:t>Gayatri</a:t>
            </a:r>
            <a:r>
              <a:rPr lang="en-US" dirty="0" smtClean="0"/>
              <a:t> </a:t>
            </a:r>
            <a:r>
              <a:rPr lang="en-US" dirty="0" err="1" smtClean="0"/>
              <a:t>Charavart</a:t>
            </a:r>
            <a:r>
              <a:rPr lang="en-US" dirty="0" smtClean="0"/>
              <a:t> </a:t>
            </a:r>
            <a:r>
              <a:rPr lang="en-US" dirty="0" err="1" smtClean="0"/>
              <a:t>Spivak</a:t>
            </a:r>
            <a:r>
              <a:rPr lang="en-US" dirty="0" smtClean="0"/>
              <a:t> advocates for a ‘complete surrender’ to the original text and </a:t>
            </a:r>
            <a:r>
              <a:rPr lang="en-US" dirty="0" err="1" smtClean="0"/>
              <a:t>Sussan</a:t>
            </a:r>
            <a:r>
              <a:rPr lang="en-US" dirty="0" smtClean="0"/>
              <a:t> </a:t>
            </a:r>
            <a:r>
              <a:rPr lang="en-US" dirty="0" err="1" smtClean="0"/>
              <a:t>Basnett</a:t>
            </a:r>
            <a:r>
              <a:rPr lang="en-US" dirty="0" smtClean="0"/>
              <a:t> suggests opines that translation needs to promoted as it can carry knowledge </a:t>
            </a:r>
            <a:r>
              <a:rPr lang="en-US" smtClean="0"/>
              <a:t>beyond boundary.</a:t>
            </a:r>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buNone/>
            </a:pPr>
            <a:r>
              <a:rPr lang="en-IN" dirty="0" smtClean="0"/>
              <a:t>  Translation Studies, often referred to as </a:t>
            </a:r>
            <a:r>
              <a:rPr lang="en-IN" dirty="0" err="1" smtClean="0"/>
              <a:t>translatology</a:t>
            </a:r>
            <a:r>
              <a:rPr lang="en-IN" dirty="0" smtClean="0"/>
              <a:t>, has of late been one of the most interesting areas for writers, researchers, and scholars.  It is primarily an academic inter discipline focussing on systematic study of theory, application of translation and interpretation. The term first found its expression in Amsterdam based American scholar James S Holmes’ article “The Name and Nature of Translation Studies” and today, translation studies has gained ground as an indispensable part of comparative literature.</a:t>
            </a:r>
            <a:endParaRPr lang="en-US" dirty="0" smtClean="0"/>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IN" sz="1600" dirty="0" smtClean="0"/>
              <a:t> Eugene </a:t>
            </a:r>
            <a:r>
              <a:rPr lang="en-IN" sz="1600" dirty="0" err="1" smtClean="0"/>
              <a:t>Nida</a:t>
            </a:r>
            <a:r>
              <a:rPr lang="en-IN" sz="1600" dirty="0" smtClean="0"/>
              <a:t>  places the beginning of translation  with the production of the </a:t>
            </a:r>
            <a:r>
              <a:rPr lang="en-IN" sz="1600" i="1" dirty="0" smtClean="0"/>
              <a:t>Septuagint</a:t>
            </a:r>
            <a:r>
              <a:rPr lang="en-IN" sz="1600" dirty="0" smtClean="0"/>
              <a:t> which </a:t>
            </a:r>
            <a:r>
              <a:rPr lang="en-IN" sz="1600" dirty="0" smtClean="0"/>
              <a:t>is considered to be</a:t>
            </a:r>
            <a:r>
              <a:rPr lang="en-IN" sz="1600" dirty="0" smtClean="0"/>
              <a:t> </a:t>
            </a:r>
            <a:r>
              <a:rPr lang="en-IN" sz="1600" dirty="0" smtClean="0"/>
              <a:t>the first translation of the Hebrew </a:t>
            </a:r>
            <a:r>
              <a:rPr lang="en-IN" sz="1600" i="1" dirty="0" smtClean="0"/>
              <a:t>Old Testament</a:t>
            </a:r>
            <a:r>
              <a:rPr lang="en-IN" sz="1600" dirty="0" smtClean="0"/>
              <a:t> into Greek. It was carried out by seventy-two translators, and it provides us with the basic categories of the history of this practice. </a:t>
            </a:r>
            <a:r>
              <a:rPr lang="en-IN" sz="1600" dirty="0" err="1" smtClean="0"/>
              <a:t>Nida</a:t>
            </a:r>
            <a:r>
              <a:rPr lang="en-IN" sz="1600" dirty="0" smtClean="0"/>
              <a:t>, American scholar states that translation itself was a science, a theory that was subsequently rejected by others in the second half of the century. The scholar Mary Snell-</a:t>
            </a:r>
            <a:r>
              <a:rPr lang="en-IN" sz="1600" dirty="0" err="1" smtClean="0"/>
              <a:t>Hornby</a:t>
            </a:r>
            <a:r>
              <a:rPr lang="en-IN" sz="1600" dirty="0" smtClean="0"/>
              <a:t> (1988) defines the concept as an interaction process between the author, the translator and the </a:t>
            </a:r>
            <a:r>
              <a:rPr lang="en-IN" sz="1600" dirty="0" smtClean="0"/>
              <a:t>reader. </a:t>
            </a:r>
            <a:r>
              <a:rPr lang="en-IN" sz="1600" dirty="0" err="1" smtClean="0"/>
              <a:t>Hornby</a:t>
            </a:r>
            <a:r>
              <a:rPr lang="en-IN" sz="1600" dirty="0" smtClean="0"/>
              <a:t> </a:t>
            </a:r>
            <a:r>
              <a:rPr lang="en-IN" sz="1600" dirty="0" smtClean="0"/>
              <a:t>mentions </a:t>
            </a:r>
            <a:r>
              <a:rPr lang="en-IN" sz="1600" dirty="0" smtClean="0"/>
              <a:t>the </a:t>
            </a:r>
            <a:r>
              <a:rPr lang="en-IN" sz="1600" dirty="0" smtClean="0"/>
              <a:t>complexities </a:t>
            </a:r>
            <a:r>
              <a:rPr lang="en-IN" sz="1600" dirty="0" smtClean="0"/>
              <a:t>involved in </a:t>
            </a:r>
            <a:r>
              <a:rPr lang="en-IN" sz="1600" dirty="0" smtClean="0"/>
              <a:t>the </a:t>
            </a:r>
            <a:r>
              <a:rPr lang="en-IN" sz="1600" dirty="0" smtClean="0"/>
              <a:t>process of</a:t>
            </a:r>
            <a:r>
              <a:rPr lang="en-IN" sz="1600" dirty="0" smtClean="0"/>
              <a:t> </a:t>
            </a:r>
            <a:r>
              <a:rPr lang="en-IN" sz="1600" dirty="0" err="1" smtClean="0"/>
              <a:t>translation,”</a:t>
            </a:r>
            <a:r>
              <a:rPr lang="en-IN" sz="1600" dirty="0" err="1" smtClean="0"/>
              <a:t>Translation</a:t>
            </a:r>
            <a:r>
              <a:rPr lang="en-IN" sz="1600" dirty="0" smtClean="0"/>
              <a:t> </a:t>
            </a:r>
            <a:r>
              <a:rPr lang="en-IN" sz="1600" dirty="0" smtClean="0"/>
              <a:t>is a complex act of communication in which the SL–author, the reader as translator and translator as TL–author and the TL–reader interact</a:t>
            </a:r>
            <a:r>
              <a:rPr lang="en-IN" sz="1600" dirty="0" smtClean="0"/>
              <a:t>.” </a:t>
            </a:r>
            <a:r>
              <a:rPr lang="en-IN" sz="1600" dirty="0" smtClean="0"/>
              <a:t>The translator starts from a present frame (the text and its linguistic components</a:t>
            </a:r>
            <a:r>
              <a:rPr lang="en-IN" sz="1600" dirty="0" smtClean="0"/>
              <a:t>). </a:t>
            </a:r>
            <a:r>
              <a:rPr lang="en-IN" sz="1600" dirty="0" smtClean="0"/>
              <a:t>Based on the frame of the text, the translator-reader builds up his own scenes depending on his own level of experience and his internalized knowledge of the material concerned . According to </a:t>
            </a:r>
            <a:r>
              <a:rPr lang="en-IN" sz="1600" dirty="0" err="1" smtClean="0"/>
              <a:t>Carbonell</a:t>
            </a:r>
            <a:r>
              <a:rPr lang="en-IN" sz="1600" dirty="0" smtClean="0"/>
              <a:t>, “Translation is a form of communication and a means of achieving things. However, in translation the original communicative act is relocated to a different setting, where different actors perform for different purposes: there is a mediation mechanism which qualifies the whole act at different levels.” </a:t>
            </a:r>
            <a:endParaRPr lang="en-US" sz="1600" dirty="0" smtClean="0"/>
          </a:p>
          <a:p>
            <a:endParaRPr lang="en-US" sz="1600" dirty="0"/>
          </a:p>
        </p:txBody>
      </p:sp>
      <p:sp>
        <p:nvSpPr>
          <p:cNvPr id="3" name="Title 2"/>
          <p:cNvSpPr>
            <a:spLocks noGrp="1"/>
          </p:cNvSpPr>
          <p:nvPr>
            <p:ph type="title"/>
          </p:nvPr>
        </p:nvSpPr>
        <p:spPr/>
        <p:txBody>
          <a:bodyPr>
            <a:normAutofit fontScale="90000"/>
          </a:bodyPr>
          <a:lstStyle/>
          <a:p>
            <a:r>
              <a:rPr lang="en-US" dirty="0" smtClean="0"/>
              <a:t>History of Translation in the West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IN" dirty="0" smtClean="0"/>
              <a:t> </a:t>
            </a:r>
            <a:r>
              <a:rPr lang="en-IN" dirty="0" smtClean="0"/>
              <a:t>As an attempt to systematise the study of translation as a discipline, within </a:t>
            </a:r>
            <a:r>
              <a:rPr lang="en-IN" dirty="0" smtClean="0"/>
              <a:t>Comparative Literature, translation workshops were promoted in the 1960s in some American </a:t>
            </a:r>
            <a:r>
              <a:rPr lang="en-IN" dirty="0" smtClean="0"/>
              <a:t>universities.  </a:t>
            </a:r>
            <a:r>
              <a:rPr lang="en-IN" dirty="0" smtClean="0"/>
              <a:t>T</a:t>
            </a:r>
            <a:r>
              <a:rPr lang="en-IN" dirty="0" smtClean="0"/>
              <a:t>he</a:t>
            </a:r>
            <a:r>
              <a:rPr lang="en-IN" dirty="0" smtClean="0"/>
              <a:t> </a:t>
            </a:r>
            <a:r>
              <a:rPr lang="en-IN" u="sng" dirty="0" smtClean="0"/>
              <a:t>University of Iowa</a:t>
            </a:r>
            <a:r>
              <a:rPr lang="en-IN" dirty="0" smtClean="0"/>
              <a:t> and </a:t>
            </a:r>
            <a:r>
              <a:rPr lang="en-IN" dirty="0" smtClean="0"/>
              <a:t>The University of Princeton were the pioneers in the field.</a:t>
            </a:r>
            <a:r>
              <a:rPr lang="en-IN" dirty="0" smtClean="0"/>
              <a:t> During the 1950s and 1960s, systematic linguistic-oriented studies of translation began to appear. In 1958, Jean-Paul </a:t>
            </a:r>
            <a:r>
              <a:rPr lang="en-IN" dirty="0" err="1" smtClean="0"/>
              <a:t>Vinay</a:t>
            </a:r>
            <a:r>
              <a:rPr lang="en-IN" dirty="0" smtClean="0"/>
              <a:t> and Jean </a:t>
            </a:r>
            <a:r>
              <a:rPr lang="en-IN" dirty="0" err="1" smtClean="0"/>
              <a:t>Darbelnet</a:t>
            </a:r>
            <a:r>
              <a:rPr lang="en-IN" dirty="0" smtClean="0"/>
              <a:t> carried a contrastive comparison of French and English in Quebec. In 1964, </a:t>
            </a:r>
            <a:r>
              <a:rPr lang="en-IN" dirty="0" smtClean="0"/>
              <a:t>Eugene </a:t>
            </a:r>
            <a:r>
              <a:rPr lang="en-IN" dirty="0" err="1" smtClean="0"/>
              <a:t>Nida</a:t>
            </a:r>
            <a:r>
              <a:rPr lang="en-IN" dirty="0" smtClean="0"/>
              <a:t> published</a:t>
            </a:r>
            <a:r>
              <a:rPr lang="en-IN" dirty="0" smtClean="0"/>
              <a:t> </a:t>
            </a:r>
            <a:r>
              <a:rPr lang="en-IN" i="1" dirty="0" smtClean="0"/>
              <a:t>Toward a Science of Translating</a:t>
            </a:r>
            <a:r>
              <a:rPr lang="en-IN" dirty="0" smtClean="0"/>
              <a:t>, a manual for </a:t>
            </a:r>
            <a:r>
              <a:rPr lang="en-IN" dirty="0" smtClean="0"/>
              <a:t>Bible translation</a:t>
            </a:r>
            <a:r>
              <a:rPr lang="en-IN" dirty="0" smtClean="0"/>
              <a:t> influenced to some extent by </a:t>
            </a:r>
            <a:r>
              <a:rPr lang="en-IN" dirty="0" smtClean="0"/>
              <a:t> Chomsky’s</a:t>
            </a:r>
            <a:r>
              <a:rPr lang="en-IN" dirty="0" smtClean="0"/>
              <a:t> </a:t>
            </a:r>
            <a:r>
              <a:rPr lang="en-IN" dirty="0" smtClean="0"/>
              <a:t>Generative </a:t>
            </a:r>
            <a:r>
              <a:rPr lang="en-IN" dirty="0" err="1" smtClean="0"/>
              <a:t>Garammar</a:t>
            </a:r>
            <a:r>
              <a:rPr lang="en-IN" dirty="0" smtClean="0"/>
              <a:t>. </a:t>
            </a:r>
            <a:r>
              <a:rPr lang="en-IN" dirty="0" smtClean="0"/>
              <a:t>In 1965, </a:t>
            </a:r>
            <a:r>
              <a:rPr lang="en-IN" dirty="0" smtClean="0"/>
              <a:t>John C. </a:t>
            </a:r>
            <a:r>
              <a:rPr lang="en-IN" dirty="0" err="1" smtClean="0"/>
              <a:t>Catford</a:t>
            </a:r>
            <a:r>
              <a:rPr lang="en-IN" dirty="0" smtClean="0"/>
              <a:t> theorized </a:t>
            </a:r>
            <a:r>
              <a:rPr lang="en-IN" dirty="0" smtClean="0"/>
              <a:t>translation from a linguistic perspective. In the 1960s and early 1970s, the Czech </a:t>
            </a:r>
            <a:r>
              <a:rPr lang="en-IN" dirty="0" smtClean="0"/>
              <a:t>scholar </a:t>
            </a:r>
            <a:r>
              <a:rPr lang="en-IN" dirty="0" err="1" smtClean="0"/>
              <a:t>J</a:t>
            </a:r>
            <a:r>
              <a:rPr lang="en-IN" dirty="0" err="1" smtClean="0"/>
              <a:t>iri</a:t>
            </a:r>
            <a:r>
              <a:rPr lang="en-IN" dirty="0" smtClean="0"/>
              <a:t> Levy</a:t>
            </a:r>
            <a:r>
              <a:rPr lang="en-IN" dirty="0" smtClean="0"/>
              <a:t> and the Slovak scholars </a:t>
            </a:r>
            <a:r>
              <a:rPr lang="en-IN" dirty="0" smtClean="0"/>
              <a:t>Anton </a:t>
            </a:r>
            <a:r>
              <a:rPr lang="en-IN" dirty="0" err="1" smtClean="0"/>
              <a:t>Popovic</a:t>
            </a:r>
            <a:r>
              <a:rPr lang="en-IN" dirty="0" smtClean="0"/>
              <a:t> and </a:t>
            </a:r>
            <a:r>
              <a:rPr lang="en-IN" dirty="0" err="1" smtClean="0"/>
              <a:t>František</a:t>
            </a:r>
            <a:r>
              <a:rPr lang="en-IN" dirty="0" smtClean="0"/>
              <a:t> </a:t>
            </a:r>
            <a:r>
              <a:rPr lang="en-IN" dirty="0" err="1" smtClean="0"/>
              <a:t>Miko</a:t>
            </a:r>
            <a:r>
              <a:rPr lang="en-IN" dirty="0" smtClean="0"/>
              <a:t> </a:t>
            </a:r>
            <a:r>
              <a:rPr lang="en-IN" dirty="0" err="1" smtClean="0"/>
              <a:t>workedon</a:t>
            </a:r>
            <a:r>
              <a:rPr lang="en-IN" dirty="0" smtClean="0"/>
              <a:t> </a:t>
            </a:r>
            <a:r>
              <a:rPr lang="en-IN" dirty="0" smtClean="0"/>
              <a:t>the stylists of literary translation from a literary translation.  These initial steps </a:t>
            </a:r>
            <a:r>
              <a:rPr lang="en-IN" dirty="0" smtClean="0"/>
              <a:t>and research </a:t>
            </a:r>
            <a:r>
              <a:rPr lang="en-IN" dirty="0" smtClean="0"/>
              <a:t>on literary translation were collected in James S Holmes' paper at the Third International Congress of Applied Linguistics held in </a:t>
            </a:r>
            <a:r>
              <a:rPr lang="en-IN" dirty="0" smtClean="0"/>
              <a:t>Copenhagen</a:t>
            </a:r>
            <a:r>
              <a:rPr lang="en-IN" dirty="0" smtClean="0"/>
              <a:t> in 1972. In that paper, "The name and nature of translation studies", Holmes </a:t>
            </a:r>
            <a:r>
              <a:rPr lang="en-IN" dirty="0" smtClean="0"/>
              <a:t>called</a:t>
            </a:r>
            <a:r>
              <a:rPr lang="en-IN" dirty="0" smtClean="0"/>
              <a:t> </a:t>
            </a:r>
            <a:r>
              <a:rPr lang="en-IN" dirty="0" smtClean="0"/>
              <a:t>for the consolidation of a separate discipline and proposed a classification of the field. A visual "map" of Holmes' proposal </a:t>
            </a:r>
            <a:r>
              <a:rPr lang="en-IN" dirty="0" smtClean="0"/>
              <a:t>was </a:t>
            </a:r>
            <a:r>
              <a:rPr lang="en-IN" dirty="0" smtClean="0"/>
              <a:t>later be presented by  </a:t>
            </a:r>
            <a:r>
              <a:rPr lang="en-IN" dirty="0" smtClean="0"/>
              <a:t>Gideon </a:t>
            </a:r>
            <a:r>
              <a:rPr lang="en-IN" dirty="0" err="1" smtClean="0"/>
              <a:t>Toury</a:t>
            </a:r>
            <a:r>
              <a:rPr lang="en-IN" dirty="0" smtClean="0"/>
              <a:t> in </a:t>
            </a:r>
            <a:r>
              <a:rPr lang="en-IN" dirty="0" smtClean="0"/>
              <a:t>his 1995 </a:t>
            </a:r>
            <a:r>
              <a:rPr lang="en-IN" i="1" dirty="0" smtClean="0"/>
              <a:t>Descriptive Translation Studies and beyond</a:t>
            </a:r>
            <a:r>
              <a:rPr lang="en-IN" dirty="0" smtClean="0"/>
              <a:t>. </a:t>
            </a:r>
            <a:endParaRPr lang="en-IN" dirty="0" smtClean="0"/>
          </a:p>
          <a:p>
            <a:pPr algn="just"/>
            <a:endParaRPr lang="en-US" dirty="0" smtClean="0"/>
          </a:p>
          <a:p>
            <a:endParaRPr lang="en-US" dirty="0"/>
          </a:p>
        </p:txBody>
      </p:sp>
      <p:sp>
        <p:nvSpPr>
          <p:cNvPr id="3" name="Title 2"/>
          <p:cNvSpPr>
            <a:spLocks noGrp="1"/>
          </p:cNvSpPr>
          <p:nvPr>
            <p:ph type="title"/>
          </p:nvPr>
        </p:nvSpPr>
        <p:spPr/>
        <p:txBody>
          <a:bodyPr/>
          <a:lstStyle/>
          <a:p>
            <a:r>
              <a:rPr lang="en-US" dirty="0" smtClean="0"/>
              <a:t>Translation in the 20</a:t>
            </a:r>
            <a:r>
              <a:rPr lang="en-US" baseline="30000" dirty="0" smtClean="0"/>
              <a:t>th</a:t>
            </a:r>
            <a:r>
              <a:rPr lang="en-US" dirty="0" smtClean="0"/>
              <a:t> century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a:t>
            </a:r>
            <a:endParaRPr lang="en-US" dirty="0"/>
          </a:p>
        </p:txBody>
      </p:sp>
      <p:sp>
        <p:nvSpPr>
          <p:cNvPr id="3" name="Subtitle 2"/>
          <p:cNvSpPr>
            <a:spLocks noGrp="1"/>
          </p:cNvSpPr>
          <p:nvPr>
            <p:ph type="subTitle" idx="1"/>
          </p:nvPr>
        </p:nvSpPr>
        <p:spPr/>
        <p:txBody>
          <a:bodyPr>
            <a:noAutofit/>
          </a:bodyPr>
          <a:lstStyle/>
          <a:p>
            <a:r>
              <a:rPr lang="en-US" sz="1800" dirty="0" err="1" smtClean="0"/>
              <a:t>Gayatri</a:t>
            </a:r>
            <a:r>
              <a:rPr lang="en-US" sz="1800" dirty="0" smtClean="0"/>
              <a:t> </a:t>
            </a:r>
            <a:r>
              <a:rPr lang="en-US" sz="1800" dirty="0" err="1" smtClean="0"/>
              <a:t>Chakravarty</a:t>
            </a:r>
            <a:r>
              <a:rPr lang="en-US" sz="1800" dirty="0" smtClean="0"/>
              <a:t> </a:t>
            </a:r>
            <a:r>
              <a:rPr lang="en-US" sz="1800" dirty="0" err="1" smtClean="0"/>
              <a:t>Spivak</a:t>
            </a:r>
            <a:r>
              <a:rPr lang="en-US" sz="1800" dirty="0" smtClean="0"/>
              <a:t> in her</a:t>
            </a:r>
            <a:r>
              <a:rPr lang="en-US" sz="1800" i="1" dirty="0" smtClean="0"/>
              <a:t> </a:t>
            </a:r>
            <a:r>
              <a:rPr lang="en-US" sz="1800" b="1" i="1" dirty="0" smtClean="0"/>
              <a:t>The Politics of Translation</a:t>
            </a:r>
            <a:r>
              <a:rPr lang="en-US" sz="1800" dirty="0" smtClean="0"/>
              <a:t>  (</a:t>
            </a:r>
            <a:r>
              <a:rPr lang="en-US" sz="1800" dirty="0" smtClean="0"/>
              <a:t>1998)considers </a:t>
            </a:r>
            <a:r>
              <a:rPr lang="en-US" sz="1800" dirty="0" smtClean="0"/>
              <a:t>translation as an important approach in pursuing the larger </a:t>
            </a:r>
            <a:r>
              <a:rPr lang="en-US" sz="1800" dirty="0" smtClean="0"/>
              <a:t>feminist</a:t>
            </a:r>
            <a:r>
              <a:rPr lang="en-US" sz="1800" dirty="0" smtClean="0"/>
              <a:t> agenda of achieving women's `solidarity'. The task of the feminist translator is to consider language as a sign to the working of gendered agency. Translation can give access to a large number of feminists working in various languages and cultures.</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N" dirty="0" smtClean="0"/>
              <a:t>Translation studies steadily developed in the following years. In the 1980s and 1990s, two very different paradigms developed, breaking away from previous equivalence-based research.</a:t>
            </a:r>
            <a:endParaRPr lang="en-US" dirty="0" smtClean="0"/>
          </a:p>
          <a:p>
            <a:r>
              <a:rPr lang="en-IN" dirty="0" smtClean="0"/>
              <a:t>On the one hand, descriptive translation studies (a term coined after </a:t>
            </a:r>
            <a:r>
              <a:rPr lang="en-IN" dirty="0" err="1" smtClean="0"/>
              <a:t>Toury's</a:t>
            </a:r>
            <a:r>
              <a:rPr lang="en-IN" dirty="0" smtClean="0"/>
              <a:t> 1995 book </a:t>
            </a:r>
            <a:r>
              <a:rPr lang="en-IN" i="1" dirty="0" smtClean="0"/>
              <a:t>Descriptive Translation Studies and beyond</a:t>
            </a:r>
            <a:r>
              <a:rPr lang="en-IN" dirty="0" smtClean="0"/>
              <a:t>) aims at building an empirical descriptive discipline, to fill one section of the Holmes map. The idea that scientific methodology could be applicable to cultural products had been developed by the Russian Formalists in the early years of the 20th century, and had been recovered by various researchers in Comparative Literature. </a:t>
            </a:r>
            <a:endParaRPr lang="en-US" dirty="0"/>
          </a:p>
        </p:txBody>
      </p:sp>
      <p:sp>
        <p:nvSpPr>
          <p:cNvPr id="3" name="Title 2"/>
          <p:cNvSpPr>
            <a:spLocks noGrp="1"/>
          </p:cNvSpPr>
          <p:nvPr>
            <p:ph type="title"/>
          </p:nvPr>
        </p:nvSpPr>
        <p:spPr/>
        <p:txBody>
          <a:bodyPr>
            <a:normAutofit fontScale="90000"/>
          </a:bodyPr>
          <a:lstStyle/>
          <a:p>
            <a:r>
              <a:rPr lang="en-IN" dirty="0" smtClean="0"/>
              <a:t>Boom in translation studies</a:t>
            </a: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It was now applied to literary translation. Part of this application </a:t>
            </a:r>
            <a:r>
              <a:rPr lang="en-IN" dirty="0" smtClean="0"/>
              <a:t>was Even-</a:t>
            </a:r>
            <a:r>
              <a:rPr lang="en-IN" dirty="0" err="1" smtClean="0"/>
              <a:t>Zohar’s</a:t>
            </a:r>
            <a:r>
              <a:rPr lang="en-IN" dirty="0" smtClean="0"/>
              <a:t> </a:t>
            </a:r>
            <a:r>
              <a:rPr lang="en-IN" dirty="0" err="1" smtClean="0"/>
              <a:t>Polysystem</a:t>
            </a:r>
            <a:r>
              <a:rPr lang="en-IN" dirty="0" smtClean="0"/>
              <a:t> theory  </a:t>
            </a:r>
            <a:r>
              <a:rPr lang="en-IN" dirty="0" smtClean="0"/>
              <a:t>in which translated literature is seen as a sub-system of the receiving or target literary system. Gideon </a:t>
            </a:r>
            <a:r>
              <a:rPr lang="en-IN" dirty="0" err="1" smtClean="0"/>
              <a:t>Toury</a:t>
            </a:r>
            <a:r>
              <a:rPr lang="en-IN" dirty="0" smtClean="0"/>
              <a:t> bases his theory on the need to consider translations “facts of the target culture” for the purposes of research. The concepts of “manipulation</a:t>
            </a:r>
            <a:r>
              <a:rPr lang="en-IN" dirty="0" smtClean="0"/>
              <a:t>”</a:t>
            </a:r>
            <a:r>
              <a:rPr lang="en-IN" dirty="0" smtClean="0"/>
              <a:t> and "patronage</a:t>
            </a:r>
            <a:r>
              <a:rPr lang="en-IN" dirty="0" smtClean="0"/>
              <a:t>"</a:t>
            </a:r>
            <a:r>
              <a:rPr lang="en-IN" dirty="0" smtClean="0"/>
              <a:t> have also been developed in relation to literary translations.</a:t>
            </a:r>
            <a:endParaRPr lang="en-US" dirty="0" smtClean="0"/>
          </a:p>
          <a:p>
            <a:endParaRPr lang="en-US" dirty="0"/>
          </a:p>
        </p:txBody>
      </p:sp>
      <p:sp>
        <p:nvSpPr>
          <p:cNvPr id="3" name="Title 2"/>
          <p:cNvSpPr>
            <a:spLocks noGrp="1"/>
          </p:cNvSpPr>
          <p:nvPr>
            <p:ph type="title"/>
          </p:nvPr>
        </p:nvSpPr>
        <p:spPr/>
        <p:txBody>
          <a:bodyPr/>
          <a:lstStyle/>
          <a:p>
            <a:pPr algn="r"/>
            <a:r>
              <a:rPr lang="en-US" dirty="0" smtClean="0"/>
              <a:t>Cont…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IN" dirty="0" smtClean="0"/>
              <a:t>A </a:t>
            </a:r>
            <a:r>
              <a:rPr lang="en-IN" dirty="0" err="1" smtClean="0"/>
              <a:t>significant</a:t>
            </a:r>
            <a:r>
              <a:rPr lang="en-IN" dirty="0" err="1" smtClean="0"/>
              <a:t>paradigm</a:t>
            </a:r>
            <a:r>
              <a:rPr lang="en-IN" dirty="0" smtClean="0"/>
              <a:t> </a:t>
            </a:r>
            <a:r>
              <a:rPr lang="en-IN" dirty="0" smtClean="0"/>
              <a:t>shift in translation theory can be dated from 1984 in </a:t>
            </a:r>
            <a:r>
              <a:rPr lang="en-IN" dirty="0" smtClean="0"/>
              <a:t>Europe</a:t>
            </a:r>
            <a:r>
              <a:rPr lang="en-IN" dirty="0" smtClean="0"/>
              <a:t> </a:t>
            </a:r>
            <a:r>
              <a:rPr lang="en-IN" dirty="0" smtClean="0"/>
              <a:t>when</a:t>
            </a:r>
            <a:r>
              <a:rPr lang="en-IN" dirty="0" smtClean="0"/>
              <a:t> </a:t>
            </a:r>
            <a:r>
              <a:rPr lang="en-IN" dirty="0" smtClean="0"/>
              <a:t>two books in German: </a:t>
            </a:r>
            <a:r>
              <a:rPr lang="en-IN" i="1" dirty="0" smtClean="0"/>
              <a:t>Foundation for a General Theory of Translation</a:t>
            </a:r>
            <a:r>
              <a:rPr lang="en-IN" dirty="0" smtClean="0"/>
              <a:t> by Katharina Reiss  and Hans Vermeer and </a:t>
            </a:r>
            <a:r>
              <a:rPr lang="en-IN" i="1" dirty="0" err="1" smtClean="0"/>
              <a:t>Translatorial</a:t>
            </a:r>
            <a:r>
              <a:rPr lang="en-IN" i="1" dirty="0" smtClean="0"/>
              <a:t> Action</a:t>
            </a:r>
            <a:r>
              <a:rPr lang="en-IN" dirty="0" smtClean="0"/>
              <a:t> (</a:t>
            </a:r>
            <a:r>
              <a:rPr lang="en-IN" dirty="0" err="1" smtClean="0"/>
              <a:t>Translatorisches</a:t>
            </a:r>
            <a:r>
              <a:rPr lang="en-IN" dirty="0" smtClean="0"/>
              <a:t> </a:t>
            </a:r>
            <a:r>
              <a:rPr lang="en-IN" dirty="0" err="1" smtClean="0"/>
              <a:t>Handeln</a:t>
            </a:r>
            <a:r>
              <a:rPr lang="en-IN" dirty="0" smtClean="0"/>
              <a:t>) by </a:t>
            </a:r>
            <a:r>
              <a:rPr lang="en-IN" dirty="0" err="1" smtClean="0"/>
              <a:t>Justa</a:t>
            </a:r>
            <a:r>
              <a:rPr lang="en-IN" dirty="0" smtClean="0"/>
              <a:t> </a:t>
            </a:r>
            <a:r>
              <a:rPr lang="en-IN" dirty="0" err="1" smtClean="0"/>
              <a:t>Holz-Mänttäri</a:t>
            </a:r>
            <a:r>
              <a:rPr lang="en-IN" dirty="0" smtClean="0"/>
              <a:t> were published. </a:t>
            </a:r>
            <a:r>
              <a:rPr lang="en-IN" dirty="0" smtClean="0"/>
              <a:t>From these two came what is known as </a:t>
            </a:r>
            <a:r>
              <a:rPr lang="en-IN" dirty="0" err="1" smtClean="0"/>
              <a:t>Skopos</a:t>
            </a:r>
            <a:r>
              <a:rPr lang="en-IN" dirty="0" smtClean="0"/>
              <a:t> theory, which gives priority to the purpose to be fulfilled by the translation instead of prioritizing equivalence.</a:t>
            </a:r>
            <a:endParaRPr lang="en-US" dirty="0" smtClean="0"/>
          </a:p>
          <a:p>
            <a:pPr algn="just"/>
            <a:r>
              <a:rPr lang="en-IN" dirty="0" smtClean="0"/>
              <a:t>The cultural turn meant still another step forward in the development of the discipline. It was sketched by Susan </a:t>
            </a:r>
            <a:r>
              <a:rPr lang="en-IN" dirty="0" err="1" smtClean="0"/>
              <a:t>Bassnett</a:t>
            </a:r>
            <a:r>
              <a:rPr lang="en-IN" dirty="0" smtClean="0"/>
              <a:t> and André </a:t>
            </a:r>
            <a:r>
              <a:rPr lang="en-IN" dirty="0" err="1" smtClean="0"/>
              <a:t>Lefevere</a:t>
            </a:r>
            <a:r>
              <a:rPr lang="en-IN" dirty="0" smtClean="0"/>
              <a:t> in </a:t>
            </a:r>
            <a:r>
              <a:rPr lang="en-IN" i="1" dirty="0" smtClean="0"/>
              <a:t>Translation - History - Culture</a:t>
            </a:r>
            <a:r>
              <a:rPr lang="en-IN" dirty="0" smtClean="0"/>
              <a:t>, and quickly represented by the exchanges between translation studies and other area studies and concepts: gender studies, cannibalism, post-colonialism or cultural studies, among others.</a:t>
            </a:r>
            <a:endParaRPr lang="en-US" dirty="0" smtClean="0"/>
          </a:p>
          <a:p>
            <a:pPr algn="just"/>
            <a:r>
              <a:rPr lang="en-IN" dirty="0" smtClean="0"/>
              <a:t>At the turn of the 21st century, sociology (Wolf and </a:t>
            </a:r>
            <a:r>
              <a:rPr lang="en-IN" dirty="0" err="1" smtClean="0"/>
              <a:t>Fukari</a:t>
            </a:r>
            <a:r>
              <a:rPr lang="en-IN" dirty="0" smtClean="0"/>
              <a:t>) and historiography (Pym) take a relevant role, but also globalization (Cronin) and the use of new technologies (O’Hagan) are introduced into translation studies.</a:t>
            </a:r>
            <a:endParaRPr lang="en-US" dirty="0" smtClean="0"/>
          </a:p>
          <a:p>
            <a:pPr algn="just"/>
            <a:r>
              <a:rPr lang="en-IN" dirty="0" smtClean="0"/>
              <a:t>In the following decades, the growth of translation studies became visible in other ways. First, with the growth of translation schools and courses at university level. In 1995, a study of 60 countries revealed there were 250 </a:t>
            </a:r>
            <a:r>
              <a:rPr lang="en-IN" dirty="0" smtClean="0"/>
              <a:t>institutions/</a:t>
            </a:r>
            <a:r>
              <a:rPr lang="en-IN" dirty="0" smtClean="0"/>
              <a:t> bodies </a:t>
            </a:r>
            <a:r>
              <a:rPr lang="en-IN" dirty="0" smtClean="0"/>
              <a:t>at</a:t>
            </a:r>
            <a:r>
              <a:rPr lang="en-IN" dirty="0" smtClean="0"/>
              <a:t> </a:t>
            </a:r>
            <a:r>
              <a:rPr lang="en-IN" dirty="0" smtClean="0"/>
              <a:t>university level offering courses in translation or interpreting. In 2013, the same database listed 501 translator-training institutions . Accordingly, there has been a growth of </a:t>
            </a:r>
            <a:r>
              <a:rPr lang="en-IN" dirty="0" smtClean="0"/>
              <a:t>conferences/ workshops </a:t>
            </a:r>
            <a:r>
              <a:rPr lang="en-IN" dirty="0" smtClean="0"/>
              <a:t>on translation, translation journals and translation-related publications. The visibility acquired by translation has also led to the development of national and international associations of translation studies.</a:t>
            </a:r>
            <a:endParaRPr lang="en-US" dirty="0" smtClean="0"/>
          </a:p>
          <a:p>
            <a:endParaRPr lang="en-US" dirty="0"/>
          </a:p>
        </p:txBody>
      </p:sp>
      <p:sp>
        <p:nvSpPr>
          <p:cNvPr id="3" name="Title 2"/>
          <p:cNvSpPr>
            <a:spLocks noGrp="1"/>
          </p:cNvSpPr>
          <p:nvPr>
            <p:ph type="title"/>
          </p:nvPr>
        </p:nvSpPr>
        <p:spPr/>
        <p:txBody>
          <a:bodyPr/>
          <a:lstStyle/>
          <a:p>
            <a:r>
              <a:rPr lang="en-US" dirty="0" smtClean="0"/>
              <a:t>Translation in the 21</a:t>
            </a:r>
            <a:r>
              <a:rPr lang="en-US" baseline="30000" dirty="0" smtClean="0"/>
              <a:t>st</a:t>
            </a:r>
            <a:r>
              <a:rPr lang="en-US" dirty="0" smtClean="0"/>
              <a:t> century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N" dirty="0" smtClean="0"/>
              <a:t>The growing variety of paradigms </a:t>
            </a:r>
            <a:r>
              <a:rPr lang="en-IN" dirty="0" smtClean="0"/>
              <a:t>appears to be </a:t>
            </a:r>
            <a:r>
              <a:rPr lang="en-IN" dirty="0" smtClean="0"/>
              <a:t>one of the possible sources of conflict in the discipline.</a:t>
            </a:r>
            <a:endParaRPr lang="en-US" dirty="0" smtClean="0"/>
          </a:p>
          <a:p>
            <a:r>
              <a:rPr lang="en-IN" dirty="0" smtClean="0"/>
              <a:t>As early as 1999, the conceptual gap between non-essentialist and empirical approaches came up for debate at the Vic Forum on Training Translators and Interpreters: New Directions for the Millennium. The discussants, Rosemary </a:t>
            </a:r>
            <a:r>
              <a:rPr lang="en-IN" dirty="0" err="1" smtClean="0"/>
              <a:t>Arrojo</a:t>
            </a:r>
            <a:r>
              <a:rPr lang="en-IN" dirty="0" smtClean="0"/>
              <a:t> and Andrew </a:t>
            </a:r>
            <a:r>
              <a:rPr lang="en-IN" dirty="0" err="1" smtClean="0"/>
              <a:t>Chesterman</a:t>
            </a:r>
            <a:r>
              <a:rPr lang="en-IN" dirty="0" smtClean="0"/>
              <a:t>, explicitly sought common shared ground for both </a:t>
            </a:r>
            <a:r>
              <a:rPr lang="en-IN" dirty="0" smtClean="0"/>
              <a:t>approaches. </a:t>
            </a:r>
            <a:r>
              <a:rPr lang="en-IN" dirty="0" err="1" smtClean="0"/>
              <a:t>Interdisciplinarity</a:t>
            </a:r>
            <a:r>
              <a:rPr lang="en-IN" dirty="0" smtClean="0"/>
              <a:t> </a:t>
            </a:r>
            <a:r>
              <a:rPr lang="en-IN" dirty="0" smtClean="0"/>
              <a:t>has made the creation of new paradigms possible, as most of the developed theories grew from contact with other disciplines like linguistics, comparative literature, cultural studies, philosophy, sociology or historiography. At the same time, it might have provoked the fragmentation of translation studies as a discipline on its own right. </a:t>
            </a:r>
            <a:endParaRPr lang="en-US" dirty="0" smtClean="0"/>
          </a:p>
          <a:p>
            <a:r>
              <a:rPr lang="en-IN" dirty="0" smtClean="0"/>
              <a:t>A second source of conflict rises from the breach between theory and practice. As the prescriptivism of the earlier studies gives room to descriptivism and theorization, professionals see less applicability of the studies. </a:t>
            </a:r>
            <a:r>
              <a:rPr lang="en-IN" dirty="0" smtClean="0"/>
              <a:t> </a:t>
            </a:r>
            <a:endParaRPr lang="en-US" dirty="0" smtClean="0"/>
          </a:p>
          <a:p>
            <a:endParaRPr lang="en-US" dirty="0"/>
          </a:p>
        </p:txBody>
      </p:sp>
      <p:sp>
        <p:nvSpPr>
          <p:cNvPr id="3" name="Title 2"/>
          <p:cNvSpPr>
            <a:spLocks noGrp="1"/>
          </p:cNvSpPr>
          <p:nvPr>
            <p:ph type="title"/>
          </p:nvPr>
        </p:nvSpPr>
        <p:spPr/>
        <p:txBody>
          <a:bodyPr>
            <a:normAutofit/>
          </a:bodyPr>
          <a:lstStyle/>
          <a:p>
            <a:r>
              <a:rPr lang="en-IN" sz="3200" dirty="0" smtClean="0"/>
              <a:t> </a:t>
            </a:r>
            <a:r>
              <a:rPr lang="en-IN" sz="3200" dirty="0" smtClean="0"/>
              <a:t>F</a:t>
            </a:r>
            <a:r>
              <a:rPr lang="en-IN" sz="3200" dirty="0" smtClean="0"/>
              <a:t>uture of Translation Studies</a:t>
            </a:r>
            <a:r>
              <a:rPr lang="en-US" sz="3200" dirty="0" smtClean="0"/>
              <a:t/>
            </a:r>
            <a:br>
              <a:rPr lang="en-US" sz="3200" dirty="0" smtClean="0"/>
            </a:b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TotalTime>
  <Words>786</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Growth and Development of Translation Studies</vt:lpstr>
      <vt:lpstr>Introduction</vt:lpstr>
      <vt:lpstr>History of Translation in the West </vt:lpstr>
      <vt:lpstr>Translation in the 20th century</vt:lpstr>
      <vt:lpstr>Cont…</vt:lpstr>
      <vt:lpstr>Boom in translation studies </vt:lpstr>
      <vt:lpstr>Cont…</vt:lpstr>
      <vt:lpstr>Translation in the 21st century</vt:lpstr>
      <vt:lpstr> Future of Translation Studies </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Development of Translation Studies</dc:title>
  <dc:creator>acer</dc:creator>
  <cp:lastModifiedBy>acer</cp:lastModifiedBy>
  <cp:revision>30</cp:revision>
  <dcterms:created xsi:type="dcterms:W3CDTF">2006-08-16T00:00:00Z</dcterms:created>
  <dcterms:modified xsi:type="dcterms:W3CDTF">2017-07-09T06:13:53Z</dcterms:modified>
</cp:coreProperties>
</file>