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0" r:id="rId4"/>
    <p:sldId id="261" r:id="rId5"/>
    <p:sldId id="258" r:id="rId6"/>
    <p:sldId id="259" r:id="rId7"/>
    <p:sldId id="263" r:id="rId8"/>
    <p:sldId id="264" r:id="rId9"/>
    <p:sldId id="265" r:id="rId10"/>
    <p:sldId id="266" r:id="rId11"/>
    <p:sldId id="267" r:id="rId12"/>
    <p:sldId id="268" r:id="rId13"/>
    <p:sldId id="269" r:id="rId14"/>
    <p:sldId id="270" r:id="rId15"/>
    <p:sldId id="271" r:id="rId16"/>
    <p:sldId id="272" r:id="rId17"/>
    <p:sldId id="275"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846"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EF36A-DB58-4C40-982D-32745FF0B1BC}" type="datetimeFigureOut">
              <a:rPr lang="en-IN" smtClean="0"/>
              <a:pPr/>
              <a:t>04-02-2016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0B527-1429-4BF8-956E-925E9209284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BB0B527-1429-4BF8-956E-925E92092843}" type="slidenum">
              <a:rPr lang="en-IN" smtClean="0"/>
              <a:pPr/>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BB0B527-1429-4BF8-956E-925E92092843}" type="slidenum">
              <a:rPr lang="en-IN" smtClean="0"/>
              <a:pPr/>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FD5FF-3BA8-46EF-AAB8-976DFBC4A15E}" type="datetimeFigureOut">
              <a:rPr lang="en-IN" smtClean="0"/>
              <a:pPr/>
              <a:t>04-02-2016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0F6D6E-9118-4A92-A082-226DB0C545B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FD5FF-3BA8-46EF-AAB8-976DFBC4A15E}" type="datetimeFigureOut">
              <a:rPr lang="en-IN" smtClean="0"/>
              <a:pPr/>
              <a:t>04-02-2016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F6D6E-9118-4A92-A082-226DB0C545B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in/imgres?hl=en&amp;sa=X&amp;tbo=d&amp;biw=1366&amp;bih=673&amp;tbm=isch&amp;tbnid=3w7rNV2Nqp7CKM:&amp;imgrefurl=http://mloredo.wordpress.com/2010/12/22/12-sustainable-tourism-do-we-agree-on-what-suistainable-tourism-is/&amp;docid=MskGcz_InUiXOM&amp;imgurl=http://1esoe1011.files.wordpress.com/2010/12/res300xy-ftr-110309-greenearth4.jpg&amp;w=300&amp;h=300&amp;ei=VsDkUJ_nIYLRrQeikYDADQ&amp;zoom=1&amp;iact=hc&amp;vpx=1032&amp;vpy=223&amp;dur=957&amp;hovh=225&amp;hovw=225&amp;tx=153&amp;ty=146&amp;sig=104815826184508229566&amp;page=2&amp;tbnh=121&amp;tbnw=121&amp;start=29&amp;ndsp=36&amp;ved=1t:429,r:34,s:0,i:196"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n/imgres?hl=en&amp;sa=X&amp;tbo=d&amp;biw=1366&amp;bih=673&amp;tbm=isch&amp;tbnid=jcZitl7Df0rP-M:&amp;imgrefurl=http://www.northumberland.gov.uk/default.aspx?page=8628&amp;docid=DiHw54D9J1FYaM&amp;imgurl=http://www.northumberland.gov.uk/images/gtbs-generic.jpg&amp;w=200&amp;h=250&amp;ei=VsDkUJ_nIYLRrQeikYDADQ&amp;zoom=1&amp;iact=hc&amp;vpx=362&amp;vpy=343&amp;dur=730&amp;hovh=200&amp;hovw=160&amp;tx=97&amp;ty=93&amp;sig=104815826184508229566&amp;page=3&amp;tbnh=132&amp;tbnw=103&amp;start=65&amp;ndsp=38&amp;ved=1t:429,r:90,s:0,i:3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in/imgres?hl=en&amp;sa=X&amp;tbo=d&amp;biw=1366&amp;bih=673&amp;tbm=isch&amp;tbnid=Bdg23xW0rjiJiM:&amp;imgrefurl=http://www.healthabitravels.com/journeys/sustainable-tourism/&amp;docid=W-pIHam-eITDzM&amp;imgurl=http://www.healthabitravels.com/wp-content/uploads/2010/07/main_sustainable-tourism_01.jpg&amp;w=300&amp;h=336&amp;ei=VsDkUJ_nIYLRrQeikYDADQ&amp;zoom=1&amp;iact=hc&amp;vpx=283&amp;vpy=320&amp;dur=1136&amp;hovh=238&amp;hovw=212&amp;tx=134&amp;ty=200&amp;sig=104815826184508229566&amp;page=1&amp;tbnh=140&amp;tbnw=164&amp;start=0&amp;ndsp=29&amp;ved=1t:429,r:23,s:0,i:1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in/imgres?start=65&amp;hl=en&amp;sa=X&amp;tbo=d&amp;biw=1366&amp;bih=673&amp;tbm=isch&amp;tbnid=7Eeu7_WkL_yZ8M:&amp;imgrefurl=http://www.uni.edu/step/&amp;docid=TyIY0g2gAbFa4M&amp;imgurl=http://www.uni.edu/step/images/spherelogo.jpg&amp;w=378&amp;h=269&amp;ei=TsLkUIqECs_irAefoYDQDQ&amp;zoom=1&amp;iact=hc&amp;vpx=880&amp;vpy=114&amp;dur=2549&amp;hovh=189&amp;hovw=266&amp;tx=149&amp;ty=138&amp;sig=104815826184508229566&amp;page=3&amp;tbnh=142&amp;tbnw=200&amp;ndsp=38&amp;ved=1t:429,r:1,s:100,i: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in/imgres?start=103&amp;hl=en&amp;sa=X&amp;tbo=d&amp;biw=1366&amp;bih=673&amp;tbm=isch&amp;tbnid=iVefQvQL7xsMBM:&amp;imgrefurl=http://www.hihostels.com/web/sustainable-tourism.en.htm&amp;docid=vUpglf0tOPYZBM&amp;imgurl=http://www.hihostels.com/imgfront/sustainable-tourism_news-achievements.jpg&amp;w=249&amp;h=150&amp;ei=TsLkUIqECs_irAefoYDQDQ&amp;zoom=1&amp;iact=hc&amp;vpx=1124&amp;vpy=370&amp;dur=7584&amp;hovh=120&amp;hovw=199&amp;tx=35&amp;ty=45&amp;sig=104815826184508229566&amp;page=4&amp;tbnh=120&amp;tbnw=194&amp;ndsp=27&amp;ved=1t:429,r:16,s:100,i:52"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in/imgres?start=130&amp;hl=en&amp;sa=X&amp;tbo=d&amp;biw=1366&amp;bih=673&amp;tbm=isch&amp;tbnid=GT32JkZ-scwZqM:&amp;imgrefurl=http://www.peakretreats.co.uk/summer/sustainable-tourism.htm&amp;docid=kujut82AhdU1CM&amp;imgurl=http://www.peakretreats.co.uk/docimgs/Sustainable%20Tourism_001.jpg&amp;w=756&amp;h=276&amp;ei=MMPkUI2fKcjwrQfIq4H4DQ&amp;zoom=1&amp;iact=hc&amp;vpx=503&amp;vpy=194&amp;dur=1141&amp;hovh=135&amp;hovw=372&amp;tx=254&amp;ty=93&amp;sig=104815826184508229566&amp;page=5&amp;tbnh=108&amp;tbnw=260&amp;ndsp=35&amp;ved=1t:429,r:53,s:100,i:16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n/imgres?hl=en&amp;sa=X&amp;tbo=d&amp;biw=1366&amp;bih=673&amp;tbm=isch&amp;tbnid=e68rZNuKidsDmM:&amp;imgrefurl=http://www.socialtrakr.com/tag/social-media-influence/&amp;docid=OHdRzwV5t4baRM&amp;imgurl=http://www.socialtrakr.com/wp-content/uploads/2010/06/social-media1.jpg&amp;w=398&amp;h=302&amp;ei=g8bkUKDuKsTprQemoIGYDQ&amp;zoom=1&amp;iact=hc&amp;vpx=690&amp;vpy=364&amp;dur=5073&amp;hovh=195&amp;hovw=258&amp;tx=135&amp;ty=168&amp;sig=104815826184508229566&amp;page=1&amp;tbnh=125&amp;tbnw=181&amp;start=0&amp;ndsp=27&amp;ved=1t:429,r:24,s:0,i:1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Sustainable Tourism</a:t>
            </a:r>
            <a:endParaRPr lang="en-IN" dirty="0"/>
          </a:p>
        </p:txBody>
      </p:sp>
      <p:sp>
        <p:nvSpPr>
          <p:cNvPr id="3" name="Subtitle 2"/>
          <p:cNvSpPr>
            <a:spLocks noGrp="1"/>
          </p:cNvSpPr>
          <p:nvPr>
            <p:ph type="subTitle" idx="1"/>
          </p:nvPr>
        </p:nvSpPr>
        <p:spPr>
          <a:xfrm>
            <a:off x="5292080" y="4365104"/>
            <a:ext cx="3744416" cy="1273696"/>
          </a:xfrm>
        </p:spPr>
        <p:txBody>
          <a:bodyPr>
            <a:normAutofit fontScale="85000" lnSpcReduction="20000"/>
          </a:bodyPr>
          <a:lstStyle/>
          <a:p>
            <a:pPr algn="l"/>
            <a:r>
              <a:rPr lang="en-US" sz="2400" dirty="0" smtClean="0"/>
              <a:t>Dr. </a:t>
            </a:r>
            <a:r>
              <a:rPr lang="en-US" sz="2400" dirty="0" err="1" smtClean="0"/>
              <a:t>Bharti</a:t>
            </a:r>
            <a:r>
              <a:rPr lang="en-US" sz="2400" dirty="0" smtClean="0"/>
              <a:t> Gupta</a:t>
            </a:r>
          </a:p>
          <a:p>
            <a:pPr algn="l"/>
            <a:r>
              <a:rPr lang="en-US" sz="2400" dirty="0" smtClean="0"/>
              <a:t>Assistant Professor</a:t>
            </a:r>
          </a:p>
          <a:p>
            <a:pPr algn="l"/>
            <a:r>
              <a:rPr lang="en-US" sz="2400" dirty="0" smtClean="0"/>
              <a:t>Department of Tourism and Travel</a:t>
            </a:r>
          </a:p>
          <a:p>
            <a:pPr algn="l"/>
            <a:r>
              <a:rPr lang="en-US" sz="2400" dirty="0" smtClean="0"/>
              <a:t>Central University of Jammu.</a:t>
            </a:r>
          </a:p>
          <a:p>
            <a:endParaRPr lang="en-IN" dirty="0"/>
          </a:p>
        </p:txBody>
      </p:sp>
      <p:pic>
        <p:nvPicPr>
          <p:cNvPr id="32770" name="Picture 2" descr="http://cdn5.triplepundit.com/wp-content/uploads/2012/03/tabacon.jpg"/>
          <p:cNvPicPr>
            <a:picLocks noChangeAspect="1" noChangeArrowheads="1"/>
          </p:cNvPicPr>
          <p:nvPr/>
        </p:nvPicPr>
        <p:blipFill>
          <a:blip r:embed="rId2" cstate="print"/>
          <a:srcRect/>
          <a:stretch>
            <a:fillRect/>
          </a:stretch>
        </p:blipFill>
        <p:spPr bwMode="auto">
          <a:xfrm>
            <a:off x="0" y="5023358"/>
            <a:ext cx="3347864" cy="1834641"/>
          </a:xfrm>
          <a:prstGeom prst="rect">
            <a:avLst/>
          </a:prstGeom>
          <a:noFill/>
        </p:spPr>
      </p:pic>
      <p:pic>
        <p:nvPicPr>
          <p:cNvPr id="6" name="rg_hi" descr="https://encrypted-tbn3.gstatic.com/images?q=tbn:ANd9GcS1EK8dtyVTAQJr5Z0nl3MPUw199pEMEODd8lHnv0FZGCVSQ8OO">
            <a:hlinkClick r:id="rId3"/>
          </p:cNvPr>
          <p:cNvPicPr/>
          <p:nvPr/>
        </p:nvPicPr>
        <p:blipFill>
          <a:blip r:embed="rId4" cstate="print"/>
          <a:srcRect/>
          <a:stretch>
            <a:fillRect/>
          </a:stretch>
        </p:blipFill>
        <p:spPr bwMode="auto">
          <a:xfrm>
            <a:off x="7004685" y="1124744"/>
            <a:ext cx="2139315" cy="21393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Environmental Sustainability</a:t>
            </a:r>
            <a:endParaRPr lang="en-IN" sz="2400" dirty="0"/>
          </a:p>
        </p:txBody>
      </p:sp>
      <p:sp>
        <p:nvSpPr>
          <p:cNvPr id="3" name="Content Placeholder 2"/>
          <p:cNvSpPr>
            <a:spLocks noGrp="1"/>
          </p:cNvSpPr>
          <p:nvPr>
            <p:ph idx="1"/>
          </p:nvPr>
        </p:nvSpPr>
        <p:spPr>
          <a:xfrm>
            <a:off x="395536" y="1600200"/>
            <a:ext cx="8291264" cy="4853136"/>
          </a:xfrm>
        </p:spPr>
        <p:txBody>
          <a:bodyPr>
            <a:normAutofit/>
          </a:bodyPr>
          <a:lstStyle/>
          <a:p>
            <a:pPr algn="just">
              <a:buNone/>
            </a:pPr>
            <a:r>
              <a:rPr lang="en-IN" sz="2000" dirty="0" smtClean="0"/>
              <a:t>which means conserving and managing resources, especially those that are not renewable or are precious in terms of life support. It requires action to minimize pollution of air, land and water, and to conserve biological diversity and natural heritage</a:t>
            </a:r>
            <a:r>
              <a:rPr lang="en-IN"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smtClean="0"/>
          </a:p>
        </p:txBody>
      </p:sp>
      <p:pic>
        <p:nvPicPr>
          <p:cNvPr id="4" name="rg_hi" descr="https://encrypted-tbn2.gstatic.com/images?q=tbn:ANd9GcRAWfq256sgBtK9aNecAbzcEgCUTDsZ9TCxfHAYRoHXludKc5tjfg">
            <a:hlinkClick r:id="rId2"/>
          </p:cNvPr>
          <p:cNvPicPr/>
          <p:nvPr/>
        </p:nvPicPr>
        <p:blipFill>
          <a:blip r:embed="rId3" cstate="print"/>
          <a:srcRect/>
          <a:stretch>
            <a:fillRect/>
          </a:stretch>
        </p:blipFill>
        <p:spPr bwMode="auto">
          <a:xfrm>
            <a:off x="3203848" y="3501008"/>
            <a:ext cx="2016224" cy="1906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chemeClr val="accent3">
                    <a:lumMod val="50000"/>
                  </a:schemeClr>
                </a:solidFill>
              </a:rPr>
              <a:t>Tourism and Sustainable Development: A Special Relationship</a:t>
            </a:r>
            <a:endParaRPr lang="en-IN" sz="2000" b="1" dirty="0">
              <a:solidFill>
                <a:schemeClr val="accent3">
                  <a:lumMod val="50000"/>
                </a:schemeClr>
              </a:solidFill>
            </a:endParaRPr>
          </a:p>
        </p:txBody>
      </p:sp>
      <p:sp>
        <p:nvSpPr>
          <p:cNvPr id="3" name="Content Placeholder 2"/>
          <p:cNvSpPr>
            <a:spLocks noGrp="1"/>
          </p:cNvSpPr>
          <p:nvPr>
            <p:ph idx="1"/>
          </p:nvPr>
        </p:nvSpPr>
        <p:spPr>
          <a:xfrm>
            <a:off x="395536" y="1600200"/>
            <a:ext cx="8291264" cy="4853136"/>
          </a:xfrm>
        </p:spPr>
        <p:txBody>
          <a:bodyPr>
            <a:normAutofit fontScale="92500" lnSpcReduction="20000"/>
          </a:bodyPr>
          <a:lstStyle/>
          <a:p>
            <a:pPr>
              <a:buNone/>
            </a:pPr>
            <a:r>
              <a:rPr lang="en-IN" sz="2000" dirty="0" smtClean="0"/>
              <a:t>Tourism is in a special position in the contribution it can make to sustainable</a:t>
            </a:r>
          </a:p>
          <a:p>
            <a:pPr>
              <a:buNone/>
            </a:pPr>
            <a:r>
              <a:rPr lang="en-IN" sz="2000" dirty="0" smtClean="0"/>
              <a:t>development and the challenges it presents. </a:t>
            </a:r>
          </a:p>
          <a:p>
            <a:pPr>
              <a:buNone/>
            </a:pPr>
            <a:r>
              <a:rPr lang="en-IN" sz="2000" dirty="0" smtClean="0"/>
              <a:t>Firstly, this is because of the dynamism and growth of the sector, and the major contribution that it makes to the economies of many countries and local destinations. </a:t>
            </a:r>
          </a:p>
          <a:p>
            <a:pPr>
              <a:buNone/>
            </a:pPr>
            <a:r>
              <a:rPr lang="en-IN" sz="2000" dirty="0" smtClean="0"/>
              <a:t>Secondly, it is because tourism is an activity which involves a special relationship between consumers (visitors), the industry, the environment and local communities. This special relationship arises because, unlike most other sectors, the consumer of tourism (the tourist) travels to the producer and the product. </a:t>
            </a:r>
          </a:p>
          <a:p>
            <a:pPr>
              <a:buNone/>
            </a:pPr>
            <a:r>
              <a:rPr lang="en-IN" sz="2000" dirty="0" smtClean="0"/>
              <a:t>This leads to three important and unique aspects of the relationship between tourism and sustainable development:</a:t>
            </a:r>
          </a:p>
          <a:p>
            <a:r>
              <a:rPr lang="en-US" sz="2000" dirty="0" smtClean="0"/>
              <a:t>Interaction</a:t>
            </a:r>
          </a:p>
          <a:p>
            <a:r>
              <a:rPr lang="en-US" sz="2000" dirty="0" smtClean="0"/>
              <a:t>Awareness</a:t>
            </a:r>
          </a:p>
          <a:p>
            <a:r>
              <a:rPr lang="en-US" sz="2000" dirty="0" smtClean="0"/>
              <a:t>Dependency</a:t>
            </a:r>
          </a:p>
          <a:p>
            <a:endParaRPr lang="en-US" sz="2000" dirty="0" smtClean="0"/>
          </a:p>
          <a:p>
            <a:pPr>
              <a:buNone/>
            </a:pPr>
            <a:endParaRPr lang="en-US" sz="12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endParaRPr lang="en-IN" sz="1200" dirty="0" smtClean="0"/>
          </a:p>
          <a:p>
            <a:endParaRPr lang="en-IN" sz="2000" dirty="0"/>
          </a:p>
        </p:txBody>
      </p:sp>
      <p:pic>
        <p:nvPicPr>
          <p:cNvPr id="4" name="rg_hi" descr="https://encrypted-tbn2.gstatic.com/images?q=tbn:ANd9GcRzlRDhYTpjd1YsldnTW0dxGkGahXaWIbn1F9uKbnxwMA0ADty2">
            <a:hlinkClick r:id="rId3"/>
          </p:cNvPr>
          <p:cNvPicPr/>
          <p:nvPr/>
        </p:nvPicPr>
        <p:blipFill>
          <a:blip r:embed="rId4" cstate="print"/>
          <a:srcRect/>
          <a:stretch>
            <a:fillRect/>
          </a:stretch>
        </p:blipFill>
        <p:spPr bwMode="auto">
          <a:xfrm>
            <a:off x="6372200" y="4941168"/>
            <a:ext cx="2307967" cy="19168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Tourism and Sustainable Development: A Special Relationship…………………………Cont</a:t>
            </a:r>
            <a:endParaRPr lang="en-IN" sz="1600" dirty="0"/>
          </a:p>
        </p:txBody>
      </p:sp>
      <p:sp>
        <p:nvSpPr>
          <p:cNvPr id="3" name="Content Placeholder 2"/>
          <p:cNvSpPr>
            <a:spLocks noGrp="1"/>
          </p:cNvSpPr>
          <p:nvPr>
            <p:ph idx="1"/>
          </p:nvPr>
        </p:nvSpPr>
        <p:spPr>
          <a:xfrm>
            <a:off x="323528" y="1600200"/>
            <a:ext cx="8363272" cy="4997152"/>
          </a:xfrm>
        </p:spPr>
        <p:txBody>
          <a:bodyPr>
            <a:normAutofit lnSpcReduction="10000"/>
          </a:bodyPr>
          <a:lstStyle/>
          <a:p>
            <a:pPr>
              <a:buNone/>
            </a:pPr>
            <a:r>
              <a:rPr lang="en-IN" sz="1800" b="1" dirty="0" smtClean="0">
                <a:solidFill>
                  <a:schemeClr val="accent3">
                    <a:lumMod val="50000"/>
                  </a:schemeClr>
                </a:solidFill>
              </a:rPr>
              <a:t>Interaction: </a:t>
            </a:r>
            <a:r>
              <a:rPr lang="en-IN" sz="1800" dirty="0" smtClean="0"/>
              <a:t>The nature of tourism, as a service industry that is based on delivering</a:t>
            </a:r>
          </a:p>
          <a:p>
            <a:pPr>
              <a:buNone/>
            </a:pPr>
            <a:r>
              <a:rPr lang="en-IN" sz="1800" dirty="0" smtClean="0"/>
              <a:t>an experience of new places, means that it involves a considerable amount of</a:t>
            </a:r>
          </a:p>
          <a:p>
            <a:pPr>
              <a:buNone/>
            </a:pPr>
            <a:r>
              <a:rPr lang="en-IN" sz="1800" dirty="0" smtClean="0"/>
              <a:t>interaction, both direct and indirect, between visitors, host communities and their</a:t>
            </a:r>
          </a:p>
          <a:p>
            <a:pPr>
              <a:buNone/>
            </a:pPr>
            <a:r>
              <a:rPr lang="en-IN" sz="1800" dirty="0" smtClean="0"/>
              <a:t>local environments.</a:t>
            </a:r>
          </a:p>
          <a:p>
            <a:pPr>
              <a:buNone/>
            </a:pPr>
            <a:endParaRPr lang="en-IN" sz="1800" dirty="0" smtClean="0"/>
          </a:p>
          <a:p>
            <a:pPr>
              <a:buNone/>
            </a:pPr>
            <a:r>
              <a:rPr lang="en-IN" sz="1800" b="1" dirty="0" smtClean="0">
                <a:solidFill>
                  <a:schemeClr val="accent3">
                    <a:lumMod val="50000"/>
                  </a:schemeClr>
                </a:solidFill>
              </a:rPr>
              <a:t>Awareness: </a:t>
            </a:r>
            <a:r>
              <a:rPr lang="en-IN" sz="1800" dirty="0" smtClean="0"/>
              <a:t>Tourism makes people (visitors and hosts) become far more conscious</a:t>
            </a:r>
          </a:p>
          <a:p>
            <a:pPr>
              <a:buNone/>
            </a:pPr>
            <a:r>
              <a:rPr lang="en-IN" sz="1800" dirty="0" smtClean="0"/>
              <a:t>of environmental issues and differences between nations and cultures. This can affect attitudes and concerns for sustainability issues not only while travelling but</a:t>
            </a:r>
          </a:p>
          <a:p>
            <a:pPr>
              <a:buNone/>
            </a:pPr>
            <a:r>
              <a:rPr lang="en-IN" sz="1800" dirty="0" smtClean="0"/>
              <a:t>throughout people’s lives.</a:t>
            </a:r>
          </a:p>
          <a:p>
            <a:pPr>
              <a:buNone/>
            </a:pPr>
            <a:endParaRPr lang="en-IN" sz="1800" dirty="0" smtClean="0"/>
          </a:p>
          <a:p>
            <a:pPr>
              <a:buNone/>
            </a:pPr>
            <a:r>
              <a:rPr lang="en-IN" sz="1800" dirty="0" smtClean="0"/>
              <a:t> </a:t>
            </a:r>
            <a:r>
              <a:rPr lang="en-IN" sz="1800" b="1" dirty="0" smtClean="0">
                <a:solidFill>
                  <a:schemeClr val="accent3">
                    <a:lumMod val="50000"/>
                  </a:schemeClr>
                </a:solidFill>
              </a:rPr>
              <a:t>Dependency: </a:t>
            </a:r>
            <a:r>
              <a:rPr lang="en-IN" sz="1800" dirty="0" smtClean="0"/>
              <a:t>Much of tourism is based on visitors seeking to experience intact</a:t>
            </a:r>
          </a:p>
          <a:p>
            <a:pPr>
              <a:buNone/>
            </a:pPr>
            <a:r>
              <a:rPr lang="en-IN" sz="1800" dirty="0" smtClean="0"/>
              <a:t>and clean environments, attractive natural areas, authentic historic and cultural</a:t>
            </a:r>
          </a:p>
          <a:p>
            <a:pPr>
              <a:buNone/>
            </a:pPr>
            <a:r>
              <a:rPr lang="en-IN" sz="1800" dirty="0" smtClean="0"/>
              <a:t>traditions, and welcoming hosts with whom they have a good relationship. The</a:t>
            </a:r>
          </a:p>
          <a:p>
            <a:pPr>
              <a:buNone/>
            </a:pPr>
            <a:r>
              <a:rPr lang="en-IN" sz="1800" dirty="0" smtClean="0"/>
              <a:t>industry depends on these attributes being in place.</a:t>
            </a:r>
          </a:p>
          <a:p>
            <a:pPr>
              <a:buNone/>
            </a:pPr>
            <a:endParaRPr lang="en-US" sz="1200" dirty="0" smtClean="0"/>
          </a:p>
          <a:p>
            <a:pPr>
              <a:buNone/>
            </a:pPr>
            <a:endParaRPr lang="en-US" sz="12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Tourism and Sustainable Development: A Special Relationship…………………………Cont</a:t>
            </a:r>
            <a:endParaRPr lang="en-IN" sz="1600" dirty="0"/>
          </a:p>
        </p:txBody>
      </p:sp>
      <p:sp>
        <p:nvSpPr>
          <p:cNvPr id="3" name="Content Placeholder 2"/>
          <p:cNvSpPr>
            <a:spLocks noGrp="1"/>
          </p:cNvSpPr>
          <p:nvPr>
            <p:ph idx="1"/>
          </p:nvPr>
        </p:nvSpPr>
        <p:spPr/>
        <p:txBody>
          <a:bodyPr anchor="ctr">
            <a:normAutofit fontScale="92500" lnSpcReduction="10000"/>
          </a:bodyPr>
          <a:lstStyle/>
          <a:p>
            <a:pPr>
              <a:buNone/>
            </a:pPr>
            <a:r>
              <a:rPr lang="en-IN" sz="1800" i="1" dirty="0" smtClean="0">
                <a:solidFill>
                  <a:schemeClr val="tx2"/>
                </a:solidFill>
              </a:rPr>
              <a:t>This close and direct relationship creates a sensitive situation, whereby tourism can be both very damaging but also very positive for sustainable development.</a:t>
            </a:r>
          </a:p>
          <a:p>
            <a:pPr>
              <a:buNone/>
            </a:pPr>
            <a:r>
              <a:rPr lang="en-IN" sz="2000" dirty="0" smtClean="0"/>
              <a:t> </a:t>
            </a:r>
          </a:p>
          <a:p>
            <a:pPr>
              <a:buNone/>
            </a:pPr>
            <a:r>
              <a:rPr lang="en-IN" sz="2000" dirty="0" smtClean="0"/>
              <a:t>On the positive side, tourism can:</a:t>
            </a:r>
          </a:p>
          <a:p>
            <a:pPr algn="just"/>
            <a:r>
              <a:rPr lang="en-IN" sz="2000" dirty="0" smtClean="0"/>
              <a:t> </a:t>
            </a:r>
            <a:r>
              <a:rPr lang="en-IN" sz="1600" dirty="0" smtClean="0"/>
              <a:t>Provide a growing source of opportunities for enterprise development and employment creation as well as stimulating investment and support for local services, even in quite remote communities.</a:t>
            </a:r>
          </a:p>
          <a:p>
            <a:pPr algn="just">
              <a:buNone/>
            </a:pPr>
            <a:endParaRPr lang="en-IN" sz="1600" dirty="0" smtClean="0"/>
          </a:p>
          <a:p>
            <a:pPr algn="just"/>
            <a:r>
              <a:rPr lang="en-IN" sz="1600" dirty="0" smtClean="0"/>
              <a:t> Bring tangible economic value to natural and cultural resources. This can result in direct income from visitor spending for their conservation, and an increase in support for conservation from local communities.</a:t>
            </a:r>
          </a:p>
          <a:p>
            <a:pPr algn="just">
              <a:buNone/>
            </a:pPr>
            <a:endParaRPr lang="en-IN" sz="1600" dirty="0" smtClean="0"/>
          </a:p>
          <a:p>
            <a:pPr algn="just"/>
            <a:r>
              <a:rPr lang="en-IN" sz="1600" dirty="0" smtClean="0"/>
              <a:t>Be a force for inter-cultural understanding and peace.</a:t>
            </a:r>
          </a:p>
          <a:p>
            <a:pPr algn="just"/>
            <a:endParaRPr lang="en-US" sz="1600" dirty="0" smtClean="0"/>
          </a:p>
          <a:p>
            <a:pPr algn="just"/>
            <a:endParaRPr lang="en-US" sz="1600" dirty="0" smtClean="0"/>
          </a:p>
          <a:p>
            <a:pPr algn="just"/>
            <a:endParaRPr lang="en-US" sz="1600" dirty="0" smtClean="0"/>
          </a:p>
          <a:p>
            <a:pPr algn="just"/>
            <a:endParaRPr lang="en-US" sz="1600" dirty="0" smtClean="0"/>
          </a:p>
          <a:p>
            <a:pPr algn="just">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lgn="just"/>
            <a:endParaRPr lang="en-IN"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Tourism and Sustainable Development: A Special Relationship…………………………Cont</a:t>
            </a:r>
            <a:endParaRPr lang="en-IN" sz="1600" dirty="0"/>
          </a:p>
        </p:txBody>
      </p:sp>
      <p:sp>
        <p:nvSpPr>
          <p:cNvPr id="3" name="Content Placeholder 2"/>
          <p:cNvSpPr>
            <a:spLocks noGrp="1"/>
          </p:cNvSpPr>
          <p:nvPr>
            <p:ph idx="1"/>
          </p:nvPr>
        </p:nvSpPr>
        <p:spPr/>
        <p:txBody>
          <a:bodyPr>
            <a:normAutofit fontScale="92500"/>
          </a:bodyPr>
          <a:lstStyle/>
          <a:p>
            <a:pPr>
              <a:buNone/>
            </a:pPr>
            <a:r>
              <a:rPr lang="en-IN" sz="2000" dirty="0" smtClean="0"/>
              <a:t>Conversely, tourism can:</a:t>
            </a:r>
          </a:p>
          <a:p>
            <a:pPr>
              <a:buNone/>
            </a:pPr>
            <a:r>
              <a:rPr lang="en-IN" sz="1600" dirty="0" smtClean="0"/>
              <a:t>• Place direct pressure on fragile ecosystems causing degradation of the physical environment and disruption to wildlife.</a:t>
            </a:r>
          </a:p>
          <a:p>
            <a:pPr>
              <a:buNone/>
            </a:pPr>
            <a:r>
              <a:rPr lang="en-IN" sz="1600" dirty="0" smtClean="0"/>
              <a:t>• Exert considerable pressure on host communities and lead to dislocation of traditional societies.</a:t>
            </a:r>
          </a:p>
          <a:p>
            <a:pPr>
              <a:buNone/>
            </a:pPr>
            <a:r>
              <a:rPr lang="en-IN" sz="1600" dirty="0" smtClean="0"/>
              <a:t>• Compete for the use of scarce resources, notably land and water.</a:t>
            </a:r>
          </a:p>
          <a:p>
            <a:pPr>
              <a:buNone/>
            </a:pPr>
            <a:r>
              <a:rPr lang="en-IN" sz="1600" dirty="0" smtClean="0"/>
              <a:t>• Be a significant contributor to local and global pollution.</a:t>
            </a:r>
          </a:p>
          <a:p>
            <a:pPr>
              <a:buNone/>
            </a:pPr>
            <a:r>
              <a:rPr lang="en-IN" sz="1600" dirty="0" smtClean="0"/>
              <a:t>• Be a vulnerable and unstable source of income, as it is often very sensitive to actual or perceived changes to the environmental and social conditions of destinations.</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200" dirty="0" smtClean="0"/>
          </a:p>
          <a:p>
            <a:pPr>
              <a:buNone/>
            </a:pPr>
            <a:endParaRPr lang="en-US" sz="12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Tourism and Sustainable Development: A Special Relationship…………………………Cont</a:t>
            </a:r>
            <a:endParaRPr lang="en-IN" sz="1600" dirty="0"/>
          </a:p>
        </p:txBody>
      </p:sp>
      <p:sp>
        <p:nvSpPr>
          <p:cNvPr id="3" name="Content Placeholder 2"/>
          <p:cNvSpPr>
            <a:spLocks noGrp="1"/>
          </p:cNvSpPr>
          <p:nvPr>
            <p:ph idx="1"/>
          </p:nvPr>
        </p:nvSpPr>
        <p:spPr/>
        <p:txBody>
          <a:bodyPr>
            <a:normAutofit fontScale="92500" lnSpcReduction="20000"/>
          </a:bodyPr>
          <a:lstStyle/>
          <a:p>
            <a:pPr>
              <a:buNone/>
            </a:pPr>
            <a:endParaRPr lang="en-IN" sz="2000" dirty="0" smtClean="0"/>
          </a:p>
          <a:p>
            <a:pPr>
              <a:buNone/>
            </a:pPr>
            <a:r>
              <a:rPr lang="en-IN" sz="2000" dirty="0" smtClean="0"/>
              <a:t> Tourism has immense power to do good. Yet it can also be the vector for the very pressures that may destroy the assets on which it relies. </a:t>
            </a:r>
          </a:p>
          <a:p>
            <a:pPr>
              <a:buNone/>
            </a:pPr>
            <a:endParaRPr lang="en-IN" sz="2000" dirty="0" smtClean="0"/>
          </a:p>
          <a:p>
            <a:pPr>
              <a:buNone/>
            </a:pPr>
            <a:r>
              <a:rPr lang="en-IN" sz="2000" dirty="0" smtClean="0"/>
              <a:t>Developed without concern for sustainability, tourism can not only damage societies and the environment, it could also contain the seeds of its own destruction.</a:t>
            </a:r>
          </a:p>
          <a:p>
            <a:pPr>
              <a:buNone/>
            </a:pPr>
            <a:endParaRPr lang="en-US" sz="2000" dirty="0" smtClean="0"/>
          </a:p>
          <a:p>
            <a:pPr>
              <a:buNone/>
            </a:pPr>
            <a:r>
              <a:rPr lang="en-IN" sz="2000" dirty="0" smtClean="0"/>
              <a:t>The net result is that all those involved in tourism have a huge responsibility to recognize the importance of its sustainable development.</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12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smtClean="0"/>
          </a:p>
          <a:p>
            <a:pPr>
              <a:buNone/>
            </a:pPr>
            <a:endParaRPr lang="en-IN"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Tourism and Sustainable Development: A Special Relationship…………………………Cont</a:t>
            </a:r>
            <a:endParaRPr lang="en-IN" sz="1600" dirty="0"/>
          </a:p>
        </p:txBody>
      </p:sp>
      <p:sp>
        <p:nvSpPr>
          <p:cNvPr id="3" name="Content Placeholder 2"/>
          <p:cNvSpPr>
            <a:spLocks noGrp="1"/>
          </p:cNvSpPr>
          <p:nvPr>
            <p:ph idx="1"/>
          </p:nvPr>
        </p:nvSpPr>
        <p:spPr/>
        <p:txBody>
          <a:bodyPr>
            <a:normAutofit lnSpcReduction="10000"/>
          </a:bodyPr>
          <a:lstStyle/>
          <a:p>
            <a:pPr>
              <a:buNone/>
            </a:pPr>
            <a:r>
              <a:rPr lang="en-IN" sz="2000" b="1" dirty="0" smtClean="0"/>
              <a:t>For governments</a:t>
            </a:r>
            <a:r>
              <a:rPr lang="en-IN" sz="2000" dirty="0" smtClean="0"/>
              <a:t>, tourism policies that address economic, social and environmental issues, and which are developed with an awareness of the potential both for harm and for benefit, can channel the forces resulting from the sector’s dynamic growth in a positive direction.</a:t>
            </a:r>
          </a:p>
          <a:p>
            <a:pPr>
              <a:buNone/>
            </a:pPr>
            <a:r>
              <a:rPr lang="en-IN" sz="2000" dirty="0" smtClean="0"/>
              <a:t> </a:t>
            </a:r>
          </a:p>
          <a:p>
            <a:pPr>
              <a:buNone/>
            </a:pPr>
            <a:r>
              <a:rPr lang="en-IN" sz="2000" b="1" dirty="0" smtClean="0"/>
              <a:t>For the tourism industry</a:t>
            </a:r>
            <a:r>
              <a:rPr lang="en-IN" sz="2000" dirty="0" smtClean="0"/>
              <a:t>, accepting this responsibility is not only about good citizenship, it should also be fuelled by a strong element of self interest, since any harm that is inflicted to the natural, cultural or social environment of destinations can lead to their eventual destruction or loss of value as a tourism product. </a:t>
            </a:r>
          </a:p>
          <a:p>
            <a:pPr>
              <a:buNone/>
            </a:pPr>
            <a:endParaRPr lang="en-US" sz="2000" dirty="0" smtClean="0"/>
          </a:p>
          <a:p>
            <a:pPr>
              <a:buNone/>
            </a:pPr>
            <a:r>
              <a:rPr lang="en-US" sz="2000" dirty="0" smtClean="0"/>
              <a:t>………………………………………………………………………………………………………………………</a:t>
            </a:r>
          </a:p>
          <a:p>
            <a:pPr>
              <a:buNone/>
            </a:pPr>
            <a:endParaRPr lang="en-US" sz="20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t>Key challenges for more sustainable tourism</a:t>
            </a:r>
            <a:endParaRPr lang="en-IN" sz="2400" b="1" dirty="0"/>
          </a:p>
        </p:txBody>
      </p:sp>
      <p:sp>
        <p:nvSpPr>
          <p:cNvPr id="3" name="Content Placeholder 2"/>
          <p:cNvSpPr>
            <a:spLocks noGrp="1"/>
          </p:cNvSpPr>
          <p:nvPr>
            <p:ph idx="1"/>
          </p:nvPr>
        </p:nvSpPr>
        <p:spPr/>
        <p:txBody>
          <a:bodyPr>
            <a:normAutofit/>
          </a:bodyPr>
          <a:lstStyle/>
          <a:p>
            <a:r>
              <a:rPr lang="en-US" sz="2000" dirty="0" smtClean="0"/>
              <a:t>Managing Dynamic Growth</a:t>
            </a:r>
          </a:p>
          <a:p>
            <a:r>
              <a:rPr lang="en-US" sz="2000" dirty="0" smtClean="0"/>
              <a:t>Climate Change</a:t>
            </a:r>
          </a:p>
          <a:p>
            <a:r>
              <a:rPr lang="en-US" sz="2000" dirty="0" smtClean="0"/>
              <a:t>Poverty Alleviation</a:t>
            </a:r>
          </a:p>
          <a:p>
            <a:r>
              <a:rPr lang="en-US" sz="2000" dirty="0" smtClean="0"/>
              <a:t>Support for Conservation</a:t>
            </a:r>
          </a:p>
          <a:p>
            <a:r>
              <a:rPr lang="en-US" sz="2000" dirty="0" smtClean="0"/>
              <a:t>Health, Safety and Security</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buNone/>
            </a:pPr>
            <a:endParaRPr lang="en-IN"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8711" y="2967335"/>
            <a:ext cx="248657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End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t>Defining Sustainability</a:t>
            </a:r>
          </a:p>
        </p:txBody>
      </p:sp>
      <p:sp>
        <p:nvSpPr>
          <p:cNvPr id="3" name="Content Placeholder 2"/>
          <p:cNvSpPr>
            <a:spLocks noGrp="1"/>
          </p:cNvSpPr>
          <p:nvPr>
            <p:ph idx="1"/>
          </p:nvPr>
        </p:nvSpPr>
        <p:spPr/>
        <p:txBody>
          <a:bodyPr>
            <a:normAutofit/>
          </a:bodyPr>
          <a:lstStyle/>
          <a:p>
            <a:r>
              <a:rPr lang="en-IN" sz="2200" dirty="0" smtClean="0"/>
              <a:t>Forms of progress that meet the needs of the present without compromising the ability of future generations to meet their needs.</a:t>
            </a:r>
          </a:p>
          <a:p>
            <a:pPr>
              <a:buNone/>
            </a:pPr>
            <a:r>
              <a:rPr lang="en-IN" sz="2200" dirty="0" smtClean="0"/>
              <a:t>		                                     </a:t>
            </a:r>
            <a:r>
              <a:rPr lang="en-IN" sz="1600" i="1" dirty="0" smtClean="0"/>
              <a:t>World Commission on Environment and Development </a:t>
            </a:r>
            <a:r>
              <a:rPr lang="en-IN" sz="2200" dirty="0" smtClean="0"/>
              <a:t>	 </a:t>
            </a:r>
          </a:p>
          <a:p>
            <a:r>
              <a:rPr lang="en-IN" sz="2200" dirty="0" smtClean="0"/>
              <a:t>It is important to consider that sustainability is about more than just looking after our natural environment. It is also about considering the social and economic impact of what we do and how we do it. </a:t>
            </a:r>
          </a:p>
          <a:p>
            <a:endParaRPr lang="en-IN" dirty="0"/>
          </a:p>
        </p:txBody>
      </p:sp>
      <p:pic>
        <p:nvPicPr>
          <p:cNvPr id="4" name="rg_hi" descr="https://encrypted-tbn2.gstatic.com/images?q=tbn:ANd9GcSgPAjIRHFuUiXiDjc87a3PdblroRydK4BnqR3INC4NOQzdypF48A">
            <a:hlinkClick r:id="rId2"/>
          </p:cNvPr>
          <p:cNvPicPr/>
          <p:nvPr/>
        </p:nvPicPr>
        <p:blipFill>
          <a:blip r:embed="rId3" cstate="print"/>
          <a:srcRect/>
          <a:stretch>
            <a:fillRect/>
          </a:stretch>
        </p:blipFill>
        <p:spPr bwMode="auto">
          <a:xfrm>
            <a:off x="2771800" y="4509120"/>
            <a:ext cx="3431516" cy="21379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400" b="1" dirty="0" smtClean="0"/>
              <a:t/>
            </a:r>
            <a:br>
              <a:rPr lang="en-IN" sz="2400" b="1" dirty="0" smtClean="0"/>
            </a:br>
            <a:r>
              <a:rPr lang="en-IN" sz="2400" b="1" dirty="0" smtClean="0"/>
              <a:t/>
            </a:r>
            <a:br>
              <a:rPr lang="en-IN" sz="2400" b="1" dirty="0" smtClean="0"/>
            </a:br>
            <a:r>
              <a:rPr lang="en-IN" sz="2400" b="1" dirty="0" smtClean="0"/>
              <a:t>Defining Sustainable Tourism</a:t>
            </a:r>
            <a:endParaRPr lang="en-IN" sz="2400" dirty="0"/>
          </a:p>
        </p:txBody>
      </p:sp>
      <p:sp>
        <p:nvSpPr>
          <p:cNvPr id="3" name="Content Placeholder 2"/>
          <p:cNvSpPr>
            <a:spLocks noGrp="1"/>
          </p:cNvSpPr>
          <p:nvPr>
            <p:ph idx="1"/>
          </p:nvPr>
        </p:nvSpPr>
        <p:spPr>
          <a:xfrm>
            <a:off x="683568" y="2636912"/>
            <a:ext cx="8003232" cy="3489251"/>
          </a:xfrm>
        </p:spPr>
        <p:txBody>
          <a:bodyPr>
            <a:normAutofit/>
          </a:bodyPr>
          <a:lstStyle/>
          <a:p>
            <a:pPr>
              <a:buNone/>
            </a:pPr>
            <a:r>
              <a:rPr lang="en-IN" sz="2000" dirty="0" smtClean="0"/>
              <a:t>It is </a:t>
            </a:r>
            <a:r>
              <a:rPr lang="en-IN" sz="2000" dirty="0" smtClean="0"/>
              <a:t>tourism that could conceptually go on forever, i.e. tourism that doesn't use up any resources at a faster rate than their replenishment.</a:t>
            </a:r>
          </a:p>
          <a:p>
            <a:pPr>
              <a:buNone/>
            </a:pPr>
            <a:r>
              <a:rPr lang="en-US" sz="2000" dirty="0" smtClean="0"/>
              <a:t>				</a:t>
            </a:r>
            <a:endParaRPr lang="en-IN" sz="2000" dirty="0"/>
          </a:p>
        </p:txBody>
      </p:sp>
      <p:pic>
        <p:nvPicPr>
          <p:cNvPr id="4" name="rg_hi" descr="https://encrypted-tbn3.gstatic.com/images?q=tbn:ANd9GcRQCaW1pkz4HV0nT5HTpqEJ5LFlJXkb8PT54C70S26uLgrYlsQi3g">
            <a:hlinkClick r:id="rId2"/>
          </p:cNvPr>
          <p:cNvPicPr/>
          <p:nvPr/>
        </p:nvPicPr>
        <p:blipFill>
          <a:blip r:embed="rId3" cstate="print"/>
          <a:srcRect/>
          <a:stretch>
            <a:fillRect/>
          </a:stretch>
        </p:blipFill>
        <p:spPr bwMode="auto">
          <a:xfrm>
            <a:off x="3347864" y="4293096"/>
            <a:ext cx="1898015" cy="1584176"/>
          </a:xfrm>
          <a:prstGeom prst="rect">
            <a:avLst/>
          </a:prstGeom>
          <a:noFill/>
          <a:ln w="9525">
            <a:noFill/>
            <a:miter lim="800000"/>
            <a:headEnd/>
            <a:tailEnd/>
          </a:ln>
        </p:spPr>
      </p:pic>
      <p:pic>
        <p:nvPicPr>
          <p:cNvPr id="30722" name="Picture 2" descr="https://encrypted-tbn0.gstatic.com/images?q=tbn:ANd9GcSvF1ymbog0T29BECQNa4fMmlaaZE6CAnikkLA8OVn1pghrMZvO"/>
          <p:cNvPicPr>
            <a:picLocks noChangeAspect="1" noChangeArrowheads="1"/>
          </p:cNvPicPr>
          <p:nvPr/>
        </p:nvPicPr>
        <p:blipFill>
          <a:blip r:embed="rId4" cstate="print"/>
          <a:srcRect/>
          <a:stretch>
            <a:fillRect/>
          </a:stretch>
        </p:blipFill>
        <p:spPr bwMode="auto">
          <a:xfrm>
            <a:off x="0" y="0"/>
            <a:ext cx="2143125" cy="21336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t>Defining Sustainable Tourism</a:t>
            </a:r>
            <a:endParaRPr lang="en-IN" sz="2400" dirty="0"/>
          </a:p>
        </p:txBody>
      </p:sp>
      <p:sp>
        <p:nvSpPr>
          <p:cNvPr id="3" name="Content Placeholder 2"/>
          <p:cNvSpPr>
            <a:spLocks noGrp="1"/>
          </p:cNvSpPr>
          <p:nvPr>
            <p:ph idx="1"/>
          </p:nvPr>
        </p:nvSpPr>
        <p:spPr/>
        <p:txBody>
          <a:bodyPr>
            <a:normAutofit/>
          </a:bodyPr>
          <a:lstStyle/>
          <a:p>
            <a:pPr>
              <a:buNone/>
            </a:pPr>
            <a:r>
              <a:rPr lang="en-IN" sz="2000" dirty="0" smtClean="0"/>
              <a:t>“</a:t>
            </a:r>
            <a:r>
              <a:rPr lang="en-IN" sz="2000" i="1" dirty="0"/>
              <a:t>T</a:t>
            </a:r>
            <a:r>
              <a:rPr lang="en-IN" sz="2000" i="1" dirty="0" smtClean="0"/>
              <a:t>ourism </a:t>
            </a:r>
            <a:r>
              <a:rPr lang="en-IN" sz="2000" i="1" dirty="0"/>
              <a:t>which leads to management of all resources in such a way that</a:t>
            </a:r>
          </a:p>
          <a:p>
            <a:pPr>
              <a:buNone/>
            </a:pPr>
            <a:r>
              <a:rPr lang="en-IN" sz="2000" i="1" dirty="0"/>
              <a:t>economic, social and aesthetic needs can be fulfilled while maintaining cultural integrity, </a:t>
            </a:r>
            <a:r>
              <a:rPr lang="en-IN" sz="2000" i="1" dirty="0" smtClean="0"/>
              <a:t>essential ecological </a:t>
            </a:r>
            <a:r>
              <a:rPr lang="en-IN" sz="2000" i="1" dirty="0"/>
              <a:t>processes, biological diversity and life support </a:t>
            </a:r>
            <a:r>
              <a:rPr lang="en-IN" sz="2000" i="1" dirty="0" smtClean="0"/>
              <a:t>systems”</a:t>
            </a:r>
          </a:p>
          <a:p>
            <a:pPr>
              <a:buNone/>
            </a:pPr>
            <a:r>
              <a:rPr lang="en-US" sz="2000" i="1" dirty="0" smtClean="0"/>
              <a:t>						                             (WTO)</a:t>
            </a:r>
          </a:p>
          <a:p>
            <a:pPr>
              <a:buNone/>
            </a:pPr>
            <a:r>
              <a:rPr lang="en-IN" sz="2000" dirty="0" smtClean="0"/>
              <a:t>In </a:t>
            </a:r>
            <a:r>
              <a:rPr lang="en-IN" sz="2000" dirty="0"/>
              <a:t>addition </a:t>
            </a:r>
            <a:r>
              <a:rPr lang="en-IN" sz="2000" dirty="0" smtClean="0"/>
              <a:t>they describe </a:t>
            </a:r>
            <a:r>
              <a:rPr lang="en-IN" sz="2000" dirty="0"/>
              <a:t>the development of sustainable tourism as a process which meets the needs </a:t>
            </a:r>
            <a:r>
              <a:rPr lang="en-IN" sz="2000" dirty="0" smtClean="0"/>
              <a:t>of present </a:t>
            </a:r>
            <a:r>
              <a:rPr lang="en-IN" sz="2000" dirty="0"/>
              <a:t>tourists and host communities whilst protecting and enhancing needs in the future</a:t>
            </a:r>
          </a:p>
          <a:p>
            <a:pPr>
              <a:buNone/>
            </a:pPr>
            <a:r>
              <a:rPr lang="en-IN" sz="2000" dirty="0" smtClean="0"/>
              <a:t>					(</a:t>
            </a:r>
            <a:r>
              <a:rPr lang="en-IN" sz="2000" dirty="0"/>
              <a:t>World Tourism Organisation 1996).</a:t>
            </a:r>
            <a:endParaRPr lang="en-US" sz="2000" i="1" dirty="0" smtClean="0"/>
          </a:p>
          <a:p>
            <a:pPr>
              <a:buNone/>
            </a:pPr>
            <a:endParaRPr lang="en-IN" sz="2000" dirty="0"/>
          </a:p>
        </p:txBody>
      </p:sp>
      <p:pic>
        <p:nvPicPr>
          <p:cNvPr id="4" name="rg_hi" descr="https://encrypted-tbn2.gstatic.com/images?q=tbn:ANd9GcSrzpb5RYaRgaXY0QGwXiAptdXswbymZ7B6RyAqDzAKw4kkgtdw">
            <a:hlinkClick r:id="rId3"/>
          </p:cNvPr>
          <p:cNvPicPr/>
          <p:nvPr/>
        </p:nvPicPr>
        <p:blipFill>
          <a:blip r:embed="rId4" cstate="print"/>
          <a:srcRect/>
          <a:stretch>
            <a:fillRect/>
          </a:stretch>
        </p:blipFill>
        <p:spPr bwMode="auto">
          <a:xfrm>
            <a:off x="0" y="5373216"/>
            <a:ext cx="3545205" cy="14847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Related Phrases</a:t>
            </a:r>
            <a:endParaRPr lang="en-IN" sz="2400" dirty="0"/>
          </a:p>
        </p:txBody>
      </p:sp>
      <p:sp>
        <p:nvSpPr>
          <p:cNvPr id="3" name="Content Placeholder 2"/>
          <p:cNvSpPr>
            <a:spLocks noGrp="1"/>
          </p:cNvSpPr>
          <p:nvPr>
            <p:ph idx="1"/>
          </p:nvPr>
        </p:nvSpPr>
        <p:spPr/>
        <p:txBody>
          <a:bodyPr>
            <a:normAutofit fontScale="92500" lnSpcReduction="10000"/>
          </a:bodyPr>
          <a:lstStyle/>
          <a:p>
            <a:pPr>
              <a:buNone/>
            </a:pPr>
            <a:r>
              <a:rPr lang="en-IN" sz="2000" dirty="0" smtClean="0"/>
              <a:t>Within the sustainability arena, there are several phrases that continually crop up. A few phrases that we often see are</a:t>
            </a:r>
          </a:p>
          <a:p>
            <a:r>
              <a:rPr lang="en-IN" sz="2000" dirty="0" smtClean="0"/>
              <a:t> Corporate Social Responsibility</a:t>
            </a:r>
          </a:p>
          <a:p>
            <a:r>
              <a:rPr lang="en-IN" sz="2000" dirty="0" smtClean="0"/>
              <a:t> Green Tourism,</a:t>
            </a:r>
          </a:p>
          <a:p>
            <a:r>
              <a:rPr lang="en-IN" sz="2000" dirty="0" smtClean="0"/>
              <a:t> Responsible Tourism </a:t>
            </a:r>
          </a:p>
          <a:p>
            <a:r>
              <a:rPr lang="en-IN" sz="2000" dirty="0" smtClean="0"/>
              <a:t> Triple Bottom Line Reporting</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Related Phrases</a:t>
            </a:r>
            <a:endParaRPr lang="en-IN" sz="2400" dirty="0"/>
          </a:p>
        </p:txBody>
      </p:sp>
      <p:sp>
        <p:nvSpPr>
          <p:cNvPr id="3" name="Content Placeholder 2"/>
          <p:cNvSpPr>
            <a:spLocks noGrp="1"/>
          </p:cNvSpPr>
          <p:nvPr>
            <p:ph idx="1"/>
          </p:nvPr>
        </p:nvSpPr>
        <p:spPr>
          <a:xfrm>
            <a:off x="467544" y="1268760"/>
            <a:ext cx="8219256" cy="5328592"/>
          </a:xfrm>
        </p:spPr>
        <p:txBody>
          <a:bodyPr>
            <a:normAutofit fontScale="25000" lnSpcReduction="20000"/>
          </a:bodyPr>
          <a:lstStyle/>
          <a:p>
            <a:pPr algn="just"/>
            <a:r>
              <a:rPr lang="en-IN" sz="6400" b="1" dirty="0" smtClean="0"/>
              <a:t>Corporate Social Responsibility</a:t>
            </a:r>
            <a:r>
              <a:rPr lang="en-IN" sz="6400" dirty="0" smtClean="0"/>
              <a:t> is defined by the World Business Council for Sustainable Development as the continuing commitment by business to behave ethically and contribute to economic development while improving the quality of life of the workforce, their families and the local community and society at large. More than goodwill, corporate community involvement or strategic corporate philanthropy or corporate responsibility is a genuine attempt by a company to build meaningful relationships between the corporate sector and the rest of society. </a:t>
            </a:r>
          </a:p>
          <a:p>
            <a:pPr algn="just"/>
            <a:endParaRPr lang="en-IN" sz="6400" dirty="0" smtClean="0"/>
          </a:p>
          <a:p>
            <a:pPr algn="just"/>
            <a:r>
              <a:rPr lang="en-IN" sz="6400" b="1" dirty="0" smtClean="0"/>
              <a:t>Green Tourism</a:t>
            </a:r>
            <a:r>
              <a:rPr lang="en-IN" sz="6400" dirty="0" smtClean="0"/>
              <a:t> is a broad reference to tourism experiences that focus on protecting the environment and allow visitors to travel responsibly, with little impact.</a:t>
            </a:r>
          </a:p>
          <a:p>
            <a:pPr algn="just">
              <a:buNone/>
            </a:pPr>
            <a:r>
              <a:rPr lang="en-IN" sz="6400" dirty="0" smtClean="0"/>
              <a:t> </a:t>
            </a:r>
          </a:p>
          <a:p>
            <a:pPr algn="just"/>
            <a:r>
              <a:rPr lang="en-IN" sz="6400" b="1" dirty="0" smtClean="0"/>
              <a:t>Triple Bottom Line Reporting</a:t>
            </a:r>
            <a:r>
              <a:rPr lang="en-IN" sz="6400" dirty="0" smtClean="0"/>
              <a:t> means expanding the traditional reporting framework to take into account environmental and social performance in addition to financial performance. Triple Bottom Line reporting is becoming an accepted approach for organisations to demonstrate that they have strategies for sustainable growth. It focuses on decision-making and reporting which explicitly considers an organisation’s economic, environmental and social performance. </a:t>
            </a:r>
          </a:p>
          <a:p>
            <a:pPr algn="just">
              <a:buNone/>
            </a:pPr>
            <a:endParaRPr lang="en-IN" sz="6400" dirty="0" smtClean="0"/>
          </a:p>
          <a:p>
            <a:pPr algn="just"/>
            <a:r>
              <a:rPr lang="en-IN" sz="6400" b="1" dirty="0" smtClean="0"/>
              <a:t>Responsible Tourism</a:t>
            </a:r>
            <a:r>
              <a:rPr lang="en-IN" sz="6400" dirty="0" smtClean="0"/>
              <a:t> has emerged in recognition of the fact that eco-tourism should apply to all tourism, not just in natural areas or with nature-based experiences. </a:t>
            </a:r>
          </a:p>
          <a:p>
            <a:pPr algn="just"/>
            <a:endParaRPr lang="en-US" sz="6400" dirty="0" smtClean="0"/>
          </a:p>
          <a:p>
            <a:pPr algn="just">
              <a:buNone/>
            </a:pPr>
            <a:r>
              <a:rPr lang="en-US" sz="4800" dirty="0" smtClean="0"/>
              <a:t>Source: United Nations Environment Programme and World Tourism </a:t>
            </a:r>
            <a:r>
              <a:rPr lang="en-US" sz="4800" dirty="0" err="1" smtClean="0"/>
              <a:t>Organisation</a:t>
            </a:r>
            <a:r>
              <a:rPr lang="en-US" sz="4800" dirty="0" smtClean="0"/>
              <a:t>, 2005)</a:t>
            </a:r>
            <a:endParaRPr lang="en-IN" sz="4800" dirty="0" smtClean="0"/>
          </a:p>
          <a:p>
            <a:pPr algn="just">
              <a:buNone/>
            </a:pPr>
            <a:endParaRPr lang="en-IN" sz="4800" dirty="0" smtClean="0"/>
          </a:p>
          <a:p>
            <a:pPr algn="just"/>
            <a:endParaRPr lang="en-US" sz="6400" dirty="0" smtClean="0"/>
          </a:p>
          <a:p>
            <a:pPr algn="just"/>
            <a:endParaRPr lang="en-IN" sz="4800" dirty="0" smtClean="0"/>
          </a:p>
          <a:p>
            <a:pPr algn="just"/>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Three Dimensions or Pillars of Sustainable Development</a:t>
            </a:r>
            <a:endParaRPr lang="en-IN" sz="2800" dirty="0"/>
          </a:p>
        </p:txBody>
      </p:sp>
      <p:sp>
        <p:nvSpPr>
          <p:cNvPr id="3" name="Content Placeholder 2"/>
          <p:cNvSpPr>
            <a:spLocks noGrp="1"/>
          </p:cNvSpPr>
          <p:nvPr>
            <p:ph idx="1"/>
          </p:nvPr>
        </p:nvSpPr>
        <p:spPr>
          <a:xfrm>
            <a:off x="251520" y="1600200"/>
            <a:ext cx="8435280" cy="5069160"/>
          </a:xfrm>
        </p:spPr>
        <p:txBody>
          <a:bodyPr>
            <a:normAutofit/>
          </a:bodyPr>
          <a:lstStyle/>
          <a:p>
            <a:r>
              <a:rPr lang="en-US" sz="2000" dirty="0" smtClean="0"/>
              <a:t>Economic Sustainability</a:t>
            </a:r>
          </a:p>
          <a:p>
            <a:r>
              <a:rPr lang="en-US" sz="2000" dirty="0" smtClean="0"/>
              <a:t>Social Sustainability</a:t>
            </a:r>
          </a:p>
          <a:p>
            <a:r>
              <a:rPr lang="en-US" sz="2000" dirty="0" smtClean="0"/>
              <a:t>Environmental Sustainability</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endParaRPr lang="en-US" sz="2000" dirty="0" smtClean="0"/>
          </a:p>
          <a:p>
            <a:pPr>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endParaRPr lang="en-IN" sz="1200" dirty="0"/>
          </a:p>
        </p:txBody>
      </p:sp>
      <p:pic>
        <p:nvPicPr>
          <p:cNvPr id="25602" name="Picture 2" descr="https://encrypted-tbn3.gstatic.com/images?q=tbn:ANd9GcTGeUtvJaFB5LY29jP3JZDANAqWxTIGeP9WBBKvYqlCxcx0T4JitA"/>
          <p:cNvPicPr>
            <a:picLocks noChangeAspect="1" noChangeArrowheads="1"/>
          </p:cNvPicPr>
          <p:nvPr/>
        </p:nvPicPr>
        <p:blipFill>
          <a:blip r:embed="rId2" cstate="print"/>
          <a:srcRect/>
          <a:stretch>
            <a:fillRect/>
          </a:stretch>
        </p:blipFill>
        <p:spPr bwMode="auto">
          <a:xfrm>
            <a:off x="2627784" y="3140968"/>
            <a:ext cx="3096344" cy="2378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Economic Sustainability</a:t>
            </a:r>
            <a:endParaRPr lang="en-IN" sz="2800" dirty="0"/>
          </a:p>
        </p:txBody>
      </p:sp>
      <p:sp>
        <p:nvSpPr>
          <p:cNvPr id="3" name="Content Placeholder 2"/>
          <p:cNvSpPr>
            <a:spLocks noGrp="1"/>
          </p:cNvSpPr>
          <p:nvPr>
            <p:ph idx="1"/>
          </p:nvPr>
        </p:nvSpPr>
        <p:spPr/>
        <p:txBody>
          <a:bodyPr>
            <a:normAutofit/>
          </a:bodyPr>
          <a:lstStyle/>
          <a:p>
            <a:pPr algn="just">
              <a:buNone/>
            </a:pPr>
            <a:r>
              <a:rPr lang="en-IN" sz="2000" dirty="0" smtClean="0"/>
              <a:t>It means generating prosperity at different levels of society and addressing the cost effectiveness of all economic activity. Crucially, it is about the viability of enterprises and activities and their ability to be maintained in the long term.</a:t>
            </a:r>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r>
              <a:rPr lang="en-US" sz="1200" dirty="0" smtClean="0"/>
              <a:t>Source: United Nations Environment Programme and World Tourism </a:t>
            </a:r>
            <a:r>
              <a:rPr lang="en-US" sz="1200" dirty="0" err="1" smtClean="0"/>
              <a:t>Organisation</a:t>
            </a:r>
            <a:r>
              <a:rPr lang="en-US" sz="1200" dirty="0" smtClean="0"/>
              <a:t>, 2005</a:t>
            </a:r>
            <a:endParaRPr lang="en-IN" sz="1200" dirty="0" smtClean="0"/>
          </a:p>
          <a:p>
            <a:pPr algn="just">
              <a:buNone/>
            </a:pPr>
            <a:endParaRPr lang="en-IN" sz="1200" dirty="0"/>
          </a:p>
        </p:txBody>
      </p:sp>
      <p:pic>
        <p:nvPicPr>
          <p:cNvPr id="4" name="il_fi" descr="http://traveltips.usatoday.com/DM-Resize/photos.demandstudios.com/55/62/fotolia_697784_XS.jpg?w=560&amp;h=560&amp;keep_ratio=1"/>
          <p:cNvPicPr/>
          <p:nvPr/>
        </p:nvPicPr>
        <p:blipFill>
          <a:blip r:embed="rId2" cstate="print"/>
          <a:srcRect/>
          <a:stretch>
            <a:fillRect/>
          </a:stretch>
        </p:blipFill>
        <p:spPr bwMode="auto">
          <a:xfrm>
            <a:off x="3059832" y="3284984"/>
            <a:ext cx="3709670" cy="21187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Social Sustainability</a:t>
            </a:r>
            <a:endParaRPr lang="en-IN" sz="2400" dirty="0"/>
          </a:p>
        </p:txBody>
      </p:sp>
      <p:sp>
        <p:nvSpPr>
          <p:cNvPr id="3" name="Content Placeholder 2"/>
          <p:cNvSpPr>
            <a:spLocks noGrp="1"/>
          </p:cNvSpPr>
          <p:nvPr>
            <p:ph idx="1"/>
          </p:nvPr>
        </p:nvSpPr>
        <p:spPr/>
        <p:txBody>
          <a:bodyPr>
            <a:normAutofit fontScale="92500" lnSpcReduction="10000"/>
          </a:bodyPr>
          <a:lstStyle/>
          <a:p>
            <a:pPr>
              <a:buNone/>
            </a:pPr>
            <a:r>
              <a:rPr lang="en-IN" sz="2000" dirty="0" smtClean="0"/>
              <a:t>It means respecting human rights and equal opportunities for all in society. It requires an equitable distribution of benefits, with a focus on alleviating poverty. </a:t>
            </a:r>
          </a:p>
          <a:p>
            <a:pPr>
              <a:buNone/>
            </a:pPr>
            <a:r>
              <a:rPr lang="en-IN" sz="2000" dirty="0" smtClean="0"/>
              <a:t>There is an emphasis on local communities, maintaining and strengthening their life support systems, recognizing and respecting different cultures and avoiding any form of exploitation</a:t>
            </a:r>
            <a:r>
              <a:rPr lang="en-IN" sz="2000" dirty="0" smtClean="0"/>
              <a:t>.</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Source</a:t>
            </a:r>
            <a:r>
              <a:rPr lang="en-US" sz="1200" dirty="0" smtClean="0"/>
              <a:t>: United Nations Environment </a:t>
            </a:r>
            <a:r>
              <a:rPr lang="en-US" sz="1200" dirty="0" err="1" smtClean="0"/>
              <a:t>Programme</a:t>
            </a:r>
            <a:r>
              <a:rPr lang="en-US" sz="1200" dirty="0" smtClean="0"/>
              <a:t> and World Tourism </a:t>
            </a:r>
            <a:r>
              <a:rPr lang="en-US" sz="1200" dirty="0" err="1" smtClean="0"/>
              <a:t>Organisation</a:t>
            </a:r>
            <a:r>
              <a:rPr lang="en-US" sz="1200" dirty="0" smtClean="0"/>
              <a:t>, 2005</a:t>
            </a:r>
            <a:endParaRPr lang="en-IN" sz="1200" dirty="0" smtClean="0"/>
          </a:p>
          <a:p>
            <a:pPr>
              <a:buNone/>
            </a:pPr>
            <a:endParaRPr lang="en-IN" sz="1200" dirty="0"/>
          </a:p>
        </p:txBody>
      </p:sp>
      <p:pic>
        <p:nvPicPr>
          <p:cNvPr id="4" name="rg_hi" descr="https://encrypted-tbn3.gstatic.com/images?q=tbn:ANd9GcSkTzYCWyPyqfXkAOZElvAXge79azP5hwoxXB7lH7Blut0S5v6j7w">
            <a:hlinkClick r:id="rId2"/>
          </p:cNvPr>
          <p:cNvPicPr/>
          <p:nvPr/>
        </p:nvPicPr>
        <p:blipFill>
          <a:blip r:embed="rId3" cstate="print"/>
          <a:srcRect/>
          <a:stretch>
            <a:fillRect/>
          </a:stretch>
        </p:blipFill>
        <p:spPr bwMode="auto">
          <a:xfrm>
            <a:off x="3419872" y="3284984"/>
            <a:ext cx="2456815" cy="186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1407</Words>
  <Application>Microsoft Office PowerPoint</Application>
  <PresentationFormat>On-screen Show (4:3)</PresentationFormat>
  <Paragraphs>187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Sustainable Tourism</vt:lpstr>
      <vt:lpstr>Defining Sustainability</vt:lpstr>
      <vt:lpstr>  Defining Sustainable Tourism</vt:lpstr>
      <vt:lpstr>Defining Sustainable Tourism</vt:lpstr>
      <vt:lpstr>Related Phrases</vt:lpstr>
      <vt:lpstr>Related Phrases</vt:lpstr>
      <vt:lpstr>Three Dimensions or Pillars of Sustainable Development</vt:lpstr>
      <vt:lpstr>Economic Sustainability</vt:lpstr>
      <vt:lpstr>Social Sustainability</vt:lpstr>
      <vt:lpstr>Environmental Sustainability</vt:lpstr>
      <vt:lpstr>Tourism and Sustainable Development: A Special Relationship</vt:lpstr>
      <vt:lpstr>Tourism and Sustainable Development: A Special Relationship…………………………Cont</vt:lpstr>
      <vt:lpstr>Tourism and Sustainable Development: A Special Relationship…………………………Cont</vt:lpstr>
      <vt:lpstr>Tourism and Sustainable Development: A Special Relationship…………………………Cont</vt:lpstr>
      <vt:lpstr>Tourism and Sustainable Development: A Special Relationship…………………………Cont</vt:lpstr>
      <vt:lpstr>Tourism and Sustainable Development: A Special Relationship…………………………Cont</vt:lpstr>
      <vt:lpstr>Key challenges for more sustainable tourism</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tourism</dc:title>
  <dc:creator>Sony</dc:creator>
  <cp:lastModifiedBy>sony</cp:lastModifiedBy>
  <cp:revision>91</cp:revision>
  <dcterms:created xsi:type="dcterms:W3CDTF">2012-12-30T02:32:59Z</dcterms:created>
  <dcterms:modified xsi:type="dcterms:W3CDTF">2016-02-04T08:09:20Z</dcterms:modified>
</cp:coreProperties>
</file>