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7" r:id="rId4"/>
    <p:sldId id="259" r:id="rId5"/>
    <p:sldId id="258"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36E8E6-B739-4A75-B646-2D71E29B7283}" type="datetimeFigureOut">
              <a:rPr lang="en-US" smtClean="0"/>
              <a:pPr/>
              <a:t>9/29/2016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FDC134-7B74-4C2F-82ED-E95BAD3104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E8E6-B739-4A75-B646-2D71E29B728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E8E6-B739-4A75-B646-2D71E29B728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E8E6-B739-4A75-B646-2D71E29B728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36E8E6-B739-4A75-B646-2D71E29B728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DC134-7B74-4C2F-82ED-E95BAD3104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36E8E6-B739-4A75-B646-2D71E29B7283}"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36E8E6-B739-4A75-B646-2D71E29B7283}" type="datetimeFigureOut">
              <a:rPr lang="en-US" smtClean="0"/>
              <a:pPr/>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36E8E6-B739-4A75-B646-2D71E29B7283}"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6E8E6-B739-4A75-B646-2D71E29B7283}"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36E8E6-B739-4A75-B646-2D71E29B7283}"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DC134-7B74-4C2F-82ED-E95BAD3104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36E8E6-B739-4A75-B646-2D71E29B7283}"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FDC134-7B74-4C2F-82ED-E95BAD3104C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36E8E6-B739-4A75-B646-2D71E29B7283}" type="datetimeFigureOut">
              <a:rPr lang="en-US" smtClean="0"/>
              <a:pPr/>
              <a:t>9/29/2016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FDC134-7B74-4C2F-82ED-E95BAD3104C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p:spPr>
        <p:txBody>
          <a:bodyPr>
            <a:normAutofit fontScale="90000"/>
          </a:bodyPr>
          <a:lstStyle/>
          <a:p>
            <a:pPr algn="ctr"/>
            <a:r>
              <a:rPr lang="en-US" dirty="0" smtClean="0"/>
              <a:t>Statistics for Management</a:t>
            </a:r>
            <a:endParaRPr lang="en-US" dirty="0"/>
          </a:p>
        </p:txBody>
      </p:sp>
      <p:sp>
        <p:nvSpPr>
          <p:cNvPr id="3" name="Subtitle 2"/>
          <p:cNvSpPr>
            <a:spLocks noGrp="1"/>
          </p:cNvSpPr>
          <p:nvPr>
            <p:ph type="subTitle" idx="1"/>
          </p:nvPr>
        </p:nvSpPr>
        <p:spPr>
          <a:xfrm>
            <a:off x="0" y="609600"/>
            <a:ext cx="9144000" cy="6248400"/>
          </a:xfrm>
        </p:spPr>
        <p:txBody>
          <a:bodyPr>
            <a:normAutofit/>
          </a:bodyPr>
          <a:lstStyle/>
          <a:p>
            <a:pPr algn="l"/>
            <a:r>
              <a:rPr lang="en-US" sz="2400" b="1" dirty="0" smtClean="0">
                <a:solidFill>
                  <a:schemeClr val="tx1"/>
                </a:solidFill>
                <a:latin typeface="Times New Roman" pitchFamily="18" charset="0"/>
                <a:cs typeface="Times New Roman" pitchFamily="18" charset="0"/>
              </a:rPr>
              <a:t>Meaning</a:t>
            </a:r>
          </a:p>
          <a:p>
            <a:pPr algn="l">
              <a:buFont typeface="Arial" pitchFamily="34" charset="0"/>
              <a:buChar char="•"/>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The word </a:t>
            </a:r>
            <a:r>
              <a:rPr lang="en-US" sz="2400" i="1" dirty="0" err="1" smtClean="0">
                <a:solidFill>
                  <a:schemeClr val="tx1"/>
                </a:solidFill>
                <a:latin typeface="Times New Roman" pitchFamily="18" charset="0"/>
                <a:cs typeface="Times New Roman" pitchFamily="18" charset="0"/>
              </a:rPr>
              <a:t>statistik</a:t>
            </a:r>
            <a:r>
              <a:rPr lang="en-US" sz="2400" i="1" dirty="0" smtClean="0">
                <a:solidFill>
                  <a:schemeClr val="tx1"/>
                </a:solidFill>
                <a:latin typeface="Times New Roman" pitchFamily="18" charset="0"/>
                <a:cs typeface="Times New Roman" pitchFamily="18" charset="0"/>
              </a:rPr>
              <a:t> comes </a:t>
            </a:r>
            <a:r>
              <a:rPr lang="en-US" sz="2400" dirty="0" smtClean="0">
                <a:solidFill>
                  <a:schemeClr val="tx1"/>
                </a:solidFill>
                <a:latin typeface="Times New Roman" pitchFamily="18" charset="0"/>
                <a:cs typeface="Times New Roman" pitchFamily="18" charset="0"/>
              </a:rPr>
              <a:t>from the Italian word </a:t>
            </a:r>
            <a:r>
              <a:rPr lang="en-US" sz="2400" i="1" dirty="0" err="1" smtClean="0">
                <a:solidFill>
                  <a:schemeClr val="tx1"/>
                </a:solidFill>
                <a:latin typeface="Times New Roman" pitchFamily="18" charset="0"/>
                <a:cs typeface="Times New Roman" pitchFamily="18" charset="0"/>
              </a:rPr>
              <a:t>Statista</a:t>
            </a:r>
            <a:r>
              <a:rPr lang="en-US" sz="2400" i="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meaning statesman. </a:t>
            </a:r>
          </a:p>
          <a:p>
            <a:pPr algn="l">
              <a:buFont typeface="Arial" pitchFamily="34" charset="0"/>
              <a:buChar char="•"/>
            </a:pPr>
            <a:r>
              <a:rPr lang="en-US" sz="2400" dirty="0" smtClean="0">
                <a:solidFill>
                  <a:schemeClr val="tx1"/>
                </a:solidFill>
                <a:latin typeface="Times New Roman" pitchFamily="18" charset="0"/>
                <a:cs typeface="Times New Roman" pitchFamily="18" charset="0"/>
              </a:rPr>
              <a:t>Statistics are the classified facts representing the conditions of the people in a state……especially those facts which can be stated in numbers or in any tabular or classified arrangement. (Webster)</a:t>
            </a:r>
          </a:p>
          <a:p>
            <a:pPr algn="l"/>
            <a:endParaRPr lang="en-US" sz="2400" dirty="0" smtClean="0">
              <a:solidFill>
                <a:schemeClr val="tx1"/>
              </a:solidFill>
              <a:latin typeface="Times New Roman" pitchFamily="18" charset="0"/>
              <a:cs typeface="Times New Roman" pitchFamily="18" charset="0"/>
            </a:endParaRPr>
          </a:p>
          <a:p>
            <a:pPr algn="l">
              <a:buFont typeface="Arial" pitchFamily="34" charset="0"/>
              <a:buChar char="•"/>
            </a:pPr>
            <a:r>
              <a:rPr lang="en-US" sz="2400" dirty="0" smtClean="0">
                <a:solidFill>
                  <a:schemeClr val="tx1"/>
                </a:solidFill>
                <a:latin typeface="Times New Roman" pitchFamily="18" charset="0"/>
                <a:cs typeface="Times New Roman" pitchFamily="18" charset="0"/>
              </a:rPr>
              <a:t>Acc. to Prof. Horace </a:t>
            </a:r>
            <a:r>
              <a:rPr lang="en-US" sz="2400" dirty="0" err="1" smtClean="0">
                <a:solidFill>
                  <a:schemeClr val="tx1"/>
                </a:solidFill>
                <a:latin typeface="Times New Roman" pitchFamily="18" charset="0"/>
                <a:cs typeface="Times New Roman" pitchFamily="18" charset="0"/>
              </a:rPr>
              <a:t>Secrist</a:t>
            </a:r>
            <a:r>
              <a:rPr lang="en-US" sz="2400" dirty="0" smtClean="0">
                <a:solidFill>
                  <a:schemeClr val="tx1"/>
                </a:solidFill>
                <a:latin typeface="Times New Roman" pitchFamily="18" charset="0"/>
                <a:cs typeface="Times New Roman" pitchFamily="18" charset="0"/>
              </a:rPr>
              <a:t>, “By statistics we aggregate of facts affected to a market extent by multiplicity of causes, numerically expressed, enumerated or estimated according to reasonable standards of accuracy, collected in a systematic manner for a predetermined purpose and placed in relation to each other.” </a:t>
            </a:r>
          </a:p>
          <a:p>
            <a:pPr algn="l">
              <a:buFont typeface="Arial" pitchFamily="34" charset="0"/>
              <a:buChar char="•"/>
            </a:pP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p:spPr>
        <p:txBody>
          <a:bodyPr>
            <a:normAutofit fontScale="90000"/>
          </a:bodyPr>
          <a:lstStyle/>
          <a:p>
            <a:pPr algn="l"/>
            <a:r>
              <a:rPr lang="en-US" dirty="0" smtClean="0">
                <a:latin typeface="Times New Roman" pitchFamily="18" charset="0"/>
                <a:cs typeface="Times New Roman" pitchFamily="18" charset="0"/>
              </a:rPr>
              <a:t>The supply perspective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172200"/>
          </a:xfrm>
        </p:spPr>
        <p:txBody>
          <a:bodyPr/>
          <a:lstStyle/>
          <a:p>
            <a:pPr marL="514350" indent="-514350" algn="l"/>
            <a:r>
              <a:rPr lang="en-US" dirty="0" smtClean="0">
                <a:latin typeface="Times New Roman" pitchFamily="18" charset="0"/>
                <a:cs typeface="Times New Roman" pitchFamily="18" charset="0"/>
              </a:rPr>
              <a:t>A. The </a:t>
            </a:r>
            <a:r>
              <a:rPr lang="en-US" dirty="0" smtClean="0">
                <a:latin typeface="Times New Roman" pitchFamily="18" charset="0"/>
                <a:cs typeface="Times New Roman" pitchFamily="18" charset="0"/>
              </a:rPr>
              <a:t>statistical </a:t>
            </a:r>
            <a:r>
              <a:rPr lang="en-US" dirty="0" smtClean="0">
                <a:latin typeface="Times New Roman" pitchFamily="18" charset="0"/>
                <a:cs typeface="Times New Roman" pitchFamily="18" charset="0"/>
              </a:rPr>
              <a:t>unit</a:t>
            </a:r>
          </a:p>
          <a:p>
            <a:pPr marL="514350" indent="-514350" algn="just"/>
            <a:endParaRPr lang="en-US"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From </a:t>
            </a:r>
            <a:r>
              <a:rPr lang="en-US" dirty="0" smtClean="0">
                <a:latin typeface="Times New Roman" pitchFamily="18" charset="0"/>
                <a:cs typeface="Times New Roman" pitchFamily="18" charset="0"/>
              </a:rPr>
              <a:t>the perspective of supply, the object is to describe the productive activities that provide the goods and services that visitors acquire. Different statistical units are appropriate for different forms of analysis. The most common ones are institutional units and establishments</a:t>
            </a:r>
            <a:r>
              <a:rPr lang="en-US" dirty="0" smtClean="0">
                <a:latin typeface="Times New Roman" pitchFamily="18" charset="0"/>
                <a:cs typeface="Times New Roman" pitchFamily="18" charset="0"/>
              </a:rPr>
              <a:t>.</a:t>
            </a:r>
          </a:p>
          <a:p>
            <a:pPr marL="514350" indent="-514350" algn="just"/>
            <a:endParaRPr lang="en-US"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Classifications</a:t>
            </a:r>
          </a:p>
          <a:p>
            <a:pPr marL="514350" indent="-514350" algn="just"/>
            <a:r>
              <a:rPr lang="en-US" dirty="0" smtClean="0">
                <a:latin typeface="Times New Roman" pitchFamily="18" charset="0"/>
                <a:cs typeface="Times New Roman" pitchFamily="18" charset="0"/>
              </a:rPr>
              <a:t>In supply-side statistics, establishments are classified according to their main activity, which, in turn, is determined by the activity that generates the most value added.</a:t>
            </a:r>
            <a:endParaRPr lang="en-US" dirty="0" smtClean="0">
              <a:latin typeface="Times New Roman" pitchFamily="18" charset="0"/>
              <a:cs typeface="Times New Roman" pitchFamily="18" charset="0"/>
            </a:endParaRPr>
          </a:p>
          <a:p>
            <a:pPr marL="514350" indent="-514350" algn="just"/>
            <a:endParaRPr lang="en-US" dirty="0" smtClean="0"/>
          </a:p>
          <a:p>
            <a:pPr marL="514350" indent="-514350" algn="just"/>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pPr algn="l"/>
            <a:r>
              <a:rPr lang="en-US" dirty="0" smtClean="0"/>
              <a:t/>
            </a:r>
            <a:br>
              <a:rPr lang="en-US" dirty="0" smtClean="0"/>
            </a:br>
            <a:endParaRPr lang="en-US" dirty="0"/>
          </a:p>
        </p:txBody>
      </p:sp>
      <p:sp>
        <p:nvSpPr>
          <p:cNvPr id="3" name="Subtitle 2"/>
          <p:cNvSpPr>
            <a:spLocks noGrp="1"/>
          </p:cNvSpPr>
          <p:nvPr>
            <p:ph type="subTitle" idx="1"/>
          </p:nvPr>
        </p:nvSpPr>
        <p:spPr>
          <a:xfrm>
            <a:off x="0" y="0"/>
            <a:ext cx="9144000" cy="6858000"/>
          </a:xfrm>
        </p:spPr>
        <p:txBody>
          <a:bodyPr/>
          <a:lstStyle/>
          <a:p>
            <a:pPr algn="l"/>
            <a:endParaRPr lang="en-US" dirty="0" smtClean="0"/>
          </a:p>
          <a:p>
            <a:pPr algn="l"/>
            <a:r>
              <a:rPr lang="en-US"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Characterization of tourism </a:t>
            </a:r>
            <a:r>
              <a:rPr lang="en-US" dirty="0" smtClean="0">
                <a:latin typeface="Times New Roman" pitchFamily="18" charset="0"/>
                <a:cs typeface="Times New Roman" pitchFamily="18" charset="0"/>
              </a:rPr>
              <a:t>industries</a:t>
            </a:r>
          </a:p>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 Selected tourism industries: </a:t>
            </a:r>
            <a:endParaRPr lang="en-US" dirty="0" smtClean="0">
              <a:latin typeface="Times New Roman" pitchFamily="18" charset="0"/>
              <a:cs typeface="Times New Roman" pitchFamily="18" charset="0"/>
            </a:endParaRPr>
          </a:p>
          <a:p>
            <a:pPr marL="514350" indent="-514350" algn="l">
              <a:buAutoNum type="alphaLcPeriod"/>
            </a:pPr>
            <a:r>
              <a:rPr lang="en-US" dirty="0" smtClean="0">
                <a:latin typeface="Times New Roman" pitchFamily="18" charset="0"/>
                <a:cs typeface="Times New Roman" pitchFamily="18" charset="0"/>
              </a:rPr>
              <a:t>Accommodation </a:t>
            </a: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visitors</a:t>
            </a:r>
          </a:p>
          <a:p>
            <a:pPr marL="514350" indent="-514350" algn="l">
              <a:buAutoNum type="alphaLcPeriod"/>
            </a:pPr>
            <a:r>
              <a:rPr lang="en-US" dirty="0" smtClean="0">
                <a:latin typeface="Times New Roman" pitchFamily="18" charset="0"/>
                <a:cs typeface="Times New Roman" pitchFamily="18" charset="0"/>
              </a:rPr>
              <a:t>Food and beverage serving </a:t>
            </a:r>
            <a:r>
              <a:rPr lang="en-US" dirty="0" smtClean="0">
                <a:latin typeface="Times New Roman" pitchFamily="18" charset="0"/>
                <a:cs typeface="Times New Roman" pitchFamily="18" charset="0"/>
              </a:rPr>
              <a:t>activities</a:t>
            </a:r>
          </a:p>
          <a:p>
            <a:pPr marL="514350" indent="-514350" algn="l">
              <a:buAutoNum type="alphaLcPeriod"/>
            </a:pPr>
            <a:r>
              <a:rPr lang="en-US" dirty="0" smtClean="0">
                <a:latin typeface="Times New Roman" pitchFamily="18" charset="0"/>
                <a:cs typeface="Times New Roman" pitchFamily="18" charset="0"/>
              </a:rPr>
              <a:t>Passenger </a:t>
            </a:r>
            <a:r>
              <a:rPr lang="en-US" dirty="0" smtClean="0">
                <a:latin typeface="Times New Roman" pitchFamily="18" charset="0"/>
                <a:cs typeface="Times New Roman" pitchFamily="18" charset="0"/>
              </a:rPr>
              <a:t>transportation</a:t>
            </a:r>
          </a:p>
          <a:p>
            <a:pPr marL="514350" indent="-514350" algn="l">
              <a:buAutoNum type="alphaLcPeriod"/>
            </a:pPr>
            <a:r>
              <a:rPr lang="en-US" dirty="0" smtClean="0">
                <a:latin typeface="Times New Roman" pitchFamily="18" charset="0"/>
                <a:cs typeface="Times New Roman" pitchFamily="18" charset="0"/>
              </a:rPr>
              <a:t>Travel agencies and other reservation </a:t>
            </a:r>
            <a:r>
              <a:rPr lang="en-US" dirty="0" smtClean="0">
                <a:latin typeface="Times New Roman" pitchFamily="18" charset="0"/>
                <a:cs typeface="Times New Roman" pitchFamily="18" charset="0"/>
              </a:rPr>
              <a:t>activities</a:t>
            </a:r>
          </a:p>
          <a:p>
            <a:pPr marL="514350" indent="-514350" algn="l"/>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2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Characteristics of Statistics	</a:t>
            </a:r>
            <a:endParaRPr lang="en-US" dirty="0"/>
          </a:p>
        </p:txBody>
      </p:sp>
      <p:sp>
        <p:nvSpPr>
          <p:cNvPr id="3" name="Subtitle 2"/>
          <p:cNvSpPr>
            <a:spLocks noGrp="1"/>
          </p:cNvSpPr>
          <p:nvPr>
            <p:ph type="subTitle" idx="1"/>
          </p:nvPr>
        </p:nvSpPr>
        <p:spPr>
          <a:xfrm>
            <a:off x="0" y="1295400"/>
            <a:ext cx="9144000" cy="5562600"/>
          </a:xfrm>
        </p:spPr>
        <p:txBody>
          <a:bodyPr/>
          <a:lstStyle/>
          <a:p>
            <a:pPr algn="l">
              <a:buFont typeface="Wingdings" pitchFamily="2" charset="2"/>
              <a:buChar char="Ø"/>
            </a:pPr>
            <a:r>
              <a:rPr lang="en-US" dirty="0" smtClean="0">
                <a:solidFill>
                  <a:schemeClr val="tx1"/>
                </a:solidFill>
              </a:rPr>
              <a:t> Aggregate of facts</a:t>
            </a:r>
          </a:p>
          <a:p>
            <a:pPr algn="l">
              <a:buFont typeface="Wingdings" pitchFamily="2" charset="2"/>
              <a:buChar char="Ø"/>
            </a:pPr>
            <a:r>
              <a:rPr lang="en-US" dirty="0" smtClean="0">
                <a:solidFill>
                  <a:schemeClr val="tx1"/>
                </a:solidFill>
              </a:rPr>
              <a:t>Affected to a marked extent by multiplicity of causes</a:t>
            </a:r>
          </a:p>
          <a:p>
            <a:pPr algn="l">
              <a:buFont typeface="Wingdings" pitchFamily="2" charset="2"/>
              <a:buChar char="Ø"/>
            </a:pPr>
            <a:r>
              <a:rPr lang="en-US" dirty="0" smtClean="0">
                <a:solidFill>
                  <a:schemeClr val="tx1"/>
                </a:solidFill>
              </a:rPr>
              <a:t>Numerically expressed</a:t>
            </a:r>
          </a:p>
          <a:p>
            <a:pPr algn="l">
              <a:buFont typeface="Wingdings" pitchFamily="2" charset="2"/>
              <a:buChar char="Ø"/>
            </a:pPr>
            <a:r>
              <a:rPr lang="en-US" dirty="0" smtClean="0">
                <a:solidFill>
                  <a:schemeClr val="tx1"/>
                </a:solidFill>
              </a:rPr>
              <a:t>Enumerated or Estimated according to reasonable standards</a:t>
            </a:r>
          </a:p>
          <a:p>
            <a:pPr algn="l">
              <a:buFont typeface="Wingdings" pitchFamily="2" charset="2"/>
              <a:buChar char="Ø"/>
            </a:pPr>
            <a:r>
              <a:rPr lang="en-US" dirty="0" smtClean="0">
                <a:solidFill>
                  <a:schemeClr val="tx1"/>
                </a:solidFill>
              </a:rPr>
              <a:t>Collected in a systematic manner</a:t>
            </a:r>
          </a:p>
          <a:p>
            <a:pPr algn="l">
              <a:buFont typeface="Wingdings" pitchFamily="2" charset="2"/>
              <a:buChar char="Ø"/>
            </a:pPr>
            <a:r>
              <a:rPr lang="en-US" dirty="0" smtClean="0">
                <a:solidFill>
                  <a:schemeClr val="tx1"/>
                </a:solidFill>
              </a:rPr>
              <a:t>Collected for a predetermined purpose</a:t>
            </a:r>
          </a:p>
          <a:p>
            <a:pPr algn="l">
              <a:buFont typeface="Wingdings" pitchFamily="2" charset="2"/>
              <a:buChar char="Ø"/>
            </a:pPr>
            <a:r>
              <a:rPr lang="en-US" dirty="0" smtClean="0">
                <a:solidFill>
                  <a:schemeClr val="tx1"/>
                </a:solidFill>
              </a:rPr>
              <a:t> Placed in relation to each other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txBody>
          <a:bodyPr>
            <a:normAutofit fontScale="90000"/>
          </a:bodyPr>
          <a:lstStyle/>
          <a:p>
            <a:pPr algn="ctr"/>
            <a:r>
              <a:rPr lang="en-US" dirty="0" smtClean="0"/>
              <a:t>Statistical Methods</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sz="2800" dirty="0" err="1" smtClean="0">
                <a:solidFill>
                  <a:schemeClr val="tx1"/>
                </a:solidFill>
              </a:rPr>
              <a:t>Croxton</a:t>
            </a:r>
            <a:r>
              <a:rPr lang="en-US" sz="2800" dirty="0" smtClean="0">
                <a:solidFill>
                  <a:schemeClr val="tx1"/>
                </a:solidFill>
              </a:rPr>
              <a:t> and Cowden- science of collection, presentation, analysis and interpretation of numerical data.</a:t>
            </a:r>
          </a:p>
          <a:p>
            <a:pPr algn="l"/>
            <a:endParaRPr lang="en-US" sz="2800" dirty="0" smtClean="0">
              <a:solidFill>
                <a:schemeClr val="tx1"/>
              </a:solidFill>
            </a:endParaRPr>
          </a:p>
          <a:p>
            <a:pPr algn="l"/>
            <a:r>
              <a:rPr lang="en-US" sz="2800" dirty="0" smtClean="0">
                <a:solidFill>
                  <a:schemeClr val="tx1"/>
                </a:solidFill>
              </a:rPr>
              <a:t>Five stages in a statistical investigation:</a:t>
            </a:r>
          </a:p>
          <a:p>
            <a:pPr algn="l">
              <a:buFont typeface="Wingdings" pitchFamily="2" charset="2"/>
              <a:buChar char="ü"/>
            </a:pPr>
            <a:r>
              <a:rPr lang="en-US" sz="2800" dirty="0" smtClean="0">
                <a:solidFill>
                  <a:schemeClr val="tx1"/>
                </a:solidFill>
              </a:rPr>
              <a:t> Collection</a:t>
            </a:r>
          </a:p>
          <a:p>
            <a:pPr algn="l">
              <a:buFont typeface="Wingdings" pitchFamily="2" charset="2"/>
              <a:buChar char="ü"/>
            </a:pPr>
            <a:r>
              <a:rPr lang="en-US" sz="2800" dirty="0" smtClean="0">
                <a:solidFill>
                  <a:schemeClr val="tx1"/>
                </a:solidFill>
              </a:rPr>
              <a:t>Organization</a:t>
            </a:r>
          </a:p>
          <a:p>
            <a:pPr algn="l">
              <a:buFont typeface="Wingdings" pitchFamily="2" charset="2"/>
              <a:buChar char="ü"/>
            </a:pPr>
            <a:r>
              <a:rPr lang="en-US" sz="2800" dirty="0" smtClean="0">
                <a:solidFill>
                  <a:schemeClr val="tx1"/>
                </a:solidFill>
              </a:rPr>
              <a:t>Presentation</a:t>
            </a:r>
          </a:p>
          <a:p>
            <a:pPr algn="l">
              <a:buFont typeface="Wingdings" pitchFamily="2" charset="2"/>
              <a:buChar char="ü"/>
            </a:pPr>
            <a:r>
              <a:rPr lang="en-US" sz="2800" dirty="0" smtClean="0">
                <a:solidFill>
                  <a:schemeClr val="tx1"/>
                </a:solidFill>
              </a:rPr>
              <a:t>Analysis </a:t>
            </a:r>
          </a:p>
          <a:p>
            <a:pPr algn="l">
              <a:buFont typeface="Wingdings" pitchFamily="2" charset="2"/>
              <a:buChar char="ü"/>
            </a:pPr>
            <a:r>
              <a:rPr lang="en-US" sz="2800" dirty="0" smtClean="0">
                <a:solidFill>
                  <a:schemeClr val="tx1"/>
                </a:solidFill>
              </a:rPr>
              <a:t>Interpretation</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200"/>
          </a:xfrm>
        </p:spPr>
        <p:txBody>
          <a:bodyPr>
            <a:normAutofit fontScale="90000"/>
          </a:bodyPr>
          <a:lstStyle/>
          <a:p>
            <a:endParaRPr lang="en-US" dirty="0"/>
          </a:p>
        </p:txBody>
      </p:sp>
      <p:sp>
        <p:nvSpPr>
          <p:cNvPr id="3" name="Subtitle 2"/>
          <p:cNvSpPr>
            <a:spLocks noGrp="1"/>
          </p:cNvSpPr>
          <p:nvPr>
            <p:ph type="subTitle" idx="1"/>
          </p:nvPr>
        </p:nvSpPr>
        <p:spPr>
          <a:xfrm>
            <a:off x="0" y="838200"/>
            <a:ext cx="9144000" cy="6019800"/>
          </a:xfrm>
        </p:spPr>
        <p:txBody>
          <a:bodyPr/>
          <a:lstStyle/>
          <a:p>
            <a:pPr algn="l">
              <a:buFont typeface="Arial" pitchFamily="34" charset="0"/>
              <a:buChar char="•"/>
            </a:pPr>
            <a:r>
              <a:rPr lang="en-US" dirty="0" smtClean="0">
                <a:solidFill>
                  <a:schemeClr val="tx1"/>
                </a:solidFill>
              </a:rPr>
              <a:t>Statistics is a method of decision-making in the face of uncertainty on the basis of numerical data and calculated risks.</a:t>
            </a:r>
          </a:p>
          <a:p>
            <a:pPr algn="l">
              <a:buFont typeface="Arial" pitchFamily="34" charset="0"/>
              <a:buChar char="•"/>
            </a:pPr>
            <a:r>
              <a:rPr lang="en-US" dirty="0" smtClean="0">
                <a:solidFill>
                  <a:schemeClr val="tx1"/>
                </a:solidFill>
              </a:rPr>
              <a:t>Statistics are numerical statement of facts.</a:t>
            </a:r>
          </a:p>
          <a:p>
            <a:pPr algn="l">
              <a:buFont typeface="Arial" pitchFamily="34" charset="0"/>
              <a:buChar char="•"/>
            </a:pPr>
            <a:r>
              <a:rPr lang="en-US" dirty="0" smtClean="0">
                <a:solidFill>
                  <a:schemeClr val="tx1"/>
                </a:solidFill>
              </a:rPr>
              <a:t>It deals with aggregate of facts but not with individual measurements.</a:t>
            </a:r>
          </a:p>
          <a:p>
            <a:pPr algn="l">
              <a:buFont typeface="Arial" pitchFamily="34" charset="0"/>
              <a:buChar char="•"/>
            </a:pPr>
            <a:r>
              <a:rPr lang="en-US" dirty="0" smtClean="0">
                <a:solidFill>
                  <a:schemeClr val="tx1"/>
                </a:solidFill>
              </a:rPr>
              <a:t> Conclusions obtained are not universally true, true only under certain conditions. </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fontScale="90000"/>
          </a:bodyPr>
          <a:lstStyle/>
          <a:p>
            <a:r>
              <a:rPr lang="en-US" dirty="0" smtClean="0"/>
              <a:t/>
            </a:r>
            <a:br>
              <a:rPr lang="en-US" dirty="0" smtClean="0"/>
            </a:br>
            <a:r>
              <a:rPr lang="en-US" dirty="0" smtClean="0"/>
              <a:t>Significance of Statistics	</a:t>
            </a:r>
            <a:endParaRPr lang="en-US" dirty="0"/>
          </a:p>
        </p:txBody>
      </p:sp>
      <p:sp>
        <p:nvSpPr>
          <p:cNvPr id="3" name="Subtitle 2"/>
          <p:cNvSpPr>
            <a:spLocks noGrp="1"/>
          </p:cNvSpPr>
          <p:nvPr>
            <p:ph type="subTitle" idx="1"/>
          </p:nvPr>
        </p:nvSpPr>
        <p:spPr>
          <a:xfrm>
            <a:off x="0" y="990600"/>
            <a:ext cx="9144000" cy="5867400"/>
          </a:xfrm>
        </p:spPr>
        <p:txBody>
          <a:bodyPr/>
          <a:lstStyle/>
          <a:p>
            <a:pPr algn="l">
              <a:buFont typeface="Arial" pitchFamily="34" charset="0"/>
              <a:buChar char="•"/>
            </a:pPr>
            <a:r>
              <a:rPr lang="en-US" dirty="0" smtClean="0">
                <a:solidFill>
                  <a:schemeClr val="tx1"/>
                </a:solidFill>
              </a:rPr>
              <a:t>It presents facts in a definite form.</a:t>
            </a:r>
          </a:p>
          <a:p>
            <a:pPr algn="l"/>
            <a:endParaRPr lang="en-US" dirty="0" smtClean="0">
              <a:solidFill>
                <a:schemeClr val="tx1"/>
              </a:solidFill>
            </a:endParaRPr>
          </a:p>
          <a:p>
            <a:pPr algn="l">
              <a:buFont typeface="Arial" pitchFamily="34" charset="0"/>
              <a:buChar char="•"/>
            </a:pPr>
            <a:r>
              <a:rPr lang="en-US" dirty="0" smtClean="0">
                <a:solidFill>
                  <a:schemeClr val="tx1"/>
                </a:solidFill>
              </a:rPr>
              <a:t>It simplifies mass of figures.</a:t>
            </a:r>
          </a:p>
          <a:p>
            <a:pPr algn="l">
              <a:buFont typeface="Arial" pitchFamily="34" charset="0"/>
              <a:buChar char="•"/>
            </a:pPr>
            <a:endParaRPr lang="en-US" dirty="0">
              <a:solidFill>
                <a:schemeClr val="tx1"/>
              </a:solidFill>
            </a:endParaRPr>
          </a:p>
          <a:p>
            <a:pPr algn="l">
              <a:buFont typeface="Arial" pitchFamily="34" charset="0"/>
              <a:buChar char="•"/>
            </a:pPr>
            <a:r>
              <a:rPr lang="en-US" dirty="0" smtClean="0">
                <a:solidFill>
                  <a:schemeClr val="tx1"/>
                </a:solidFill>
              </a:rPr>
              <a:t> It facilitates comparison.</a:t>
            </a:r>
          </a:p>
          <a:p>
            <a:pPr algn="l">
              <a:buFont typeface="Arial" pitchFamily="34" charset="0"/>
              <a:buChar char="•"/>
            </a:pPr>
            <a:endParaRPr lang="en-US" dirty="0" smtClean="0"/>
          </a:p>
          <a:p>
            <a:pPr algn="l">
              <a:buFont typeface="Arial" pitchFamily="34" charset="0"/>
              <a:buChar char="•"/>
            </a:pPr>
            <a:r>
              <a:rPr lang="en-US" dirty="0" smtClean="0">
                <a:solidFill>
                  <a:schemeClr val="tx1"/>
                </a:solidFill>
              </a:rPr>
              <a:t>It helps in formulating and testing hypothesis.</a:t>
            </a:r>
          </a:p>
          <a:p>
            <a:pPr algn="l">
              <a:buFont typeface="Arial" pitchFamily="34" charset="0"/>
              <a:buChar char="•"/>
            </a:pPr>
            <a:endParaRPr lang="en-US" dirty="0" smtClean="0">
              <a:solidFill>
                <a:schemeClr val="tx1"/>
              </a:solidFill>
            </a:endParaRPr>
          </a:p>
          <a:p>
            <a:pPr algn="l">
              <a:buFont typeface="Arial" pitchFamily="34" charset="0"/>
              <a:buChar char="•"/>
            </a:pPr>
            <a:r>
              <a:rPr lang="en-US" dirty="0" smtClean="0">
                <a:solidFill>
                  <a:schemeClr val="tx1"/>
                </a:solidFill>
              </a:rPr>
              <a:t>It helps in prediction.</a:t>
            </a:r>
          </a:p>
          <a:p>
            <a:pPr algn="l">
              <a:buFont typeface="Arial" pitchFamily="34" charset="0"/>
              <a:buChar char="•"/>
            </a:pPr>
            <a:endParaRPr lang="en-US" dirty="0" smtClean="0">
              <a:solidFill>
                <a:schemeClr val="tx1"/>
              </a:solidFill>
            </a:endParaRPr>
          </a:p>
          <a:p>
            <a:pPr algn="l">
              <a:buFont typeface="Arial" pitchFamily="34" charset="0"/>
              <a:buChar char="•"/>
            </a:pPr>
            <a:r>
              <a:rPr lang="en-US" dirty="0" smtClean="0">
                <a:solidFill>
                  <a:schemeClr val="tx1"/>
                </a:solidFill>
              </a:rPr>
              <a:t>It helps in the formulation of suitable policies.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p:spPr>
        <p:txBody>
          <a:bodyPr>
            <a:normAutofit/>
          </a:bodyPr>
          <a:lstStyle/>
          <a:p>
            <a:pPr algn="ctr"/>
            <a:r>
              <a:rPr lang="en-US" sz="2800" dirty="0" smtClean="0">
                <a:solidFill>
                  <a:schemeClr val="tx1"/>
                </a:solidFill>
                <a:effectLst/>
                <a:latin typeface="Times New Roman" pitchFamily="18" charset="0"/>
                <a:cs typeface="Times New Roman" pitchFamily="18" charset="0"/>
              </a:rPr>
              <a:t>TOURISM STATISTICS</a:t>
            </a:r>
            <a:endParaRPr lang="en-US" sz="2800" dirty="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5943600"/>
          </a:xfrm>
        </p:spPr>
        <p:txBody>
          <a:bodyPr>
            <a:normAutofit/>
          </a:bodyPr>
          <a:lstStyle/>
          <a:p>
            <a:pPr algn="l"/>
            <a:r>
              <a:rPr lang="en-US" sz="2400" dirty="0" smtClean="0">
                <a:latin typeface="Times New Roman" pitchFamily="18" charset="0"/>
                <a:cs typeface="Times New Roman" pitchFamily="18" charset="0"/>
              </a:rPr>
              <a:t>Tourism statistics are necessary for designing marketing strategies, strengthening inter-institutional relations, evaluating the efficiency and effectiveness of management decisions and measuring tourism throughout the national economy</a:t>
            </a:r>
            <a:r>
              <a:rPr lang="en-US" sz="2400" dirty="0" smtClean="0">
                <a:latin typeface="Times New Roman" pitchFamily="18" charset="0"/>
                <a:cs typeface="Times New Roman" pitchFamily="18" charset="0"/>
              </a:rPr>
              <a:t>.</a:t>
            </a:r>
          </a:p>
          <a:p>
            <a:pPr algn="l"/>
            <a:endParaRPr lang="en-US" sz="2000" b="1" dirty="0" smtClean="0">
              <a:latin typeface="Times New Roman" pitchFamily="18" charset="0"/>
              <a:cs typeface="Times New Roman" pitchFamily="18" charset="0"/>
            </a:endParaRPr>
          </a:p>
          <a:p>
            <a:pPr algn="l"/>
            <a:r>
              <a:rPr lang="en-US" sz="2400" b="1"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demand perspective: characterization of visitor and tourism </a:t>
            </a:r>
            <a:r>
              <a:rPr lang="en-US" sz="2400" b="1" dirty="0" smtClean="0">
                <a:latin typeface="Times New Roman" pitchFamily="18" charset="0"/>
                <a:cs typeface="Times New Roman" pitchFamily="18" charset="0"/>
              </a:rPr>
              <a:t>trips</a:t>
            </a:r>
          </a:p>
          <a:p>
            <a:pPr algn="l"/>
            <a:endParaRPr lang="en-US" sz="2000" b="1" dirty="0" smtClean="0">
              <a:latin typeface="Times New Roman" pitchFamily="18" charset="0"/>
              <a:cs typeface="Times New Roman" pitchFamily="18" charset="0"/>
            </a:endParaRPr>
          </a:p>
          <a:p>
            <a:pPr marL="457200" indent="-457200" algn="l">
              <a:buAutoNum type="alphaUcPeriod"/>
            </a:pPr>
            <a:r>
              <a:rPr lang="en-US" sz="2000" b="1" dirty="0" smtClean="0">
                <a:latin typeface="Times New Roman" pitchFamily="18" charset="0"/>
                <a:cs typeface="Times New Roman" pitchFamily="18" charset="0"/>
              </a:rPr>
              <a:t>Characteristics </a:t>
            </a:r>
            <a:r>
              <a:rPr lang="en-US" sz="2000" b="1" dirty="0" smtClean="0">
                <a:latin typeface="Times New Roman" pitchFamily="18" charset="0"/>
                <a:cs typeface="Times New Roman" pitchFamily="18" charset="0"/>
              </a:rPr>
              <a:t>of the </a:t>
            </a:r>
            <a:r>
              <a:rPr lang="en-US" sz="2000" b="1" dirty="0" smtClean="0">
                <a:latin typeface="Times New Roman" pitchFamily="18" charset="0"/>
                <a:cs typeface="Times New Roman" pitchFamily="18" charset="0"/>
              </a:rPr>
              <a:t>visitor</a:t>
            </a:r>
          </a:p>
          <a:p>
            <a:pPr marL="457200" indent="-457200" algn="l"/>
            <a:r>
              <a:rPr lang="en-US" sz="2000" dirty="0" smtClean="0">
                <a:latin typeface="Times New Roman" pitchFamily="18" charset="0"/>
                <a:cs typeface="Times New Roman" pitchFamily="18" charset="0"/>
              </a:rPr>
              <a:t>Visitor characteristics refer to the following: </a:t>
            </a:r>
            <a:endParaRPr lang="en-US" sz="2000" dirty="0" smtClean="0">
              <a:latin typeface="Times New Roman" pitchFamily="18" charset="0"/>
              <a:cs typeface="Times New Roman" pitchFamily="18" charset="0"/>
            </a:endParaRP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Sex; </a:t>
            </a:r>
            <a:endParaRPr lang="en-US" sz="2000" dirty="0" smtClean="0">
              <a:latin typeface="Times New Roman" pitchFamily="18" charset="0"/>
              <a:cs typeface="Times New Roman" pitchFamily="18" charset="0"/>
            </a:endParaRP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Age</a:t>
            </a:r>
            <a:r>
              <a:rPr lang="en-US" sz="2000" dirty="0" smtClean="0">
                <a:latin typeface="Times New Roman" pitchFamily="18" charset="0"/>
                <a:cs typeface="Times New Roman" pitchFamily="18" charset="0"/>
              </a:rPr>
              <a:t>;</a:t>
            </a: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Economic activity status; </a:t>
            </a:r>
            <a:endParaRPr lang="en-US" sz="2000" dirty="0" smtClean="0">
              <a:latin typeface="Times New Roman" pitchFamily="18" charset="0"/>
              <a:cs typeface="Times New Roman" pitchFamily="18" charset="0"/>
            </a:endParaRP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Occupation; </a:t>
            </a:r>
            <a:endParaRPr lang="en-US" sz="2000" dirty="0" smtClean="0">
              <a:latin typeface="Times New Roman" pitchFamily="18" charset="0"/>
              <a:cs typeface="Times New Roman" pitchFamily="18" charset="0"/>
            </a:endParaRP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Annual household, family or individual income</a:t>
            </a:r>
            <a:r>
              <a:rPr lang="en-US" sz="2000" dirty="0" smtClean="0">
                <a:latin typeface="Times New Roman" pitchFamily="18" charset="0"/>
                <a:cs typeface="Times New Roman" pitchFamily="18" charset="0"/>
              </a:rPr>
              <a:t>;</a:t>
            </a:r>
          </a:p>
          <a:p>
            <a:pPr marL="457200" indent="-457200" algn="l"/>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Education. </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l"/>
            <a:endParaRPr lang="en-US" dirty="0" smtClean="0"/>
          </a:p>
          <a:p>
            <a:pPr algn="l"/>
            <a:r>
              <a:rPr lang="en-US" dirty="0" smtClean="0">
                <a:latin typeface="Times New Roman" pitchFamily="18" charset="0"/>
                <a:cs typeface="Times New Roman" pitchFamily="18" charset="0"/>
              </a:rPr>
              <a:t>B</a:t>
            </a:r>
            <a:r>
              <a:rPr lang="en-US" b="1" dirty="0" smtClean="0">
                <a:latin typeface="Times New Roman" pitchFamily="18" charset="0"/>
                <a:cs typeface="Times New Roman" pitchFamily="18" charset="0"/>
              </a:rPr>
              <a:t>. Characteristics of tourism trips:</a:t>
            </a:r>
          </a:p>
          <a:p>
            <a:pPr algn="l"/>
            <a:r>
              <a:rPr lang="en-US" dirty="0" smtClean="0">
                <a:latin typeface="Times New Roman" pitchFamily="18" charset="0"/>
                <a:cs typeface="Times New Roman" pitchFamily="18" charset="0"/>
              </a:rPr>
              <a:t>Trips associated with different forms of </a:t>
            </a:r>
            <a:r>
              <a:rPr lang="en-US" dirty="0" smtClean="0">
                <a:latin typeface="Times New Roman" pitchFamily="18" charset="0"/>
                <a:cs typeface="Times New Roman" pitchFamily="18" charset="0"/>
              </a:rPr>
              <a:t>tourism may </a:t>
            </a:r>
            <a:r>
              <a:rPr lang="en-US" dirty="0" smtClean="0">
                <a:latin typeface="Times New Roman" pitchFamily="18" charset="0"/>
                <a:cs typeface="Times New Roman" pitchFamily="18" charset="0"/>
              </a:rPr>
              <a:t>be characterized by</a:t>
            </a:r>
            <a:r>
              <a:rPr lang="en-US" dirty="0" smtClean="0">
                <a:latin typeface="Times New Roman" pitchFamily="18" charset="0"/>
                <a:cs typeface="Times New Roman" pitchFamily="18" charset="0"/>
              </a:rPr>
              <a:t>:</a:t>
            </a:r>
          </a:p>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Main purpose;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Types of “tourism product”;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Duration of a trip or visit;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Origin and destination;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Modes of transport</a:t>
            </a:r>
            <a:r>
              <a:rPr lang="en-US" dirty="0" smtClean="0">
                <a:latin typeface="Times New Roman" pitchFamily="18" charset="0"/>
                <a:cs typeface="Times New Roman" pitchFamily="18" charset="0"/>
              </a:rPr>
              <a:t>;</a:t>
            </a: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Types of </a:t>
            </a:r>
            <a:r>
              <a:rPr lang="en-US" dirty="0" smtClean="0">
                <a:latin typeface="Times New Roman" pitchFamily="18" charset="0"/>
                <a:cs typeface="Times New Roman" pitchFamily="18" charset="0"/>
              </a:rPr>
              <a:t>accommodation</a:t>
            </a:r>
          </a:p>
          <a:p>
            <a:pPr algn="l"/>
            <a:endParaRPr lang="en-US" dirty="0" smtClean="0">
              <a:latin typeface="Times New Roman" pitchFamily="18" charset="0"/>
              <a:cs typeface="Times New Roman" pitchFamily="18" charset="0"/>
            </a:endParaRPr>
          </a:p>
          <a:p>
            <a:pPr algn="l"/>
            <a:r>
              <a:rPr lang="en-US" b="1" dirty="0" smtClean="0">
                <a:latin typeface="Times New Roman" pitchFamily="18" charset="0"/>
                <a:cs typeface="Times New Roman" pitchFamily="18" charset="0"/>
              </a:rPr>
              <a:t>C. Measuring the characteristics of visitors and tourism </a:t>
            </a:r>
            <a:r>
              <a:rPr lang="en-US" b="1" dirty="0" smtClean="0">
                <a:latin typeface="Times New Roman" pitchFamily="18" charset="0"/>
                <a:cs typeface="Times New Roman" pitchFamily="18" charset="0"/>
              </a:rPr>
              <a:t>trips</a:t>
            </a:r>
            <a:endParaRPr lang="en-US" b="1" dirty="0" smtClean="0">
              <a:latin typeface="Times New Roman" pitchFamily="18" charset="0"/>
              <a:cs typeface="Times New Roman" pitchFamily="18" charset="0"/>
            </a:endParaRPr>
          </a:p>
          <a:p>
            <a:pPr algn="l"/>
            <a:endParaRPr lang="en-US" dirty="0" smtClean="0"/>
          </a:p>
          <a:p>
            <a:pPr algn="l"/>
            <a:endParaRPr lang="en-US" b="1" dirty="0" smtClean="0"/>
          </a:p>
          <a:p>
            <a:pPr algn="l"/>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l"/>
            <a:endParaRPr lang="en-US" b="1" dirty="0" smtClean="0"/>
          </a:p>
          <a:p>
            <a:pPr algn="l"/>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demand </a:t>
            </a:r>
            <a:r>
              <a:rPr lang="en-US" b="1" dirty="0" smtClean="0">
                <a:latin typeface="Times New Roman" pitchFamily="18" charset="0"/>
                <a:cs typeface="Times New Roman" pitchFamily="18" charset="0"/>
              </a:rPr>
              <a:t>Perspective</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Tourism Expenditure</a:t>
            </a:r>
          </a:p>
          <a:p>
            <a:pPr marL="514350" indent="-514350" algn="l"/>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A. Coverage </a:t>
            </a:r>
            <a:r>
              <a:rPr lang="en-US" dirty="0" smtClean="0">
                <a:latin typeface="Times New Roman" pitchFamily="18" charset="0"/>
                <a:cs typeface="Times New Roman" pitchFamily="18" charset="0"/>
              </a:rPr>
              <a:t>of tourism </a:t>
            </a:r>
            <a:r>
              <a:rPr lang="en-US" dirty="0" smtClean="0">
                <a:latin typeface="Times New Roman" pitchFamily="18" charset="0"/>
                <a:cs typeface="Times New Roman" pitchFamily="18" charset="0"/>
              </a:rPr>
              <a:t>expenditure</a:t>
            </a:r>
          </a:p>
          <a:p>
            <a:pPr marL="514350" indent="-514350" algn="l"/>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B. The </a:t>
            </a:r>
            <a:r>
              <a:rPr lang="en-US" dirty="0" smtClean="0">
                <a:latin typeface="Times New Roman" pitchFamily="18" charset="0"/>
                <a:cs typeface="Times New Roman" pitchFamily="18" charset="0"/>
              </a:rPr>
              <a:t>timing of tourism expenditure and the economies </a:t>
            </a:r>
            <a:r>
              <a:rPr lang="en-US" dirty="0" smtClean="0">
                <a:latin typeface="Times New Roman" pitchFamily="18" charset="0"/>
                <a:cs typeface="Times New Roman" pitchFamily="18" charset="0"/>
              </a:rPr>
              <a:t>concerned</a:t>
            </a:r>
          </a:p>
          <a:p>
            <a:pPr marL="514350" indent="-514350" algn="l"/>
            <a:r>
              <a:rPr lang="en-US" dirty="0" smtClean="0">
                <a:latin typeface="Times New Roman" pitchFamily="18" charset="0"/>
                <a:cs typeface="Times New Roman" pitchFamily="18" charset="0"/>
              </a:rPr>
              <a:t>C. Categories of tourism </a:t>
            </a:r>
            <a:r>
              <a:rPr lang="en-US" dirty="0" smtClean="0">
                <a:latin typeface="Times New Roman" pitchFamily="18" charset="0"/>
                <a:cs typeface="Times New Roman" pitchFamily="18" charset="0"/>
              </a:rPr>
              <a:t>expenditure</a:t>
            </a:r>
          </a:p>
          <a:p>
            <a:pPr marL="514350" indent="-514350" algn="l">
              <a:buAutoNum type="alphaLcParenBoth"/>
            </a:pPr>
            <a:r>
              <a:rPr lang="en-US" dirty="0" smtClean="0">
                <a:latin typeface="Times New Roman" pitchFamily="18" charset="0"/>
                <a:cs typeface="Times New Roman" pitchFamily="18" charset="0"/>
              </a:rPr>
              <a:t>Domestic </a:t>
            </a:r>
            <a:r>
              <a:rPr lang="en-US" dirty="0" smtClean="0">
                <a:latin typeface="Times New Roman" pitchFamily="18" charset="0"/>
                <a:cs typeface="Times New Roman" pitchFamily="18" charset="0"/>
              </a:rPr>
              <a:t>tourism expenditure is the tourism expenditure of a resident visitor within the economy of reference; </a:t>
            </a:r>
            <a:endParaRPr lang="en-US" dirty="0" smtClean="0">
              <a:latin typeface="Times New Roman" pitchFamily="18" charset="0"/>
              <a:cs typeface="Times New Roman" pitchFamily="18" charset="0"/>
            </a:endParaRPr>
          </a:p>
          <a:p>
            <a:pPr marL="514350" indent="-514350" algn="l">
              <a:buAutoNum type="alphaLcParenBoth"/>
            </a:pPr>
            <a:r>
              <a:rPr lang="en-US" dirty="0" smtClean="0">
                <a:latin typeface="Times New Roman" pitchFamily="18" charset="0"/>
                <a:cs typeface="Times New Roman" pitchFamily="18" charset="0"/>
              </a:rPr>
              <a:t>Inbound </a:t>
            </a:r>
            <a:r>
              <a:rPr lang="en-US" dirty="0" smtClean="0">
                <a:latin typeface="Times New Roman" pitchFamily="18" charset="0"/>
                <a:cs typeface="Times New Roman" pitchFamily="18" charset="0"/>
              </a:rPr>
              <a:t>tourism expenditure is the tourism expenditure of a non-resident visitor within the economy of reference</a:t>
            </a:r>
            <a:r>
              <a:rPr lang="en-US" dirty="0" smtClean="0">
                <a:latin typeface="Times New Roman" pitchFamily="18" charset="0"/>
                <a:cs typeface="Times New Roman" pitchFamily="18" charset="0"/>
              </a:rPr>
              <a:t>;</a:t>
            </a:r>
          </a:p>
          <a:p>
            <a:pPr marL="514350" indent="-514350" algn="l">
              <a:buAutoNum type="alphaLcParenBoth"/>
            </a:pPr>
            <a:r>
              <a:rPr lang="en-US" dirty="0" smtClean="0">
                <a:latin typeface="Times New Roman" pitchFamily="18" charset="0"/>
                <a:cs typeface="Times New Roman" pitchFamily="18" charset="0"/>
              </a:rPr>
              <a:t>Outbound </a:t>
            </a:r>
            <a:r>
              <a:rPr lang="en-US" dirty="0" smtClean="0">
                <a:latin typeface="Times New Roman" pitchFamily="18" charset="0"/>
                <a:cs typeface="Times New Roman" pitchFamily="18" charset="0"/>
              </a:rPr>
              <a:t>tourism expenditure is the tourism expenditure of a resident visitor outside the economy of reference.</a:t>
            </a:r>
            <a:endParaRPr lang="en-US" dirty="0" smtClean="0">
              <a:latin typeface="Times New Roman" pitchFamily="18" charset="0"/>
              <a:cs typeface="Times New Roman" pitchFamily="18" charset="0"/>
            </a:endParaRPr>
          </a:p>
          <a:p>
            <a:pPr marL="514350" indent="-514350" algn="l"/>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l"/>
            <a:r>
              <a:rPr lang="en-US" dirty="0" smtClean="0">
                <a:latin typeface="Times New Roman" pitchFamily="18" charset="0"/>
                <a:cs typeface="Times New Roman" pitchFamily="18" charset="0"/>
              </a:rPr>
              <a:t>D. </a:t>
            </a:r>
            <a:r>
              <a:rPr lang="en-US" dirty="0" smtClean="0">
                <a:latin typeface="Times New Roman" pitchFamily="18" charset="0"/>
                <a:cs typeface="Times New Roman" pitchFamily="18" charset="0"/>
              </a:rPr>
              <a:t>Classification</a:t>
            </a:r>
          </a:p>
          <a:p>
            <a:pPr algn="l"/>
            <a:r>
              <a:rPr lang="en-US" dirty="0" smtClean="0">
                <a:latin typeface="Times New Roman" pitchFamily="18" charset="0"/>
                <a:cs typeface="Times New Roman" pitchFamily="18" charset="0"/>
              </a:rPr>
              <a:t>For tourism analysis, the categories that are commonly used and recommended are the following</a:t>
            </a:r>
            <a:r>
              <a:rPr lang="en-US" dirty="0" smtClean="0">
                <a:latin typeface="Times New Roman" pitchFamily="18" charset="0"/>
                <a:cs typeface="Times New Roman" pitchFamily="18" charset="0"/>
              </a:rPr>
              <a:t>:</a:t>
            </a:r>
          </a:p>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Package travel, package holidays and package </a:t>
            </a:r>
            <a:r>
              <a:rPr lang="en-US" dirty="0" smtClean="0">
                <a:latin typeface="Times New Roman" pitchFamily="18" charset="0"/>
                <a:cs typeface="Times New Roman" pitchFamily="18" charset="0"/>
              </a:rPr>
              <a:t>tours</a:t>
            </a: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ii. Accommodation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iii</a:t>
            </a:r>
            <a:r>
              <a:rPr lang="en-US" dirty="0" smtClean="0">
                <a:latin typeface="Times New Roman" pitchFamily="18" charset="0"/>
                <a:cs typeface="Times New Roman" pitchFamily="18" charset="0"/>
              </a:rPr>
              <a:t>. Food and drink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iv</a:t>
            </a:r>
            <a:r>
              <a:rPr lang="en-US" dirty="0" smtClean="0">
                <a:latin typeface="Times New Roman" pitchFamily="18" charset="0"/>
                <a:cs typeface="Times New Roman" pitchFamily="18" charset="0"/>
              </a:rPr>
              <a:t>. Local transport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International </a:t>
            </a:r>
            <a:r>
              <a:rPr lang="en-US" dirty="0" smtClean="0">
                <a:latin typeface="Times New Roman" pitchFamily="18" charset="0"/>
                <a:cs typeface="Times New Roman" pitchFamily="18" charset="0"/>
              </a:rPr>
              <a:t>transport</a:t>
            </a:r>
          </a:p>
          <a:p>
            <a:pPr algn="l"/>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 Recreation, culture and sporting activities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vii</a:t>
            </a:r>
            <a:r>
              <a:rPr lang="en-US" dirty="0" smtClean="0">
                <a:latin typeface="Times New Roman" pitchFamily="18" charset="0"/>
                <a:cs typeface="Times New Roman" pitchFamily="18" charset="0"/>
              </a:rPr>
              <a:t>. Shopping </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viii</a:t>
            </a:r>
            <a:r>
              <a:rPr lang="en-US" dirty="0" smtClean="0">
                <a:latin typeface="Times New Roman" pitchFamily="18" charset="0"/>
                <a:cs typeface="Times New Roman" pitchFamily="18" charset="0"/>
              </a:rPr>
              <a:t>. Others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2189</TotalTime>
  <Words>672</Words>
  <Application>Microsoft Office PowerPoint</Application>
  <PresentationFormat>On-screen Show (4:3)</PresentationFormat>
  <Paragraphs>102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Statistics for Management</vt:lpstr>
      <vt:lpstr>      Characteristics of Statistics </vt:lpstr>
      <vt:lpstr>Statistical Methods</vt:lpstr>
      <vt:lpstr>Slide 4</vt:lpstr>
      <vt:lpstr> Significance of Statistics </vt:lpstr>
      <vt:lpstr>TOURISM STATISTICS</vt:lpstr>
      <vt:lpstr>Slide 7</vt:lpstr>
      <vt:lpstr>Slide 8</vt:lpstr>
      <vt:lpstr>Slide 9</vt:lpstr>
      <vt:lpstr>The supply perspective</vt:lpstr>
      <vt:lpstr>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15</cp:revision>
  <dcterms:created xsi:type="dcterms:W3CDTF">2016-07-28T06:31:07Z</dcterms:created>
  <dcterms:modified xsi:type="dcterms:W3CDTF">2016-09-30T09:25:56Z</dcterms:modified>
</cp:coreProperties>
</file>