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6"/>
  </p:notesMasterIdLst>
  <p:sldIdLst>
    <p:sldId id="388" r:id="rId2"/>
    <p:sldId id="453" r:id="rId3"/>
    <p:sldId id="472" r:id="rId4"/>
    <p:sldId id="454" r:id="rId5"/>
    <p:sldId id="473" r:id="rId6"/>
    <p:sldId id="474" r:id="rId7"/>
    <p:sldId id="475" r:id="rId8"/>
    <p:sldId id="486" r:id="rId9"/>
    <p:sldId id="476" r:id="rId10"/>
    <p:sldId id="477" r:id="rId11"/>
    <p:sldId id="478" r:id="rId12"/>
    <p:sldId id="487" r:id="rId13"/>
    <p:sldId id="479" r:id="rId14"/>
    <p:sldId id="488" r:id="rId1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9900"/>
    <a:srgbClr val="663300"/>
    <a:srgbClr val="894400"/>
    <a:srgbClr val="A45100"/>
    <a:srgbClr val="B75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75" d="100"/>
          <a:sy n="75" d="100"/>
        </p:scale>
        <p:origin x="-1404" y="64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F0D4D-AC9B-4851-B030-730665770D5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7E70BB09-BDFB-4D08-ACFE-9D9F5CE6232D}">
      <dgm:prSet phldrT="[Text]"/>
      <dgm:spPr/>
      <dgm:t>
        <a:bodyPr/>
        <a:lstStyle/>
        <a:p>
          <a:r>
            <a:rPr lang="en-IN" dirty="0" smtClean="0"/>
            <a:t>Objectives </a:t>
          </a:r>
          <a:endParaRPr lang="en-IN" dirty="0"/>
        </a:p>
      </dgm:t>
    </dgm:pt>
    <dgm:pt modelId="{EFB85CE9-DA92-4349-B749-DEFDEEA8583B}" type="parTrans" cxnId="{435541C3-8ABD-4AAF-8CF1-CE3BD723080E}">
      <dgm:prSet/>
      <dgm:spPr/>
      <dgm:t>
        <a:bodyPr/>
        <a:lstStyle/>
        <a:p>
          <a:endParaRPr lang="en-IN"/>
        </a:p>
      </dgm:t>
    </dgm:pt>
    <dgm:pt modelId="{06D6B7CE-2BB2-40EB-859C-0A16C4A216DC}" type="sibTrans" cxnId="{435541C3-8ABD-4AAF-8CF1-CE3BD723080E}">
      <dgm:prSet/>
      <dgm:spPr/>
      <dgm:t>
        <a:bodyPr/>
        <a:lstStyle/>
        <a:p>
          <a:endParaRPr lang="en-IN"/>
        </a:p>
      </dgm:t>
    </dgm:pt>
    <dgm:pt modelId="{7FEF13E0-C92C-41C8-B04F-41C3B11DFE65}">
      <dgm:prSet phldrT="[Text]"/>
      <dgm:spPr>
        <a:solidFill>
          <a:schemeClr val="accent1">
            <a:lumMod val="60000"/>
            <a:lumOff val="40000"/>
            <a:alpha val="90000"/>
          </a:schemeClr>
        </a:solidFill>
      </dgm:spPr>
      <dgm:t>
        <a:bodyPr/>
        <a:lstStyle/>
        <a:p>
          <a:r>
            <a:rPr lang="en-IN" dirty="0" smtClean="0"/>
            <a:t>This presentation gives you an idea of the progress of tourism in the country in the context of tourism policy </a:t>
          </a:r>
          <a:endParaRPr lang="en-IN" dirty="0"/>
        </a:p>
      </dgm:t>
    </dgm:pt>
    <dgm:pt modelId="{AD706ACD-5150-496C-9725-AA8E8D323E5F}" type="parTrans" cxnId="{986BD34B-24E3-4899-8022-B261038D9BCB}">
      <dgm:prSet/>
      <dgm:spPr/>
      <dgm:t>
        <a:bodyPr/>
        <a:lstStyle/>
        <a:p>
          <a:endParaRPr lang="en-IN"/>
        </a:p>
      </dgm:t>
    </dgm:pt>
    <dgm:pt modelId="{80BB9F7B-4295-422E-9477-09F0E8991473}" type="sibTrans" cxnId="{986BD34B-24E3-4899-8022-B261038D9BCB}">
      <dgm:prSet/>
      <dgm:spPr/>
      <dgm:t>
        <a:bodyPr/>
        <a:lstStyle/>
        <a:p>
          <a:endParaRPr lang="en-IN"/>
        </a:p>
      </dgm:t>
    </dgm:pt>
    <dgm:pt modelId="{36417854-A6C2-48E9-9A2A-08B47435412D}">
      <dgm:prSet phldrT="[Text]"/>
      <dgm:spPr>
        <a:solidFill>
          <a:schemeClr val="accent1">
            <a:lumMod val="60000"/>
            <a:lumOff val="40000"/>
            <a:alpha val="90000"/>
          </a:schemeClr>
        </a:solidFill>
      </dgm:spPr>
      <dgm:t>
        <a:bodyPr/>
        <a:lstStyle/>
        <a:p>
          <a:r>
            <a:rPr lang="en-IN" dirty="0" smtClean="0"/>
            <a:t>The various phases of tourism planning are discussed in the presentation.</a:t>
          </a:r>
          <a:endParaRPr lang="en-IN" dirty="0"/>
        </a:p>
      </dgm:t>
    </dgm:pt>
    <dgm:pt modelId="{D8488728-F25E-48E7-979D-1044DED97F67}" type="parTrans" cxnId="{102B9A9F-655F-498E-97F7-047C825A173B}">
      <dgm:prSet/>
      <dgm:spPr/>
      <dgm:t>
        <a:bodyPr/>
        <a:lstStyle/>
        <a:p>
          <a:endParaRPr lang="en-IN"/>
        </a:p>
      </dgm:t>
    </dgm:pt>
    <dgm:pt modelId="{6F2BE1E5-3095-4DDB-8AF1-169815CAD57C}" type="sibTrans" cxnId="{102B9A9F-655F-498E-97F7-047C825A173B}">
      <dgm:prSet/>
      <dgm:spPr/>
      <dgm:t>
        <a:bodyPr/>
        <a:lstStyle/>
        <a:p>
          <a:endParaRPr lang="en-IN"/>
        </a:p>
      </dgm:t>
    </dgm:pt>
    <dgm:pt modelId="{D5CA501B-7339-411B-9E24-2128CE7C7733}">
      <dgm:prSet phldrT="[Text]"/>
      <dgm:spPr>
        <a:solidFill>
          <a:srgbClr val="92D050"/>
        </a:solidFill>
      </dgm:spPr>
      <dgm:t>
        <a:bodyPr/>
        <a:lstStyle/>
        <a:p>
          <a:r>
            <a:rPr lang="en-IN" dirty="0" smtClean="0"/>
            <a:t>Outcome</a:t>
          </a:r>
          <a:endParaRPr lang="en-IN" dirty="0"/>
        </a:p>
      </dgm:t>
    </dgm:pt>
    <dgm:pt modelId="{1BFBD685-C49C-4DFB-BB9F-EF739D9167F1}" type="parTrans" cxnId="{CFC3241C-92CA-458D-A84E-3150866898E6}">
      <dgm:prSet/>
      <dgm:spPr/>
      <dgm:t>
        <a:bodyPr/>
        <a:lstStyle/>
        <a:p>
          <a:endParaRPr lang="en-IN"/>
        </a:p>
      </dgm:t>
    </dgm:pt>
    <dgm:pt modelId="{E6D81BCB-2E35-408E-A74F-1B412E8F55CB}" type="sibTrans" cxnId="{CFC3241C-92CA-458D-A84E-3150866898E6}">
      <dgm:prSet/>
      <dgm:spPr/>
      <dgm:t>
        <a:bodyPr/>
        <a:lstStyle/>
        <a:p>
          <a:endParaRPr lang="en-IN"/>
        </a:p>
      </dgm:t>
    </dgm:pt>
    <dgm:pt modelId="{C7D20E7D-6DFE-4434-B60D-AC7DADFC46F9}">
      <dgm:prSet phldrT="[Text]"/>
      <dgm:spPr>
        <a:solidFill>
          <a:srgbClr val="92D050">
            <a:alpha val="90000"/>
          </a:srgbClr>
        </a:solidFill>
      </dgm:spPr>
      <dgm:t>
        <a:bodyPr/>
        <a:lstStyle/>
        <a:p>
          <a:r>
            <a:rPr lang="en-IN" dirty="0" smtClean="0"/>
            <a:t>The students will understand the course of development of tourism in the country from the policy perspective.</a:t>
          </a:r>
          <a:endParaRPr lang="en-IN" dirty="0"/>
        </a:p>
      </dgm:t>
    </dgm:pt>
    <dgm:pt modelId="{311BD822-0D69-4DE3-BFF2-E9BF3F67A70C}" type="parTrans" cxnId="{E97FF56B-13EF-4728-94D8-719AFC5204C0}">
      <dgm:prSet/>
      <dgm:spPr/>
      <dgm:t>
        <a:bodyPr/>
        <a:lstStyle/>
        <a:p>
          <a:endParaRPr lang="en-IN"/>
        </a:p>
      </dgm:t>
    </dgm:pt>
    <dgm:pt modelId="{580A5D0F-87B4-4941-AE98-7D9B24F5751B}" type="sibTrans" cxnId="{E97FF56B-13EF-4728-94D8-719AFC5204C0}">
      <dgm:prSet/>
      <dgm:spPr/>
      <dgm:t>
        <a:bodyPr/>
        <a:lstStyle/>
        <a:p>
          <a:endParaRPr lang="en-IN"/>
        </a:p>
      </dgm:t>
    </dgm:pt>
    <dgm:pt modelId="{3485A212-9A3A-412B-86D4-BE6CEFF265D4}">
      <dgm:prSet phldrT="[Text]"/>
      <dgm:spPr>
        <a:solidFill>
          <a:srgbClr val="92D050">
            <a:alpha val="90000"/>
          </a:srgbClr>
        </a:solidFill>
      </dgm:spPr>
      <dgm:t>
        <a:bodyPr/>
        <a:lstStyle/>
        <a:p>
          <a:r>
            <a:rPr lang="en-IN" dirty="0" smtClean="0"/>
            <a:t>To generate the understanding about the various phases though which the Tourism policy of India has gone though.</a:t>
          </a:r>
          <a:endParaRPr lang="en-IN" dirty="0"/>
        </a:p>
      </dgm:t>
    </dgm:pt>
    <dgm:pt modelId="{8D65E672-3D6A-47D2-B609-90A0756EC14A}" type="parTrans" cxnId="{5B66346D-5FA0-412A-BF81-71D18711C125}">
      <dgm:prSet/>
      <dgm:spPr/>
      <dgm:t>
        <a:bodyPr/>
        <a:lstStyle/>
        <a:p>
          <a:endParaRPr lang="en-IN"/>
        </a:p>
      </dgm:t>
    </dgm:pt>
    <dgm:pt modelId="{6F943C30-AF8A-4B1E-8E5C-06AC19242E87}" type="sibTrans" cxnId="{5B66346D-5FA0-412A-BF81-71D18711C125}">
      <dgm:prSet/>
      <dgm:spPr/>
      <dgm:t>
        <a:bodyPr/>
        <a:lstStyle/>
        <a:p>
          <a:endParaRPr lang="en-IN"/>
        </a:p>
      </dgm:t>
    </dgm:pt>
    <dgm:pt modelId="{2D0C9CBF-FCB8-4E66-87AC-7AFE5E86E623}" type="pres">
      <dgm:prSet presAssocID="{94DF0D4D-AC9B-4851-B030-730665770D5C}" presName="linearFlow" presStyleCnt="0">
        <dgm:presLayoutVars>
          <dgm:dir/>
          <dgm:animLvl val="lvl"/>
          <dgm:resizeHandles val="exact"/>
        </dgm:presLayoutVars>
      </dgm:prSet>
      <dgm:spPr/>
      <dgm:t>
        <a:bodyPr/>
        <a:lstStyle/>
        <a:p>
          <a:endParaRPr lang="en-IN"/>
        </a:p>
      </dgm:t>
    </dgm:pt>
    <dgm:pt modelId="{6C708E58-46F2-4B69-AE68-E83DD9E377B7}" type="pres">
      <dgm:prSet presAssocID="{7E70BB09-BDFB-4D08-ACFE-9D9F5CE6232D}" presName="composite" presStyleCnt="0"/>
      <dgm:spPr/>
    </dgm:pt>
    <dgm:pt modelId="{AF5ADF99-2EA7-4862-8716-00C3C1684631}" type="pres">
      <dgm:prSet presAssocID="{7E70BB09-BDFB-4D08-ACFE-9D9F5CE6232D}" presName="parentText" presStyleLbl="alignNode1" presStyleIdx="0" presStyleCnt="2">
        <dgm:presLayoutVars>
          <dgm:chMax val="1"/>
          <dgm:bulletEnabled val="1"/>
        </dgm:presLayoutVars>
      </dgm:prSet>
      <dgm:spPr/>
      <dgm:t>
        <a:bodyPr/>
        <a:lstStyle/>
        <a:p>
          <a:endParaRPr lang="en-IN"/>
        </a:p>
      </dgm:t>
    </dgm:pt>
    <dgm:pt modelId="{7811566F-BE3C-47E8-A659-F694B32DEEAF}" type="pres">
      <dgm:prSet presAssocID="{7E70BB09-BDFB-4D08-ACFE-9D9F5CE6232D}" presName="descendantText" presStyleLbl="alignAcc1" presStyleIdx="0" presStyleCnt="2">
        <dgm:presLayoutVars>
          <dgm:bulletEnabled val="1"/>
        </dgm:presLayoutVars>
      </dgm:prSet>
      <dgm:spPr/>
      <dgm:t>
        <a:bodyPr/>
        <a:lstStyle/>
        <a:p>
          <a:endParaRPr lang="en-IN"/>
        </a:p>
      </dgm:t>
    </dgm:pt>
    <dgm:pt modelId="{097AAB0C-92C7-4089-95BC-6A386A978CCD}" type="pres">
      <dgm:prSet presAssocID="{06D6B7CE-2BB2-40EB-859C-0A16C4A216DC}" presName="sp" presStyleCnt="0"/>
      <dgm:spPr/>
    </dgm:pt>
    <dgm:pt modelId="{22DC94AE-4779-4060-8F65-F0A62DDED530}" type="pres">
      <dgm:prSet presAssocID="{D5CA501B-7339-411B-9E24-2128CE7C7733}" presName="composite" presStyleCnt="0"/>
      <dgm:spPr/>
    </dgm:pt>
    <dgm:pt modelId="{1ADAC510-5821-4273-8ABA-991E4C07ADBB}" type="pres">
      <dgm:prSet presAssocID="{D5CA501B-7339-411B-9E24-2128CE7C7733}" presName="parentText" presStyleLbl="alignNode1" presStyleIdx="1" presStyleCnt="2">
        <dgm:presLayoutVars>
          <dgm:chMax val="1"/>
          <dgm:bulletEnabled val="1"/>
        </dgm:presLayoutVars>
      </dgm:prSet>
      <dgm:spPr/>
      <dgm:t>
        <a:bodyPr/>
        <a:lstStyle/>
        <a:p>
          <a:endParaRPr lang="en-IN"/>
        </a:p>
      </dgm:t>
    </dgm:pt>
    <dgm:pt modelId="{C25EFABA-717D-4360-9392-75E9EED00BC3}" type="pres">
      <dgm:prSet presAssocID="{D5CA501B-7339-411B-9E24-2128CE7C7733}" presName="descendantText" presStyleLbl="alignAcc1" presStyleIdx="1" presStyleCnt="2">
        <dgm:presLayoutVars>
          <dgm:bulletEnabled val="1"/>
        </dgm:presLayoutVars>
      </dgm:prSet>
      <dgm:spPr/>
      <dgm:t>
        <a:bodyPr/>
        <a:lstStyle/>
        <a:p>
          <a:endParaRPr lang="en-IN"/>
        </a:p>
      </dgm:t>
    </dgm:pt>
  </dgm:ptLst>
  <dgm:cxnLst>
    <dgm:cxn modelId="{986BD34B-24E3-4899-8022-B261038D9BCB}" srcId="{7E70BB09-BDFB-4D08-ACFE-9D9F5CE6232D}" destId="{7FEF13E0-C92C-41C8-B04F-41C3B11DFE65}" srcOrd="0" destOrd="0" parTransId="{AD706ACD-5150-496C-9725-AA8E8D323E5F}" sibTransId="{80BB9F7B-4295-422E-9477-09F0E8991473}"/>
    <dgm:cxn modelId="{0F529125-F498-4D81-A7BF-22A1D0710540}" type="presOf" srcId="{36417854-A6C2-48E9-9A2A-08B47435412D}" destId="{7811566F-BE3C-47E8-A659-F694B32DEEAF}" srcOrd="0" destOrd="1" presId="urn:microsoft.com/office/officeart/2005/8/layout/chevron2"/>
    <dgm:cxn modelId="{CFC3241C-92CA-458D-A84E-3150866898E6}" srcId="{94DF0D4D-AC9B-4851-B030-730665770D5C}" destId="{D5CA501B-7339-411B-9E24-2128CE7C7733}" srcOrd="1" destOrd="0" parTransId="{1BFBD685-C49C-4DFB-BB9F-EF739D9167F1}" sibTransId="{E6D81BCB-2E35-408E-A74F-1B412E8F55CB}"/>
    <dgm:cxn modelId="{5B66346D-5FA0-412A-BF81-71D18711C125}" srcId="{D5CA501B-7339-411B-9E24-2128CE7C7733}" destId="{3485A212-9A3A-412B-86D4-BE6CEFF265D4}" srcOrd="1" destOrd="0" parTransId="{8D65E672-3D6A-47D2-B609-90A0756EC14A}" sibTransId="{6F943C30-AF8A-4B1E-8E5C-06AC19242E87}"/>
    <dgm:cxn modelId="{04A09DF6-8E8F-4134-AB38-F9E28799E9DE}" type="presOf" srcId="{7E70BB09-BDFB-4D08-ACFE-9D9F5CE6232D}" destId="{AF5ADF99-2EA7-4862-8716-00C3C1684631}" srcOrd="0" destOrd="0" presId="urn:microsoft.com/office/officeart/2005/8/layout/chevron2"/>
    <dgm:cxn modelId="{63A605C8-AEEA-491B-A180-44BB46113478}" type="presOf" srcId="{3485A212-9A3A-412B-86D4-BE6CEFF265D4}" destId="{C25EFABA-717D-4360-9392-75E9EED00BC3}" srcOrd="0" destOrd="1" presId="urn:microsoft.com/office/officeart/2005/8/layout/chevron2"/>
    <dgm:cxn modelId="{343027C6-F0E0-4AE6-BF04-38D5E804DFA0}" type="presOf" srcId="{7FEF13E0-C92C-41C8-B04F-41C3B11DFE65}" destId="{7811566F-BE3C-47E8-A659-F694B32DEEAF}" srcOrd="0" destOrd="0" presId="urn:microsoft.com/office/officeart/2005/8/layout/chevron2"/>
    <dgm:cxn modelId="{9B903421-F9A1-4881-AD00-17E0C57CDC7F}" type="presOf" srcId="{94DF0D4D-AC9B-4851-B030-730665770D5C}" destId="{2D0C9CBF-FCB8-4E66-87AC-7AFE5E86E623}" srcOrd="0" destOrd="0" presId="urn:microsoft.com/office/officeart/2005/8/layout/chevron2"/>
    <dgm:cxn modelId="{102B9A9F-655F-498E-97F7-047C825A173B}" srcId="{7E70BB09-BDFB-4D08-ACFE-9D9F5CE6232D}" destId="{36417854-A6C2-48E9-9A2A-08B47435412D}" srcOrd="1" destOrd="0" parTransId="{D8488728-F25E-48E7-979D-1044DED97F67}" sibTransId="{6F2BE1E5-3095-4DDB-8AF1-169815CAD57C}"/>
    <dgm:cxn modelId="{83CD9579-FA8E-4699-8DB0-7BB5ACCAF553}" type="presOf" srcId="{D5CA501B-7339-411B-9E24-2128CE7C7733}" destId="{1ADAC510-5821-4273-8ABA-991E4C07ADBB}" srcOrd="0" destOrd="0" presId="urn:microsoft.com/office/officeart/2005/8/layout/chevron2"/>
    <dgm:cxn modelId="{E97FF56B-13EF-4728-94D8-719AFC5204C0}" srcId="{D5CA501B-7339-411B-9E24-2128CE7C7733}" destId="{C7D20E7D-6DFE-4434-B60D-AC7DADFC46F9}" srcOrd="0" destOrd="0" parTransId="{311BD822-0D69-4DE3-BFF2-E9BF3F67A70C}" sibTransId="{580A5D0F-87B4-4941-AE98-7D9B24F5751B}"/>
    <dgm:cxn modelId="{435541C3-8ABD-4AAF-8CF1-CE3BD723080E}" srcId="{94DF0D4D-AC9B-4851-B030-730665770D5C}" destId="{7E70BB09-BDFB-4D08-ACFE-9D9F5CE6232D}" srcOrd="0" destOrd="0" parTransId="{EFB85CE9-DA92-4349-B749-DEFDEEA8583B}" sibTransId="{06D6B7CE-2BB2-40EB-859C-0A16C4A216DC}"/>
    <dgm:cxn modelId="{2EBA3D5F-E925-4CFA-AE7D-14CC5037EE6F}" type="presOf" srcId="{C7D20E7D-6DFE-4434-B60D-AC7DADFC46F9}" destId="{C25EFABA-717D-4360-9392-75E9EED00BC3}" srcOrd="0" destOrd="0" presId="urn:microsoft.com/office/officeart/2005/8/layout/chevron2"/>
    <dgm:cxn modelId="{1A2D9BAD-012F-4835-A182-70D62303418F}" type="presParOf" srcId="{2D0C9CBF-FCB8-4E66-87AC-7AFE5E86E623}" destId="{6C708E58-46F2-4B69-AE68-E83DD9E377B7}" srcOrd="0" destOrd="0" presId="urn:microsoft.com/office/officeart/2005/8/layout/chevron2"/>
    <dgm:cxn modelId="{82D7DBDB-C9D7-4BD6-98FB-0C13116A9298}" type="presParOf" srcId="{6C708E58-46F2-4B69-AE68-E83DD9E377B7}" destId="{AF5ADF99-2EA7-4862-8716-00C3C1684631}" srcOrd="0" destOrd="0" presId="urn:microsoft.com/office/officeart/2005/8/layout/chevron2"/>
    <dgm:cxn modelId="{F33AF857-3707-4316-97B9-E539D859C21D}" type="presParOf" srcId="{6C708E58-46F2-4B69-AE68-E83DD9E377B7}" destId="{7811566F-BE3C-47E8-A659-F694B32DEEAF}" srcOrd="1" destOrd="0" presId="urn:microsoft.com/office/officeart/2005/8/layout/chevron2"/>
    <dgm:cxn modelId="{A400C4CE-1EB4-4B75-A262-228D8822ADA7}" type="presParOf" srcId="{2D0C9CBF-FCB8-4E66-87AC-7AFE5E86E623}" destId="{097AAB0C-92C7-4089-95BC-6A386A978CCD}" srcOrd="1" destOrd="0" presId="urn:microsoft.com/office/officeart/2005/8/layout/chevron2"/>
    <dgm:cxn modelId="{4A0B8702-A935-4845-B433-01555790734A}" type="presParOf" srcId="{2D0C9CBF-FCB8-4E66-87AC-7AFE5E86E623}" destId="{22DC94AE-4779-4060-8F65-F0A62DDED530}" srcOrd="2" destOrd="0" presId="urn:microsoft.com/office/officeart/2005/8/layout/chevron2"/>
    <dgm:cxn modelId="{CD1B2F52-F5F4-4711-9783-354BBA72785C}" type="presParOf" srcId="{22DC94AE-4779-4060-8F65-F0A62DDED530}" destId="{1ADAC510-5821-4273-8ABA-991E4C07ADBB}" srcOrd="0" destOrd="0" presId="urn:microsoft.com/office/officeart/2005/8/layout/chevron2"/>
    <dgm:cxn modelId="{2ECF8EF9-FDC2-4D49-8ECA-76B11FAD8F47}" type="presParOf" srcId="{22DC94AE-4779-4060-8F65-F0A62DDED530}" destId="{C25EFABA-717D-4360-9392-75E9EED00BC3}"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BE776-3A91-4062-BD08-DDDB5009AB9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IN"/>
        </a:p>
      </dgm:t>
    </dgm:pt>
    <dgm:pt modelId="{EA1F39D0-BAE9-4E78-B327-47C56C7EB5C9}">
      <dgm:prSet phldrT="[Text]"/>
      <dgm:spPr/>
      <dgm:t>
        <a:bodyPr/>
        <a:lstStyle/>
        <a:p>
          <a:r>
            <a:rPr lang="en-IN" dirty="0" smtClean="0"/>
            <a:t>Phase -1 </a:t>
          </a:r>
          <a:endParaRPr lang="en-IN" dirty="0"/>
        </a:p>
      </dgm:t>
    </dgm:pt>
    <dgm:pt modelId="{1AF076AC-1257-4C59-90DE-1DCE592553C8}" type="parTrans" cxnId="{77059720-13F4-431E-A8F3-247F91BE3DEE}">
      <dgm:prSet/>
      <dgm:spPr/>
      <dgm:t>
        <a:bodyPr/>
        <a:lstStyle/>
        <a:p>
          <a:endParaRPr lang="en-IN"/>
        </a:p>
      </dgm:t>
    </dgm:pt>
    <dgm:pt modelId="{A9F16F57-BEA7-446A-8CFF-3565A8767D38}" type="sibTrans" cxnId="{77059720-13F4-431E-A8F3-247F91BE3DEE}">
      <dgm:prSet/>
      <dgm:spPr/>
      <dgm:t>
        <a:bodyPr/>
        <a:lstStyle/>
        <a:p>
          <a:endParaRPr lang="en-IN"/>
        </a:p>
      </dgm:t>
    </dgm:pt>
    <dgm:pt modelId="{46CFB278-7501-4A2F-878C-B38FBB5DECBA}">
      <dgm:prSet phldrT="[Text]"/>
      <dgm:spPr/>
      <dgm:t>
        <a:bodyPr/>
        <a:lstStyle/>
        <a:p>
          <a:r>
            <a:rPr lang="en-IN" dirty="0" smtClean="0"/>
            <a:t>Before 1951</a:t>
          </a:r>
          <a:endParaRPr lang="en-IN" dirty="0"/>
        </a:p>
      </dgm:t>
    </dgm:pt>
    <dgm:pt modelId="{833915DA-DA27-4160-9392-CDB6AEACE362}" type="parTrans" cxnId="{86216D56-4871-4C91-8794-5E0798F87B84}">
      <dgm:prSet/>
      <dgm:spPr/>
      <dgm:t>
        <a:bodyPr/>
        <a:lstStyle/>
        <a:p>
          <a:endParaRPr lang="en-IN"/>
        </a:p>
      </dgm:t>
    </dgm:pt>
    <dgm:pt modelId="{93BA1FA7-6C60-4D6F-80DC-BF9C2DDD9E1C}" type="sibTrans" cxnId="{86216D56-4871-4C91-8794-5E0798F87B84}">
      <dgm:prSet/>
      <dgm:spPr/>
      <dgm:t>
        <a:bodyPr/>
        <a:lstStyle/>
        <a:p>
          <a:endParaRPr lang="en-IN"/>
        </a:p>
      </dgm:t>
    </dgm:pt>
    <dgm:pt modelId="{EDD47C35-D754-43EC-8126-E8DC2F51528C}">
      <dgm:prSet phldrT="[Text]"/>
      <dgm:spPr/>
      <dgm:t>
        <a:bodyPr/>
        <a:lstStyle/>
        <a:p>
          <a:r>
            <a:rPr lang="en-IN" dirty="0" smtClean="0"/>
            <a:t>Phase -2 </a:t>
          </a:r>
          <a:endParaRPr lang="en-IN" dirty="0"/>
        </a:p>
      </dgm:t>
    </dgm:pt>
    <dgm:pt modelId="{FC8A77CB-A311-4439-9DB5-D0A2A0DAAA86}" type="parTrans" cxnId="{EEA560CE-68B0-44E6-8A17-1069F2905205}">
      <dgm:prSet/>
      <dgm:spPr/>
      <dgm:t>
        <a:bodyPr/>
        <a:lstStyle/>
        <a:p>
          <a:endParaRPr lang="en-IN"/>
        </a:p>
      </dgm:t>
    </dgm:pt>
    <dgm:pt modelId="{4AD7BD78-3A97-4F0F-B28B-4518AED92B6C}" type="sibTrans" cxnId="{EEA560CE-68B0-44E6-8A17-1069F2905205}">
      <dgm:prSet/>
      <dgm:spPr/>
      <dgm:t>
        <a:bodyPr/>
        <a:lstStyle/>
        <a:p>
          <a:endParaRPr lang="en-IN"/>
        </a:p>
      </dgm:t>
    </dgm:pt>
    <dgm:pt modelId="{611782E2-697F-4D9B-8B4A-1875F8F26A47}">
      <dgm:prSet phldrT="[Text]"/>
      <dgm:spPr/>
      <dgm:t>
        <a:bodyPr/>
        <a:lstStyle/>
        <a:p>
          <a:r>
            <a:rPr lang="en-IN" dirty="0" smtClean="0"/>
            <a:t>1951-1980</a:t>
          </a:r>
          <a:endParaRPr lang="en-IN" dirty="0"/>
        </a:p>
      </dgm:t>
    </dgm:pt>
    <dgm:pt modelId="{180C0541-1DCB-4D26-A0E2-6BEBE154D783}" type="parTrans" cxnId="{7B73FCB9-F4E2-44A2-A21E-7EA45B4CE846}">
      <dgm:prSet/>
      <dgm:spPr/>
      <dgm:t>
        <a:bodyPr/>
        <a:lstStyle/>
        <a:p>
          <a:endParaRPr lang="en-IN"/>
        </a:p>
      </dgm:t>
    </dgm:pt>
    <dgm:pt modelId="{592E9005-B9F7-49B7-B254-0A3FC105CE3C}" type="sibTrans" cxnId="{7B73FCB9-F4E2-44A2-A21E-7EA45B4CE846}">
      <dgm:prSet/>
      <dgm:spPr/>
      <dgm:t>
        <a:bodyPr/>
        <a:lstStyle/>
        <a:p>
          <a:endParaRPr lang="en-IN"/>
        </a:p>
      </dgm:t>
    </dgm:pt>
    <dgm:pt modelId="{3B57F05C-C8FC-46DB-915B-21C45D19288F}">
      <dgm:prSet phldrT="[Text]"/>
      <dgm:spPr/>
      <dgm:t>
        <a:bodyPr/>
        <a:lstStyle/>
        <a:p>
          <a:r>
            <a:rPr lang="en-IN" dirty="0" smtClean="0"/>
            <a:t>Phase -3 </a:t>
          </a:r>
          <a:endParaRPr lang="en-IN" dirty="0"/>
        </a:p>
      </dgm:t>
    </dgm:pt>
    <dgm:pt modelId="{871FC573-B3BE-4121-92DB-6316F9FD292F}" type="parTrans" cxnId="{1A5CA5FD-69DA-45EE-8A9B-A6B6F2C3BE9B}">
      <dgm:prSet/>
      <dgm:spPr/>
      <dgm:t>
        <a:bodyPr/>
        <a:lstStyle/>
        <a:p>
          <a:endParaRPr lang="en-IN"/>
        </a:p>
      </dgm:t>
    </dgm:pt>
    <dgm:pt modelId="{5D0BB2B6-9C7B-4E2B-B541-E68C8939E9A7}" type="sibTrans" cxnId="{1A5CA5FD-69DA-45EE-8A9B-A6B6F2C3BE9B}">
      <dgm:prSet/>
      <dgm:spPr/>
      <dgm:t>
        <a:bodyPr/>
        <a:lstStyle/>
        <a:p>
          <a:endParaRPr lang="en-IN"/>
        </a:p>
      </dgm:t>
    </dgm:pt>
    <dgm:pt modelId="{5F5160C3-BA06-4D11-9DC4-3EB4527F6B28}">
      <dgm:prSet phldrT="[Text]"/>
      <dgm:spPr/>
      <dgm:t>
        <a:bodyPr/>
        <a:lstStyle/>
        <a:p>
          <a:r>
            <a:rPr lang="en-IN" dirty="0" smtClean="0"/>
            <a:t>1980-2002</a:t>
          </a:r>
          <a:endParaRPr lang="en-IN" dirty="0"/>
        </a:p>
      </dgm:t>
    </dgm:pt>
    <dgm:pt modelId="{5B3CA3E8-7D89-454B-B843-0EC02E4056D6}" type="parTrans" cxnId="{29B2DD8B-4A80-489A-9C39-910A6069DE04}">
      <dgm:prSet/>
      <dgm:spPr/>
      <dgm:t>
        <a:bodyPr/>
        <a:lstStyle/>
        <a:p>
          <a:endParaRPr lang="en-IN"/>
        </a:p>
      </dgm:t>
    </dgm:pt>
    <dgm:pt modelId="{466E0B16-824A-4242-B684-280FE200E492}" type="sibTrans" cxnId="{29B2DD8B-4A80-489A-9C39-910A6069DE04}">
      <dgm:prSet/>
      <dgm:spPr/>
      <dgm:t>
        <a:bodyPr/>
        <a:lstStyle/>
        <a:p>
          <a:endParaRPr lang="en-IN"/>
        </a:p>
      </dgm:t>
    </dgm:pt>
    <dgm:pt modelId="{D12D825C-364A-46A5-967A-69CC7E9DFFCA}" type="pres">
      <dgm:prSet presAssocID="{2FFBE776-3A91-4062-BD08-DDDB5009AB9B}" presName="theList" presStyleCnt="0">
        <dgm:presLayoutVars>
          <dgm:dir/>
          <dgm:animLvl val="lvl"/>
          <dgm:resizeHandles val="exact"/>
        </dgm:presLayoutVars>
      </dgm:prSet>
      <dgm:spPr/>
      <dgm:t>
        <a:bodyPr/>
        <a:lstStyle/>
        <a:p>
          <a:endParaRPr lang="en-IN"/>
        </a:p>
      </dgm:t>
    </dgm:pt>
    <dgm:pt modelId="{DC25BE0F-2C28-47D1-A8FB-3B42F805A37C}" type="pres">
      <dgm:prSet presAssocID="{EA1F39D0-BAE9-4E78-B327-47C56C7EB5C9}" presName="compNode" presStyleCnt="0"/>
      <dgm:spPr/>
    </dgm:pt>
    <dgm:pt modelId="{0791DE7A-896D-4878-ACD0-8C14D6C20460}" type="pres">
      <dgm:prSet presAssocID="{EA1F39D0-BAE9-4E78-B327-47C56C7EB5C9}" presName="noGeometry" presStyleCnt="0"/>
      <dgm:spPr/>
    </dgm:pt>
    <dgm:pt modelId="{53690EB9-0B47-4D66-9CD3-D814A5F29B63}" type="pres">
      <dgm:prSet presAssocID="{EA1F39D0-BAE9-4E78-B327-47C56C7EB5C9}" presName="childTextVisible" presStyleLbl="bgAccFollowNode1" presStyleIdx="0" presStyleCnt="3" custScaleY="94445">
        <dgm:presLayoutVars>
          <dgm:bulletEnabled val="1"/>
        </dgm:presLayoutVars>
      </dgm:prSet>
      <dgm:spPr/>
      <dgm:t>
        <a:bodyPr/>
        <a:lstStyle/>
        <a:p>
          <a:endParaRPr lang="en-IN"/>
        </a:p>
      </dgm:t>
    </dgm:pt>
    <dgm:pt modelId="{EA3247AF-633B-4BB2-BF9D-3ECBCCB9FCA5}" type="pres">
      <dgm:prSet presAssocID="{EA1F39D0-BAE9-4E78-B327-47C56C7EB5C9}" presName="childTextHidden" presStyleLbl="bgAccFollowNode1" presStyleIdx="0" presStyleCnt="3"/>
      <dgm:spPr/>
      <dgm:t>
        <a:bodyPr/>
        <a:lstStyle/>
        <a:p>
          <a:endParaRPr lang="en-IN"/>
        </a:p>
      </dgm:t>
    </dgm:pt>
    <dgm:pt modelId="{38B36470-718D-4D52-8F04-B8A58E4F96D5}" type="pres">
      <dgm:prSet presAssocID="{EA1F39D0-BAE9-4E78-B327-47C56C7EB5C9}" presName="parentText" presStyleLbl="node1" presStyleIdx="0" presStyleCnt="3" custScaleX="117976" custScaleY="110076">
        <dgm:presLayoutVars>
          <dgm:chMax val="1"/>
          <dgm:bulletEnabled val="1"/>
        </dgm:presLayoutVars>
      </dgm:prSet>
      <dgm:spPr/>
      <dgm:t>
        <a:bodyPr/>
        <a:lstStyle/>
        <a:p>
          <a:endParaRPr lang="en-IN"/>
        </a:p>
      </dgm:t>
    </dgm:pt>
    <dgm:pt modelId="{D9A756C4-0C34-4297-B6F0-3BB356ED9D87}" type="pres">
      <dgm:prSet presAssocID="{EA1F39D0-BAE9-4E78-B327-47C56C7EB5C9}" presName="aSpace" presStyleCnt="0"/>
      <dgm:spPr/>
    </dgm:pt>
    <dgm:pt modelId="{CBEF7E0C-550E-4118-B4FB-02288AC39E3D}" type="pres">
      <dgm:prSet presAssocID="{EDD47C35-D754-43EC-8126-E8DC2F51528C}" presName="compNode" presStyleCnt="0"/>
      <dgm:spPr/>
    </dgm:pt>
    <dgm:pt modelId="{3E3B4FFD-21B6-4A63-9282-6978153ADBA7}" type="pres">
      <dgm:prSet presAssocID="{EDD47C35-D754-43EC-8126-E8DC2F51528C}" presName="noGeometry" presStyleCnt="0"/>
      <dgm:spPr/>
    </dgm:pt>
    <dgm:pt modelId="{4CB18EEF-AA6B-45F3-862B-8334A41CFF75}" type="pres">
      <dgm:prSet presAssocID="{EDD47C35-D754-43EC-8126-E8DC2F51528C}" presName="childTextVisible" presStyleLbl="bgAccFollowNode1" presStyleIdx="1" presStyleCnt="3" custScaleY="83201" custLinFactNeighborX="683" custLinFactNeighborY="1687">
        <dgm:presLayoutVars>
          <dgm:bulletEnabled val="1"/>
        </dgm:presLayoutVars>
      </dgm:prSet>
      <dgm:spPr/>
      <dgm:t>
        <a:bodyPr/>
        <a:lstStyle/>
        <a:p>
          <a:endParaRPr lang="en-IN"/>
        </a:p>
      </dgm:t>
    </dgm:pt>
    <dgm:pt modelId="{F199A540-298F-4E0D-9F40-C4A126F72BBE}" type="pres">
      <dgm:prSet presAssocID="{EDD47C35-D754-43EC-8126-E8DC2F51528C}" presName="childTextHidden" presStyleLbl="bgAccFollowNode1" presStyleIdx="1" presStyleCnt="3"/>
      <dgm:spPr/>
      <dgm:t>
        <a:bodyPr/>
        <a:lstStyle/>
        <a:p>
          <a:endParaRPr lang="en-IN"/>
        </a:p>
      </dgm:t>
    </dgm:pt>
    <dgm:pt modelId="{B1D87926-B3CD-4638-8EC0-D91F1B28ADED}" type="pres">
      <dgm:prSet presAssocID="{EDD47C35-D754-43EC-8126-E8DC2F51528C}" presName="parentText" presStyleLbl="node1" presStyleIdx="1" presStyleCnt="3" custScaleX="138037" custScaleY="112667">
        <dgm:presLayoutVars>
          <dgm:chMax val="1"/>
          <dgm:bulletEnabled val="1"/>
        </dgm:presLayoutVars>
      </dgm:prSet>
      <dgm:spPr/>
      <dgm:t>
        <a:bodyPr/>
        <a:lstStyle/>
        <a:p>
          <a:endParaRPr lang="en-IN"/>
        </a:p>
      </dgm:t>
    </dgm:pt>
    <dgm:pt modelId="{0F164340-628A-466F-BAE8-AF6DA8BB709D}" type="pres">
      <dgm:prSet presAssocID="{EDD47C35-D754-43EC-8126-E8DC2F51528C}" presName="aSpace" presStyleCnt="0"/>
      <dgm:spPr/>
    </dgm:pt>
    <dgm:pt modelId="{17C4007D-E63A-45B2-87F9-91ECF81A5881}" type="pres">
      <dgm:prSet presAssocID="{3B57F05C-C8FC-46DB-915B-21C45D19288F}" presName="compNode" presStyleCnt="0"/>
      <dgm:spPr/>
    </dgm:pt>
    <dgm:pt modelId="{1D57756E-1CB0-4315-A926-9B3800DC169F}" type="pres">
      <dgm:prSet presAssocID="{3B57F05C-C8FC-46DB-915B-21C45D19288F}" presName="noGeometry" presStyleCnt="0"/>
      <dgm:spPr/>
    </dgm:pt>
    <dgm:pt modelId="{0971836C-B845-407D-A509-82B86CA828E0}" type="pres">
      <dgm:prSet presAssocID="{3B57F05C-C8FC-46DB-915B-21C45D19288F}" presName="childTextVisible" presStyleLbl="bgAccFollowNode1" presStyleIdx="2" presStyleCnt="3" custScaleX="100304" custScaleY="62963">
        <dgm:presLayoutVars>
          <dgm:bulletEnabled val="1"/>
        </dgm:presLayoutVars>
      </dgm:prSet>
      <dgm:spPr/>
      <dgm:t>
        <a:bodyPr/>
        <a:lstStyle/>
        <a:p>
          <a:endParaRPr lang="en-IN"/>
        </a:p>
      </dgm:t>
    </dgm:pt>
    <dgm:pt modelId="{1F7C1F45-98FD-413E-8FE6-FA021B9E321C}" type="pres">
      <dgm:prSet presAssocID="{3B57F05C-C8FC-46DB-915B-21C45D19288F}" presName="childTextHidden" presStyleLbl="bgAccFollowNode1" presStyleIdx="2" presStyleCnt="3"/>
      <dgm:spPr/>
      <dgm:t>
        <a:bodyPr/>
        <a:lstStyle/>
        <a:p>
          <a:endParaRPr lang="en-IN"/>
        </a:p>
      </dgm:t>
    </dgm:pt>
    <dgm:pt modelId="{026F1072-FA76-4830-9D98-4B275F8F9853}" type="pres">
      <dgm:prSet presAssocID="{3B57F05C-C8FC-46DB-915B-21C45D19288F}" presName="parentText" presStyleLbl="node1" presStyleIdx="2" presStyleCnt="3" custScaleX="146302" custScaleY="110076">
        <dgm:presLayoutVars>
          <dgm:chMax val="1"/>
          <dgm:bulletEnabled val="1"/>
        </dgm:presLayoutVars>
      </dgm:prSet>
      <dgm:spPr/>
      <dgm:t>
        <a:bodyPr/>
        <a:lstStyle/>
        <a:p>
          <a:endParaRPr lang="en-IN"/>
        </a:p>
      </dgm:t>
    </dgm:pt>
  </dgm:ptLst>
  <dgm:cxnLst>
    <dgm:cxn modelId="{C5F7E714-DDBB-4417-8899-F57CBD10823B}" type="presOf" srcId="{46CFB278-7501-4A2F-878C-B38FBB5DECBA}" destId="{EA3247AF-633B-4BB2-BF9D-3ECBCCB9FCA5}" srcOrd="1" destOrd="0" presId="urn:microsoft.com/office/officeart/2005/8/layout/hProcess6"/>
    <dgm:cxn modelId="{77059720-13F4-431E-A8F3-247F91BE3DEE}" srcId="{2FFBE776-3A91-4062-BD08-DDDB5009AB9B}" destId="{EA1F39D0-BAE9-4E78-B327-47C56C7EB5C9}" srcOrd="0" destOrd="0" parTransId="{1AF076AC-1257-4C59-90DE-1DCE592553C8}" sibTransId="{A9F16F57-BEA7-446A-8CFF-3565A8767D38}"/>
    <dgm:cxn modelId="{B1F7C82A-1E08-492F-87E4-89BF7A39F04C}" type="presOf" srcId="{5F5160C3-BA06-4D11-9DC4-3EB4527F6B28}" destId="{0971836C-B845-407D-A509-82B86CA828E0}" srcOrd="0" destOrd="0" presId="urn:microsoft.com/office/officeart/2005/8/layout/hProcess6"/>
    <dgm:cxn modelId="{4805EA79-1DF9-46D9-AB88-B1DC6150AD77}" type="presOf" srcId="{46CFB278-7501-4A2F-878C-B38FBB5DECBA}" destId="{53690EB9-0B47-4D66-9CD3-D814A5F29B63}" srcOrd="0" destOrd="0" presId="urn:microsoft.com/office/officeart/2005/8/layout/hProcess6"/>
    <dgm:cxn modelId="{F433287D-EDB9-4359-9E19-44C6E0474A88}" type="presOf" srcId="{611782E2-697F-4D9B-8B4A-1875F8F26A47}" destId="{F199A540-298F-4E0D-9F40-C4A126F72BBE}" srcOrd="1" destOrd="0" presId="urn:microsoft.com/office/officeart/2005/8/layout/hProcess6"/>
    <dgm:cxn modelId="{7A5650BA-DBDD-4F00-B17D-C741E31B9F9A}" type="presOf" srcId="{5F5160C3-BA06-4D11-9DC4-3EB4527F6B28}" destId="{1F7C1F45-98FD-413E-8FE6-FA021B9E321C}" srcOrd="1" destOrd="0" presId="urn:microsoft.com/office/officeart/2005/8/layout/hProcess6"/>
    <dgm:cxn modelId="{29B2DD8B-4A80-489A-9C39-910A6069DE04}" srcId="{3B57F05C-C8FC-46DB-915B-21C45D19288F}" destId="{5F5160C3-BA06-4D11-9DC4-3EB4527F6B28}" srcOrd="0" destOrd="0" parTransId="{5B3CA3E8-7D89-454B-B843-0EC02E4056D6}" sibTransId="{466E0B16-824A-4242-B684-280FE200E492}"/>
    <dgm:cxn modelId="{86216D56-4871-4C91-8794-5E0798F87B84}" srcId="{EA1F39D0-BAE9-4E78-B327-47C56C7EB5C9}" destId="{46CFB278-7501-4A2F-878C-B38FBB5DECBA}" srcOrd="0" destOrd="0" parTransId="{833915DA-DA27-4160-9392-CDB6AEACE362}" sibTransId="{93BA1FA7-6C60-4D6F-80DC-BF9C2DDD9E1C}"/>
    <dgm:cxn modelId="{7B73FCB9-F4E2-44A2-A21E-7EA45B4CE846}" srcId="{EDD47C35-D754-43EC-8126-E8DC2F51528C}" destId="{611782E2-697F-4D9B-8B4A-1875F8F26A47}" srcOrd="0" destOrd="0" parTransId="{180C0541-1DCB-4D26-A0E2-6BEBE154D783}" sibTransId="{592E9005-B9F7-49B7-B254-0A3FC105CE3C}"/>
    <dgm:cxn modelId="{FF91BF70-1AC3-4FC0-82D2-E275A1CD9B4E}" type="presOf" srcId="{2FFBE776-3A91-4062-BD08-DDDB5009AB9B}" destId="{D12D825C-364A-46A5-967A-69CC7E9DFFCA}" srcOrd="0" destOrd="0" presId="urn:microsoft.com/office/officeart/2005/8/layout/hProcess6"/>
    <dgm:cxn modelId="{88AB7EC3-1122-4675-8BC6-3EC811756416}" type="presOf" srcId="{611782E2-697F-4D9B-8B4A-1875F8F26A47}" destId="{4CB18EEF-AA6B-45F3-862B-8334A41CFF75}" srcOrd="0" destOrd="0" presId="urn:microsoft.com/office/officeart/2005/8/layout/hProcess6"/>
    <dgm:cxn modelId="{44FF6FA9-534C-48B9-94AB-F6C0C1BE3680}" type="presOf" srcId="{EA1F39D0-BAE9-4E78-B327-47C56C7EB5C9}" destId="{38B36470-718D-4D52-8F04-B8A58E4F96D5}" srcOrd="0" destOrd="0" presId="urn:microsoft.com/office/officeart/2005/8/layout/hProcess6"/>
    <dgm:cxn modelId="{EEA560CE-68B0-44E6-8A17-1069F2905205}" srcId="{2FFBE776-3A91-4062-BD08-DDDB5009AB9B}" destId="{EDD47C35-D754-43EC-8126-E8DC2F51528C}" srcOrd="1" destOrd="0" parTransId="{FC8A77CB-A311-4439-9DB5-D0A2A0DAAA86}" sibTransId="{4AD7BD78-3A97-4F0F-B28B-4518AED92B6C}"/>
    <dgm:cxn modelId="{DCC36428-2743-4EE0-8CD9-0EDEAA37C0D3}" type="presOf" srcId="{EDD47C35-D754-43EC-8126-E8DC2F51528C}" destId="{B1D87926-B3CD-4638-8EC0-D91F1B28ADED}" srcOrd="0" destOrd="0" presId="urn:microsoft.com/office/officeart/2005/8/layout/hProcess6"/>
    <dgm:cxn modelId="{1A5CA5FD-69DA-45EE-8A9B-A6B6F2C3BE9B}" srcId="{2FFBE776-3A91-4062-BD08-DDDB5009AB9B}" destId="{3B57F05C-C8FC-46DB-915B-21C45D19288F}" srcOrd="2" destOrd="0" parTransId="{871FC573-B3BE-4121-92DB-6316F9FD292F}" sibTransId="{5D0BB2B6-9C7B-4E2B-B541-E68C8939E9A7}"/>
    <dgm:cxn modelId="{3BD854BE-A06D-4CD0-9A83-67104C1FD7E0}" type="presOf" srcId="{3B57F05C-C8FC-46DB-915B-21C45D19288F}" destId="{026F1072-FA76-4830-9D98-4B275F8F9853}" srcOrd="0" destOrd="0" presId="urn:microsoft.com/office/officeart/2005/8/layout/hProcess6"/>
    <dgm:cxn modelId="{09FC442F-4401-4EF8-A933-A9DED3FE1F70}" type="presParOf" srcId="{D12D825C-364A-46A5-967A-69CC7E9DFFCA}" destId="{DC25BE0F-2C28-47D1-A8FB-3B42F805A37C}" srcOrd="0" destOrd="0" presId="urn:microsoft.com/office/officeart/2005/8/layout/hProcess6"/>
    <dgm:cxn modelId="{1463C355-0BC3-45FB-8AB4-F9140EE8EFA2}" type="presParOf" srcId="{DC25BE0F-2C28-47D1-A8FB-3B42F805A37C}" destId="{0791DE7A-896D-4878-ACD0-8C14D6C20460}" srcOrd="0" destOrd="0" presId="urn:microsoft.com/office/officeart/2005/8/layout/hProcess6"/>
    <dgm:cxn modelId="{76A95032-ED9A-4515-9B31-A0B3FD9AB838}" type="presParOf" srcId="{DC25BE0F-2C28-47D1-A8FB-3B42F805A37C}" destId="{53690EB9-0B47-4D66-9CD3-D814A5F29B63}" srcOrd="1" destOrd="0" presId="urn:microsoft.com/office/officeart/2005/8/layout/hProcess6"/>
    <dgm:cxn modelId="{6E74B7C6-1282-4C50-8F76-AC11A96BD7AA}" type="presParOf" srcId="{DC25BE0F-2C28-47D1-A8FB-3B42F805A37C}" destId="{EA3247AF-633B-4BB2-BF9D-3ECBCCB9FCA5}" srcOrd="2" destOrd="0" presId="urn:microsoft.com/office/officeart/2005/8/layout/hProcess6"/>
    <dgm:cxn modelId="{37066562-283C-4B6B-8D9A-60F656B154BB}" type="presParOf" srcId="{DC25BE0F-2C28-47D1-A8FB-3B42F805A37C}" destId="{38B36470-718D-4D52-8F04-B8A58E4F96D5}" srcOrd="3" destOrd="0" presId="urn:microsoft.com/office/officeart/2005/8/layout/hProcess6"/>
    <dgm:cxn modelId="{FE3AF274-D9B6-49CE-BC86-08899ABD453B}" type="presParOf" srcId="{D12D825C-364A-46A5-967A-69CC7E9DFFCA}" destId="{D9A756C4-0C34-4297-B6F0-3BB356ED9D87}" srcOrd="1" destOrd="0" presId="urn:microsoft.com/office/officeart/2005/8/layout/hProcess6"/>
    <dgm:cxn modelId="{84D53BA7-6684-46EB-9C18-29FE0FC5DCB5}" type="presParOf" srcId="{D12D825C-364A-46A5-967A-69CC7E9DFFCA}" destId="{CBEF7E0C-550E-4118-B4FB-02288AC39E3D}" srcOrd="2" destOrd="0" presId="urn:microsoft.com/office/officeart/2005/8/layout/hProcess6"/>
    <dgm:cxn modelId="{7144360F-1984-4AB0-B7DE-0D8A0D5CF7C4}" type="presParOf" srcId="{CBEF7E0C-550E-4118-B4FB-02288AC39E3D}" destId="{3E3B4FFD-21B6-4A63-9282-6978153ADBA7}" srcOrd="0" destOrd="0" presId="urn:microsoft.com/office/officeart/2005/8/layout/hProcess6"/>
    <dgm:cxn modelId="{9FEB5D1B-B384-40F7-8320-AA7A87BBCC09}" type="presParOf" srcId="{CBEF7E0C-550E-4118-B4FB-02288AC39E3D}" destId="{4CB18EEF-AA6B-45F3-862B-8334A41CFF75}" srcOrd="1" destOrd="0" presId="urn:microsoft.com/office/officeart/2005/8/layout/hProcess6"/>
    <dgm:cxn modelId="{3F8711E0-3C63-494C-ACD0-7D35CB2DD1A5}" type="presParOf" srcId="{CBEF7E0C-550E-4118-B4FB-02288AC39E3D}" destId="{F199A540-298F-4E0D-9F40-C4A126F72BBE}" srcOrd="2" destOrd="0" presId="urn:microsoft.com/office/officeart/2005/8/layout/hProcess6"/>
    <dgm:cxn modelId="{AE6CA92A-7B44-4FC9-AB58-1F31CE20CE25}" type="presParOf" srcId="{CBEF7E0C-550E-4118-B4FB-02288AC39E3D}" destId="{B1D87926-B3CD-4638-8EC0-D91F1B28ADED}" srcOrd="3" destOrd="0" presId="urn:microsoft.com/office/officeart/2005/8/layout/hProcess6"/>
    <dgm:cxn modelId="{74607C4E-EA32-4E84-9DD4-27EAEB0AE3E6}" type="presParOf" srcId="{D12D825C-364A-46A5-967A-69CC7E9DFFCA}" destId="{0F164340-628A-466F-BAE8-AF6DA8BB709D}" srcOrd="3" destOrd="0" presId="urn:microsoft.com/office/officeart/2005/8/layout/hProcess6"/>
    <dgm:cxn modelId="{6CA2C415-663A-4CA7-8630-E9B664F4F159}" type="presParOf" srcId="{D12D825C-364A-46A5-967A-69CC7E9DFFCA}" destId="{17C4007D-E63A-45B2-87F9-91ECF81A5881}" srcOrd="4" destOrd="0" presId="urn:microsoft.com/office/officeart/2005/8/layout/hProcess6"/>
    <dgm:cxn modelId="{03A30467-8B0F-454E-9FDF-FC6DAC10E428}" type="presParOf" srcId="{17C4007D-E63A-45B2-87F9-91ECF81A5881}" destId="{1D57756E-1CB0-4315-A926-9B3800DC169F}" srcOrd="0" destOrd="0" presId="urn:microsoft.com/office/officeart/2005/8/layout/hProcess6"/>
    <dgm:cxn modelId="{00C35EA3-7AD1-4061-904C-1AC5E8745D0C}" type="presParOf" srcId="{17C4007D-E63A-45B2-87F9-91ECF81A5881}" destId="{0971836C-B845-407D-A509-82B86CA828E0}" srcOrd="1" destOrd="0" presId="urn:microsoft.com/office/officeart/2005/8/layout/hProcess6"/>
    <dgm:cxn modelId="{1EBC9E4D-8244-43D7-B463-373373D85673}" type="presParOf" srcId="{17C4007D-E63A-45B2-87F9-91ECF81A5881}" destId="{1F7C1F45-98FD-413E-8FE6-FA021B9E321C}" srcOrd="2" destOrd="0" presId="urn:microsoft.com/office/officeart/2005/8/layout/hProcess6"/>
    <dgm:cxn modelId="{9A9F6683-531F-4B1D-B46E-1B4F7DC93C4C}" type="presParOf" srcId="{17C4007D-E63A-45B2-87F9-91ECF81A5881}" destId="{026F1072-FA76-4830-9D98-4B275F8F9853}"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BE776-3A91-4062-BD08-DDDB5009AB9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IN"/>
        </a:p>
      </dgm:t>
    </dgm:pt>
    <dgm:pt modelId="{EA1F39D0-BAE9-4E78-B327-47C56C7EB5C9}">
      <dgm:prSet phldrT="[Text]"/>
      <dgm:spPr/>
      <dgm:t>
        <a:bodyPr/>
        <a:lstStyle/>
        <a:p>
          <a:r>
            <a:rPr lang="en-IN" dirty="0" smtClean="0"/>
            <a:t>Phase -4 </a:t>
          </a:r>
          <a:endParaRPr lang="en-IN" dirty="0"/>
        </a:p>
      </dgm:t>
    </dgm:pt>
    <dgm:pt modelId="{1AF076AC-1257-4C59-90DE-1DCE592553C8}" type="parTrans" cxnId="{77059720-13F4-431E-A8F3-247F91BE3DEE}">
      <dgm:prSet/>
      <dgm:spPr/>
      <dgm:t>
        <a:bodyPr/>
        <a:lstStyle/>
        <a:p>
          <a:endParaRPr lang="en-IN"/>
        </a:p>
      </dgm:t>
    </dgm:pt>
    <dgm:pt modelId="{A9F16F57-BEA7-446A-8CFF-3565A8767D38}" type="sibTrans" cxnId="{77059720-13F4-431E-A8F3-247F91BE3DEE}">
      <dgm:prSet/>
      <dgm:spPr/>
      <dgm:t>
        <a:bodyPr/>
        <a:lstStyle/>
        <a:p>
          <a:endParaRPr lang="en-IN"/>
        </a:p>
      </dgm:t>
    </dgm:pt>
    <dgm:pt modelId="{46CFB278-7501-4A2F-878C-B38FBB5DECBA}">
      <dgm:prSet phldrT="[Text]"/>
      <dgm:spPr/>
      <dgm:t>
        <a:bodyPr/>
        <a:lstStyle/>
        <a:p>
          <a:r>
            <a:rPr lang="en-IN" dirty="0" smtClean="0"/>
            <a:t> 2002-Onwards </a:t>
          </a:r>
          <a:endParaRPr lang="en-IN" dirty="0"/>
        </a:p>
      </dgm:t>
    </dgm:pt>
    <dgm:pt modelId="{833915DA-DA27-4160-9392-CDB6AEACE362}" type="parTrans" cxnId="{86216D56-4871-4C91-8794-5E0798F87B84}">
      <dgm:prSet/>
      <dgm:spPr/>
      <dgm:t>
        <a:bodyPr/>
        <a:lstStyle/>
        <a:p>
          <a:endParaRPr lang="en-IN"/>
        </a:p>
      </dgm:t>
    </dgm:pt>
    <dgm:pt modelId="{93BA1FA7-6C60-4D6F-80DC-BF9C2DDD9E1C}" type="sibTrans" cxnId="{86216D56-4871-4C91-8794-5E0798F87B84}">
      <dgm:prSet/>
      <dgm:spPr/>
      <dgm:t>
        <a:bodyPr/>
        <a:lstStyle/>
        <a:p>
          <a:endParaRPr lang="en-IN"/>
        </a:p>
      </dgm:t>
    </dgm:pt>
    <dgm:pt modelId="{D12D825C-364A-46A5-967A-69CC7E9DFFCA}" type="pres">
      <dgm:prSet presAssocID="{2FFBE776-3A91-4062-BD08-DDDB5009AB9B}" presName="theList" presStyleCnt="0">
        <dgm:presLayoutVars>
          <dgm:dir/>
          <dgm:animLvl val="lvl"/>
          <dgm:resizeHandles val="exact"/>
        </dgm:presLayoutVars>
      </dgm:prSet>
      <dgm:spPr/>
      <dgm:t>
        <a:bodyPr/>
        <a:lstStyle/>
        <a:p>
          <a:endParaRPr lang="en-IN"/>
        </a:p>
      </dgm:t>
    </dgm:pt>
    <dgm:pt modelId="{DC25BE0F-2C28-47D1-A8FB-3B42F805A37C}" type="pres">
      <dgm:prSet presAssocID="{EA1F39D0-BAE9-4E78-B327-47C56C7EB5C9}" presName="compNode" presStyleCnt="0"/>
      <dgm:spPr/>
    </dgm:pt>
    <dgm:pt modelId="{0791DE7A-896D-4878-ACD0-8C14D6C20460}" type="pres">
      <dgm:prSet presAssocID="{EA1F39D0-BAE9-4E78-B327-47C56C7EB5C9}" presName="noGeometry" presStyleCnt="0"/>
      <dgm:spPr/>
    </dgm:pt>
    <dgm:pt modelId="{53690EB9-0B47-4D66-9CD3-D814A5F29B63}" type="pres">
      <dgm:prSet presAssocID="{EA1F39D0-BAE9-4E78-B327-47C56C7EB5C9}" presName="childTextVisible" presStyleLbl="bgAccFollowNode1" presStyleIdx="0" presStyleCnt="1" custScaleX="98370" custScaleY="47059">
        <dgm:presLayoutVars>
          <dgm:bulletEnabled val="1"/>
        </dgm:presLayoutVars>
      </dgm:prSet>
      <dgm:spPr/>
      <dgm:t>
        <a:bodyPr/>
        <a:lstStyle/>
        <a:p>
          <a:endParaRPr lang="en-IN"/>
        </a:p>
      </dgm:t>
    </dgm:pt>
    <dgm:pt modelId="{EA3247AF-633B-4BB2-BF9D-3ECBCCB9FCA5}" type="pres">
      <dgm:prSet presAssocID="{EA1F39D0-BAE9-4E78-B327-47C56C7EB5C9}" presName="childTextHidden" presStyleLbl="bgAccFollowNode1" presStyleIdx="0" presStyleCnt="1"/>
      <dgm:spPr/>
      <dgm:t>
        <a:bodyPr/>
        <a:lstStyle/>
        <a:p>
          <a:endParaRPr lang="en-IN"/>
        </a:p>
      </dgm:t>
    </dgm:pt>
    <dgm:pt modelId="{38B36470-718D-4D52-8F04-B8A58E4F96D5}" type="pres">
      <dgm:prSet presAssocID="{EA1F39D0-BAE9-4E78-B327-47C56C7EB5C9}" presName="parentText" presStyleLbl="node1" presStyleIdx="0" presStyleCnt="1" custScaleX="122035" custScaleY="71987">
        <dgm:presLayoutVars>
          <dgm:chMax val="1"/>
          <dgm:bulletEnabled val="1"/>
        </dgm:presLayoutVars>
      </dgm:prSet>
      <dgm:spPr/>
      <dgm:t>
        <a:bodyPr/>
        <a:lstStyle/>
        <a:p>
          <a:endParaRPr lang="en-IN"/>
        </a:p>
      </dgm:t>
    </dgm:pt>
  </dgm:ptLst>
  <dgm:cxnLst>
    <dgm:cxn modelId="{A718AB7B-7E3A-4778-BC8F-41933DE42662}" type="presOf" srcId="{46CFB278-7501-4A2F-878C-B38FBB5DECBA}" destId="{53690EB9-0B47-4D66-9CD3-D814A5F29B63}" srcOrd="0" destOrd="0" presId="urn:microsoft.com/office/officeart/2005/8/layout/hProcess6"/>
    <dgm:cxn modelId="{86216D56-4871-4C91-8794-5E0798F87B84}" srcId="{EA1F39D0-BAE9-4E78-B327-47C56C7EB5C9}" destId="{46CFB278-7501-4A2F-878C-B38FBB5DECBA}" srcOrd="0" destOrd="0" parTransId="{833915DA-DA27-4160-9392-CDB6AEACE362}" sibTransId="{93BA1FA7-6C60-4D6F-80DC-BF9C2DDD9E1C}"/>
    <dgm:cxn modelId="{40C214E2-37BB-4BF3-8DED-D2FCC7196388}" type="presOf" srcId="{EA1F39D0-BAE9-4E78-B327-47C56C7EB5C9}" destId="{38B36470-718D-4D52-8F04-B8A58E4F96D5}" srcOrd="0" destOrd="0" presId="urn:microsoft.com/office/officeart/2005/8/layout/hProcess6"/>
    <dgm:cxn modelId="{1B21936F-7468-4623-8A7E-E31A3B4ED747}" type="presOf" srcId="{2FFBE776-3A91-4062-BD08-DDDB5009AB9B}" destId="{D12D825C-364A-46A5-967A-69CC7E9DFFCA}" srcOrd="0" destOrd="0" presId="urn:microsoft.com/office/officeart/2005/8/layout/hProcess6"/>
    <dgm:cxn modelId="{77059720-13F4-431E-A8F3-247F91BE3DEE}" srcId="{2FFBE776-3A91-4062-BD08-DDDB5009AB9B}" destId="{EA1F39D0-BAE9-4E78-B327-47C56C7EB5C9}" srcOrd="0" destOrd="0" parTransId="{1AF076AC-1257-4C59-90DE-1DCE592553C8}" sibTransId="{A9F16F57-BEA7-446A-8CFF-3565A8767D38}"/>
    <dgm:cxn modelId="{2B246C32-AB18-4358-84D6-5D9B6457D03B}" type="presOf" srcId="{46CFB278-7501-4A2F-878C-B38FBB5DECBA}" destId="{EA3247AF-633B-4BB2-BF9D-3ECBCCB9FCA5}" srcOrd="1" destOrd="0" presId="urn:microsoft.com/office/officeart/2005/8/layout/hProcess6"/>
    <dgm:cxn modelId="{12C9215C-BF59-44B4-8DEF-DDC33FCE31C8}" type="presParOf" srcId="{D12D825C-364A-46A5-967A-69CC7E9DFFCA}" destId="{DC25BE0F-2C28-47D1-A8FB-3B42F805A37C}" srcOrd="0" destOrd="0" presId="urn:microsoft.com/office/officeart/2005/8/layout/hProcess6"/>
    <dgm:cxn modelId="{7D3065AF-3386-4B7A-872A-C7E55C217495}" type="presParOf" srcId="{DC25BE0F-2C28-47D1-A8FB-3B42F805A37C}" destId="{0791DE7A-896D-4878-ACD0-8C14D6C20460}" srcOrd="0" destOrd="0" presId="urn:microsoft.com/office/officeart/2005/8/layout/hProcess6"/>
    <dgm:cxn modelId="{644443DB-B4BC-458D-8AC0-9209825ECB57}" type="presParOf" srcId="{DC25BE0F-2C28-47D1-A8FB-3B42F805A37C}" destId="{53690EB9-0B47-4D66-9CD3-D814A5F29B63}" srcOrd="1" destOrd="0" presId="urn:microsoft.com/office/officeart/2005/8/layout/hProcess6"/>
    <dgm:cxn modelId="{1DD9C7F3-FD0B-4EBE-815B-9FABD69E5982}" type="presParOf" srcId="{DC25BE0F-2C28-47D1-A8FB-3B42F805A37C}" destId="{EA3247AF-633B-4BB2-BF9D-3ECBCCB9FCA5}" srcOrd="2" destOrd="0" presId="urn:microsoft.com/office/officeart/2005/8/layout/hProcess6"/>
    <dgm:cxn modelId="{62F36F57-366E-41C5-A8D6-3B8605C5A9DA}" type="presParOf" srcId="{DC25BE0F-2C28-47D1-A8FB-3B42F805A37C}" destId="{38B36470-718D-4D52-8F04-B8A58E4F96D5}" srcOrd="3" destOrd="0" presId="urn:microsoft.com/office/officeart/2005/8/layout/hProcess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A17E65-A506-4882-ABAA-BA45C525D641}" type="doc">
      <dgm:prSet loTypeId="urn:microsoft.com/office/officeart/2005/8/layout/equation2" loCatId="relationship" qsTypeId="urn:microsoft.com/office/officeart/2005/8/quickstyle/simple3" qsCatId="simple" csTypeId="urn:microsoft.com/office/officeart/2005/8/colors/accent1_2" csCatId="accent1" phldr="1"/>
      <dgm:spPr/>
      <dgm:t>
        <a:bodyPr/>
        <a:lstStyle/>
        <a:p>
          <a:endParaRPr lang="en-IN"/>
        </a:p>
      </dgm:t>
    </dgm:pt>
    <dgm:pt modelId="{96D41A86-0363-4D58-8DB8-8C6C03F419E3}">
      <dgm:prSet phldrT="[Text]" custT="1"/>
      <dgm:spPr/>
      <dgm:t>
        <a:bodyPr/>
        <a:lstStyle/>
        <a:p>
          <a:r>
            <a:rPr lang="en-IN" sz="2000" dirty="0" smtClean="0"/>
            <a:t>It was first organised effort to promote tourism as an Industry </a:t>
          </a:r>
          <a:endParaRPr lang="en-IN" sz="2000" dirty="0"/>
        </a:p>
      </dgm:t>
    </dgm:pt>
    <dgm:pt modelId="{7DCC8742-9832-4D68-B3BC-8D7332ED8970}" type="parTrans" cxnId="{DE84665E-2CF4-46EA-A2BD-94D41E84F0E7}">
      <dgm:prSet/>
      <dgm:spPr/>
      <dgm:t>
        <a:bodyPr/>
        <a:lstStyle/>
        <a:p>
          <a:endParaRPr lang="en-IN"/>
        </a:p>
      </dgm:t>
    </dgm:pt>
    <dgm:pt modelId="{2AD2EC4F-E542-43AB-B20D-443E0E92A3DA}" type="sibTrans" cxnId="{DE84665E-2CF4-46EA-A2BD-94D41E84F0E7}">
      <dgm:prSet/>
      <dgm:spPr/>
      <dgm:t>
        <a:bodyPr/>
        <a:lstStyle/>
        <a:p>
          <a:endParaRPr lang="en-IN"/>
        </a:p>
      </dgm:t>
    </dgm:pt>
    <dgm:pt modelId="{DEC504F1-B8A3-48AD-BB7A-C4C0B8D91D92}">
      <dgm:prSet phldrT="[Text]" custT="1"/>
      <dgm:spPr/>
      <dgm:t>
        <a:bodyPr/>
        <a:lstStyle/>
        <a:p>
          <a:r>
            <a:rPr lang="en-IN" sz="2000" dirty="0" smtClean="0"/>
            <a:t>Under the Chairmanship of Sir John </a:t>
          </a:r>
          <a:r>
            <a:rPr lang="en-IN" sz="2000" dirty="0" err="1" smtClean="0"/>
            <a:t>Sargent</a:t>
          </a:r>
          <a:r>
            <a:rPr lang="en-IN" sz="2000" dirty="0" smtClean="0"/>
            <a:t> (1945) – </a:t>
          </a:r>
          <a:r>
            <a:rPr lang="en-IN" sz="2000" dirty="0" err="1" smtClean="0"/>
            <a:t>Sargent</a:t>
          </a:r>
          <a:r>
            <a:rPr lang="en-IN" sz="2000" dirty="0" smtClean="0"/>
            <a:t> Committee was made and India adopted the  Policy of development when the first five year plan was written</a:t>
          </a:r>
          <a:endParaRPr lang="en-IN" sz="2000" dirty="0"/>
        </a:p>
      </dgm:t>
    </dgm:pt>
    <dgm:pt modelId="{2305CE5E-A631-410B-A864-09E1999A7311}" type="parTrans" cxnId="{750B6A23-BF33-4F5F-9919-31FB7991F41B}">
      <dgm:prSet/>
      <dgm:spPr/>
      <dgm:t>
        <a:bodyPr/>
        <a:lstStyle/>
        <a:p>
          <a:endParaRPr lang="en-IN"/>
        </a:p>
      </dgm:t>
    </dgm:pt>
    <dgm:pt modelId="{911D36A0-EC44-45DA-A0B3-01E6E6053A09}" type="sibTrans" cxnId="{750B6A23-BF33-4F5F-9919-31FB7991F41B}">
      <dgm:prSet/>
      <dgm:spPr/>
      <dgm:t>
        <a:bodyPr/>
        <a:lstStyle/>
        <a:p>
          <a:endParaRPr lang="en-IN"/>
        </a:p>
      </dgm:t>
    </dgm:pt>
    <dgm:pt modelId="{B9F47EBB-7BDE-408D-A4F6-C3CE92F82671}">
      <dgm:prSet phldrT="[Text]" custT="1"/>
      <dgm:spPr/>
      <dgm:t>
        <a:bodyPr/>
        <a:lstStyle/>
        <a:p>
          <a:r>
            <a:rPr lang="en-IN" sz="3200" dirty="0" smtClean="0"/>
            <a:t>Phase -1             ( Before 1951) </a:t>
          </a:r>
          <a:endParaRPr lang="en-IN" sz="3200" dirty="0"/>
        </a:p>
      </dgm:t>
    </dgm:pt>
    <dgm:pt modelId="{A96A0B49-D8B2-494D-9E2F-2BF67964027B}" type="parTrans" cxnId="{206846EA-1C79-4B23-8D4E-19EB499CE758}">
      <dgm:prSet/>
      <dgm:spPr/>
      <dgm:t>
        <a:bodyPr/>
        <a:lstStyle/>
        <a:p>
          <a:endParaRPr lang="en-IN"/>
        </a:p>
      </dgm:t>
    </dgm:pt>
    <dgm:pt modelId="{1648757B-B792-4BF6-817C-CCDB87864ADF}" type="sibTrans" cxnId="{206846EA-1C79-4B23-8D4E-19EB499CE758}">
      <dgm:prSet/>
      <dgm:spPr/>
      <dgm:t>
        <a:bodyPr/>
        <a:lstStyle/>
        <a:p>
          <a:endParaRPr lang="en-IN"/>
        </a:p>
      </dgm:t>
    </dgm:pt>
    <dgm:pt modelId="{EC560BE4-C604-46B1-A633-1EB05ECF53CD}" type="pres">
      <dgm:prSet presAssocID="{C4A17E65-A506-4882-ABAA-BA45C525D641}" presName="Name0" presStyleCnt="0">
        <dgm:presLayoutVars>
          <dgm:dir/>
          <dgm:resizeHandles val="exact"/>
        </dgm:presLayoutVars>
      </dgm:prSet>
      <dgm:spPr/>
      <dgm:t>
        <a:bodyPr/>
        <a:lstStyle/>
        <a:p>
          <a:endParaRPr lang="en-IN"/>
        </a:p>
      </dgm:t>
    </dgm:pt>
    <dgm:pt modelId="{122FF96D-01AE-4F60-9C3E-94EFFA1971CE}" type="pres">
      <dgm:prSet presAssocID="{C4A17E65-A506-4882-ABAA-BA45C525D641}" presName="vNodes" presStyleCnt="0"/>
      <dgm:spPr/>
    </dgm:pt>
    <dgm:pt modelId="{E8038AC4-0C4C-44ED-BBFC-DE9E38C13541}" type="pres">
      <dgm:prSet presAssocID="{96D41A86-0363-4D58-8DB8-8C6C03F419E3}" presName="node" presStyleLbl="node1" presStyleIdx="0" presStyleCnt="3" custScaleX="244779">
        <dgm:presLayoutVars>
          <dgm:bulletEnabled val="1"/>
        </dgm:presLayoutVars>
      </dgm:prSet>
      <dgm:spPr/>
      <dgm:t>
        <a:bodyPr/>
        <a:lstStyle/>
        <a:p>
          <a:endParaRPr lang="en-IN"/>
        </a:p>
      </dgm:t>
    </dgm:pt>
    <dgm:pt modelId="{EEDDE9C2-9C5B-47B8-ACDD-1BFBA4750554}" type="pres">
      <dgm:prSet presAssocID="{2AD2EC4F-E542-43AB-B20D-443E0E92A3DA}" presName="spacerT" presStyleCnt="0"/>
      <dgm:spPr/>
    </dgm:pt>
    <dgm:pt modelId="{2B5048ED-B803-45D6-8687-4BF013DFD6D2}" type="pres">
      <dgm:prSet presAssocID="{2AD2EC4F-E542-43AB-B20D-443E0E92A3DA}" presName="sibTrans" presStyleLbl="sibTrans2D1" presStyleIdx="0" presStyleCnt="2"/>
      <dgm:spPr/>
      <dgm:t>
        <a:bodyPr/>
        <a:lstStyle/>
        <a:p>
          <a:endParaRPr lang="en-IN"/>
        </a:p>
      </dgm:t>
    </dgm:pt>
    <dgm:pt modelId="{780FA587-C58D-452B-888D-E75F78DFF4BB}" type="pres">
      <dgm:prSet presAssocID="{2AD2EC4F-E542-43AB-B20D-443E0E92A3DA}" presName="spacerB" presStyleCnt="0"/>
      <dgm:spPr/>
    </dgm:pt>
    <dgm:pt modelId="{A9D5F4FF-C868-45EC-A495-B77107AF6C2C}" type="pres">
      <dgm:prSet presAssocID="{DEC504F1-B8A3-48AD-BB7A-C4C0B8D91D92}" presName="node" presStyleLbl="node1" presStyleIdx="1" presStyleCnt="3" custScaleX="226894" custScaleY="140263">
        <dgm:presLayoutVars>
          <dgm:bulletEnabled val="1"/>
        </dgm:presLayoutVars>
      </dgm:prSet>
      <dgm:spPr/>
      <dgm:t>
        <a:bodyPr/>
        <a:lstStyle/>
        <a:p>
          <a:endParaRPr lang="en-IN"/>
        </a:p>
      </dgm:t>
    </dgm:pt>
    <dgm:pt modelId="{91245860-D3D0-4017-90E1-A98EEA6621E3}" type="pres">
      <dgm:prSet presAssocID="{C4A17E65-A506-4882-ABAA-BA45C525D641}" presName="sibTransLast" presStyleLbl="sibTrans2D1" presStyleIdx="1" presStyleCnt="2"/>
      <dgm:spPr/>
      <dgm:t>
        <a:bodyPr/>
        <a:lstStyle/>
        <a:p>
          <a:endParaRPr lang="en-IN"/>
        </a:p>
      </dgm:t>
    </dgm:pt>
    <dgm:pt modelId="{AF7A9906-E53A-4A23-8E53-CF8A3A48357E}" type="pres">
      <dgm:prSet presAssocID="{C4A17E65-A506-4882-ABAA-BA45C525D641}" presName="connectorText" presStyleLbl="sibTrans2D1" presStyleIdx="1" presStyleCnt="2"/>
      <dgm:spPr/>
      <dgm:t>
        <a:bodyPr/>
        <a:lstStyle/>
        <a:p>
          <a:endParaRPr lang="en-IN"/>
        </a:p>
      </dgm:t>
    </dgm:pt>
    <dgm:pt modelId="{A02E689E-AB6C-4A7D-BA26-D53320407706}" type="pres">
      <dgm:prSet presAssocID="{C4A17E65-A506-4882-ABAA-BA45C525D641}" presName="lastNode" presStyleLbl="node1" presStyleIdx="2" presStyleCnt="3" custScaleY="43014">
        <dgm:presLayoutVars>
          <dgm:bulletEnabled val="1"/>
        </dgm:presLayoutVars>
      </dgm:prSet>
      <dgm:spPr/>
      <dgm:t>
        <a:bodyPr/>
        <a:lstStyle/>
        <a:p>
          <a:endParaRPr lang="en-IN"/>
        </a:p>
      </dgm:t>
    </dgm:pt>
  </dgm:ptLst>
  <dgm:cxnLst>
    <dgm:cxn modelId="{AAAF9385-36B7-4668-8891-07686393CFAF}" type="presOf" srcId="{96D41A86-0363-4D58-8DB8-8C6C03F419E3}" destId="{E8038AC4-0C4C-44ED-BBFC-DE9E38C13541}" srcOrd="0" destOrd="0" presId="urn:microsoft.com/office/officeart/2005/8/layout/equation2"/>
    <dgm:cxn modelId="{750B6A23-BF33-4F5F-9919-31FB7991F41B}" srcId="{C4A17E65-A506-4882-ABAA-BA45C525D641}" destId="{DEC504F1-B8A3-48AD-BB7A-C4C0B8D91D92}" srcOrd="1" destOrd="0" parTransId="{2305CE5E-A631-410B-A864-09E1999A7311}" sibTransId="{911D36A0-EC44-45DA-A0B3-01E6E6053A09}"/>
    <dgm:cxn modelId="{416C91C6-9126-4C16-B6C2-2CE4148C90CB}" type="presOf" srcId="{C4A17E65-A506-4882-ABAA-BA45C525D641}" destId="{EC560BE4-C604-46B1-A633-1EB05ECF53CD}" srcOrd="0" destOrd="0" presId="urn:microsoft.com/office/officeart/2005/8/layout/equation2"/>
    <dgm:cxn modelId="{B9AD1972-13B6-4CE0-A6E5-0F3C9C525D98}" type="presOf" srcId="{DEC504F1-B8A3-48AD-BB7A-C4C0B8D91D92}" destId="{A9D5F4FF-C868-45EC-A495-B77107AF6C2C}" srcOrd="0" destOrd="0" presId="urn:microsoft.com/office/officeart/2005/8/layout/equation2"/>
    <dgm:cxn modelId="{E8851F3E-495A-440D-9A7C-738CFC0764BC}" type="presOf" srcId="{B9F47EBB-7BDE-408D-A4F6-C3CE92F82671}" destId="{A02E689E-AB6C-4A7D-BA26-D53320407706}" srcOrd="0" destOrd="0" presId="urn:microsoft.com/office/officeart/2005/8/layout/equation2"/>
    <dgm:cxn modelId="{A315DD85-FFE2-441C-8405-3C64D2E3E177}" type="presOf" srcId="{911D36A0-EC44-45DA-A0B3-01E6E6053A09}" destId="{91245860-D3D0-4017-90E1-A98EEA6621E3}" srcOrd="0" destOrd="0" presId="urn:microsoft.com/office/officeart/2005/8/layout/equation2"/>
    <dgm:cxn modelId="{F7FA50B9-B746-4BBE-BCA2-E97AA77924FA}" type="presOf" srcId="{911D36A0-EC44-45DA-A0B3-01E6E6053A09}" destId="{AF7A9906-E53A-4A23-8E53-CF8A3A48357E}" srcOrd="1" destOrd="0" presId="urn:microsoft.com/office/officeart/2005/8/layout/equation2"/>
    <dgm:cxn modelId="{206846EA-1C79-4B23-8D4E-19EB499CE758}" srcId="{C4A17E65-A506-4882-ABAA-BA45C525D641}" destId="{B9F47EBB-7BDE-408D-A4F6-C3CE92F82671}" srcOrd="2" destOrd="0" parTransId="{A96A0B49-D8B2-494D-9E2F-2BF67964027B}" sibTransId="{1648757B-B792-4BF6-817C-CCDB87864ADF}"/>
    <dgm:cxn modelId="{9A1B0C55-1C1F-4CCC-BEA7-5BA6BE2BC6B9}" type="presOf" srcId="{2AD2EC4F-E542-43AB-B20D-443E0E92A3DA}" destId="{2B5048ED-B803-45D6-8687-4BF013DFD6D2}" srcOrd="0" destOrd="0" presId="urn:microsoft.com/office/officeart/2005/8/layout/equation2"/>
    <dgm:cxn modelId="{DE84665E-2CF4-46EA-A2BD-94D41E84F0E7}" srcId="{C4A17E65-A506-4882-ABAA-BA45C525D641}" destId="{96D41A86-0363-4D58-8DB8-8C6C03F419E3}" srcOrd="0" destOrd="0" parTransId="{7DCC8742-9832-4D68-B3BC-8D7332ED8970}" sibTransId="{2AD2EC4F-E542-43AB-B20D-443E0E92A3DA}"/>
    <dgm:cxn modelId="{30C8BFC6-3099-4E14-B59C-BF93C57BD2AB}" type="presParOf" srcId="{EC560BE4-C604-46B1-A633-1EB05ECF53CD}" destId="{122FF96D-01AE-4F60-9C3E-94EFFA1971CE}" srcOrd="0" destOrd="0" presId="urn:microsoft.com/office/officeart/2005/8/layout/equation2"/>
    <dgm:cxn modelId="{5E6C3A25-DC57-484B-9A28-9E1DC82988EF}" type="presParOf" srcId="{122FF96D-01AE-4F60-9C3E-94EFFA1971CE}" destId="{E8038AC4-0C4C-44ED-BBFC-DE9E38C13541}" srcOrd="0" destOrd="0" presId="urn:microsoft.com/office/officeart/2005/8/layout/equation2"/>
    <dgm:cxn modelId="{3D82B896-1FC2-41B3-B589-6532220686D3}" type="presParOf" srcId="{122FF96D-01AE-4F60-9C3E-94EFFA1971CE}" destId="{EEDDE9C2-9C5B-47B8-ACDD-1BFBA4750554}" srcOrd="1" destOrd="0" presId="urn:microsoft.com/office/officeart/2005/8/layout/equation2"/>
    <dgm:cxn modelId="{0A791919-7718-41EF-9563-538B4CB7C69A}" type="presParOf" srcId="{122FF96D-01AE-4F60-9C3E-94EFFA1971CE}" destId="{2B5048ED-B803-45D6-8687-4BF013DFD6D2}" srcOrd="2" destOrd="0" presId="urn:microsoft.com/office/officeart/2005/8/layout/equation2"/>
    <dgm:cxn modelId="{32748DEF-A7A6-4756-84BE-F238DD1618D7}" type="presParOf" srcId="{122FF96D-01AE-4F60-9C3E-94EFFA1971CE}" destId="{780FA587-C58D-452B-888D-E75F78DFF4BB}" srcOrd="3" destOrd="0" presId="urn:microsoft.com/office/officeart/2005/8/layout/equation2"/>
    <dgm:cxn modelId="{532FAD53-7962-402F-89DD-6DCDAD150717}" type="presParOf" srcId="{122FF96D-01AE-4F60-9C3E-94EFFA1971CE}" destId="{A9D5F4FF-C868-45EC-A495-B77107AF6C2C}" srcOrd="4" destOrd="0" presId="urn:microsoft.com/office/officeart/2005/8/layout/equation2"/>
    <dgm:cxn modelId="{B5BA2BD2-A477-407B-B33B-034ED8809A9B}" type="presParOf" srcId="{EC560BE4-C604-46B1-A633-1EB05ECF53CD}" destId="{91245860-D3D0-4017-90E1-A98EEA6621E3}" srcOrd="1" destOrd="0" presId="urn:microsoft.com/office/officeart/2005/8/layout/equation2"/>
    <dgm:cxn modelId="{67865A51-AE68-4014-B8B4-F958ACF66DDF}" type="presParOf" srcId="{91245860-D3D0-4017-90E1-A98EEA6621E3}" destId="{AF7A9906-E53A-4A23-8E53-CF8A3A48357E}" srcOrd="0" destOrd="0" presId="urn:microsoft.com/office/officeart/2005/8/layout/equation2"/>
    <dgm:cxn modelId="{D5A5F2B7-6E38-465A-9B41-01AD37EA40F1}" type="presParOf" srcId="{EC560BE4-C604-46B1-A633-1EB05ECF53CD}" destId="{A02E689E-AB6C-4A7D-BA26-D53320407706}" srcOrd="2" destOrd="0" presId="urn:microsoft.com/office/officeart/2005/8/layout/equati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5ADF99-2EA7-4862-8716-00C3C1684631}">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IN" sz="3000" kern="1200" dirty="0" smtClean="0"/>
            <a:t>Objectives </a:t>
          </a:r>
          <a:endParaRPr lang="en-IN" sz="3000" kern="1200" dirty="0"/>
        </a:p>
      </dsp:txBody>
      <dsp:txXfrm rot="5400000">
        <a:off x="-326231" y="326692"/>
        <a:ext cx="2174874" cy="1522412"/>
      </dsp:txXfrm>
    </dsp:sp>
    <dsp:sp modelId="{7811566F-BE3C-47E8-A659-F694B32DEEAF}">
      <dsp:nvSpPr>
        <dsp:cNvPr id="0" name=""/>
        <dsp:cNvSpPr/>
      </dsp:nvSpPr>
      <dsp:spPr>
        <a:xfrm rot="5400000">
          <a:off x="4163999" y="-2641126"/>
          <a:ext cx="1413668" cy="6696843"/>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N" sz="2200" kern="1200" dirty="0" smtClean="0"/>
            <a:t>This presentation gives you an idea of the progress of tourism in the country in the context of tourism policy </a:t>
          </a:r>
          <a:endParaRPr lang="en-IN" sz="2200" kern="1200" dirty="0"/>
        </a:p>
        <a:p>
          <a:pPr marL="228600" lvl="1" indent="-228600" algn="l" defTabSz="977900">
            <a:lnSpc>
              <a:spcPct val="90000"/>
            </a:lnSpc>
            <a:spcBef>
              <a:spcPct val="0"/>
            </a:spcBef>
            <a:spcAft>
              <a:spcPct val="15000"/>
            </a:spcAft>
            <a:buChar char="••"/>
          </a:pPr>
          <a:r>
            <a:rPr lang="en-IN" sz="2200" kern="1200" dirty="0" smtClean="0"/>
            <a:t>The various phases of tourism planning are discussed in the presentation.</a:t>
          </a:r>
          <a:endParaRPr lang="en-IN" sz="2200" kern="1200" dirty="0"/>
        </a:p>
      </dsp:txBody>
      <dsp:txXfrm rot="5400000">
        <a:off x="4163999" y="-2641126"/>
        <a:ext cx="1413668" cy="6696843"/>
      </dsp:txXfrm>
    </dsp:sp>
    <dsp:sp modelId="{1ADAC510-5821-4273-8ABA-991E4C07ADBB}">
      <dsp:nvSpPr>
        <dsp:cNvPr id="0" name=""/>
        <dsp:cNvSpPr/>
      </dsp:nvSpPr>
      <dsp:spPr>
        <a:xfrm rot="5400000">
          <a:off x="-326231" y="2214895"/>
          <a:ext cx="2174874" cy="1522412"/>
        </a:xfrm>
        <a:prstGeom prst="chevron">
          <a:avLst/>
        </a:prstGeom>
        <a:solidFill>
          <a:srgbClr val="92D05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IN" sz="3000" kern="1200" dirty="0" smtClean="0"/>
            <a:t>Outcome</a:t>
          </a:r>
          <a:endParaRPr lang="en-IN" sz="3000" kern="1200" dirty="0"/>
        </a:p>
      </dsp:txBody>
      <dsp:txXfrm rot="5400000">
        <a:off x="-326231" y="2214895"/>
        <a:ext cx="2174874" cy="1522412"/>
      </dsp:txXfrm>
    </dsp:sp>
    <dsp:sp modelId="{C25EFABA-717D-4360-9392-75E9EED00BC3}">
      <dsp:nvSpPr>
        <dsp:cNvPr id="0" name=""/>
        <dsp:cNvSpPr/>
      </dsp:nvSpPr>
      <dsp:spPr>
        <a:xfrm rot="5400000">
          <a:off x="4163999" y="-752923"/>
          <a:ext cx="1413668" cy="6696843"/>
        </a:xfrm>
        <a:prstGeom prst="round2SameRect">
          <a:avLst/>
        </a:prstGeom>
        <a:solidFill>
          <a:srgbClr val="92D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N" sz="2200" kern="1200" dirty="0" smtClean="0"/>
            <a:t>The students will understand the course of development of tourism in the country from the policy perspective.</a:t>
          </a:r>
          <a:endParaRPr lang="en-IN" sz="2200" kern="1200" dirty="0"/>
        </a:p>
        <a:p>
          <a:pPr marL="228600" lvl="1" indent="-228600" algn="l" defTabSz="977900">
            <a:lnSpc>
              <a:spcPct val="90000"/>
            </a:lnSpc>
            <a:spcBef>
              <a:spcPct val="0"/>
            </a:spcBef>
            <a:spcAft>
              <a:spcPct val="15000"/>
            </a:spcAft>
            <a:buChar char="••"/>
          </a:pPr>
          <a:r>
            <a:rPr lang="en-IN" sz="2200" kern="1200" dirty="0" smtClean="0"/>
            <a:t>To generate the understanding about the various phases though which the Tourism policy of India has gone though.</a:t>
          </a:r>
          <a:endParaRPr lang="en-IN" sz="2200" kern="1200" dirty="0"/>
        </a:p>
      </dsp:txBody>
      <dsp:txXfrm rot="5400000">
        <a:off x="4163999" y="-752923"/>
        <a:ext cx="1413668" cy="66968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690EB9-0B47-4D66-9CD3-D814A5F29B63}">
      <dsp:nvSpPr>
        <dsp:cNvPr id="0" name=""/>
        <dsp:cNvSpPr/>
      </dsp:nvSpPr>
      <dsp:spPr>
        <a:xfrm>
          <a:off x="589534" y="403772"/>
          <a:ext cx="1987390" cy="164072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IN" sz="2700" kern="1200" dirty="0" smtClean="0"/>
            <a:t>Before 1951</a:t>
          </a:r>
          <a:endParaRPr lang="en-IN" sz="2700" kern="1200" dirty="0"/>
        </a:p>
      </dsp:txBody>
      <dsp:txXfrm>
        <a:off x="1086382" y="403772"/>
        <a:ext cx="1490542" cy="1640726"/>
      </dsp:txXfrm>
    </dsp:sp>
    <dsp:sp modelId="{38B36470-718D-4D52-8F04-B8A58E4F96D5}">
      <dsp:nvSpPr>
        <dsp:cNvPr id="0" name=""/>
        <dsp:cNvSpPr/>
      </dsp:nvSpPr>
      <dsp:spPr>
        <a:xfrm>
          <a:off x="3373" y="677226"/>
          <a:ext cx="1172321" cy="109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N" sz="2500" kern="1200" dirty="0" smtClean="0"/>
            <a:t>Phase -1 </a:t>
          </a:r>
          <a:endParaRPr lang="en-IN" sz="2500" kern="1200" dirty="0"/>
        </a:p>
      </dsp:txBody>
      <dsp:txXfrm>
        <a:off x="3373" y="677226"/>
        <a:ext cx="1172321" cy="1093819"/>
      </dsp:txXfrm>
    </dsp:sp>
    <dsp:sp modelId="{4CB18EEF-AA6B-45F3-862B-8334A41CFF75}">
      <dsp:nvSpPr>
        <dsp:cNvPr id="0" name=""/>
        <dsp:cNvSpPr/>
      </dsp:nvSpPr>
      <dsp:spPr>
        <a:xfrm>
          <a:off x="3400544" y="530746"/>
          <a:ext cx="1987390" cy="144539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IN" sz="2700" kern="1200" dirty="0" smtClean="0"/>
            <a:t>1951-1980</a:t>
          </a:r>
          <a:endParaRPr lang="en-IN" sz="2700" kern="1200" dirty="0"/>
        </a:p>
      </dsp:txBody>
      <dsp:txXfrm>
        <a:off x="3897392" y="530746"/>
        <a:ext cx="1490542" cy="1445392"/>
      </dsp:txXfrm>
    </dsp:sp>
    <dsp:sp modelId="{B1D87926-B3CD-4638-8EC0-D91F1B28ADED}">
      <dsp:nvSpPr>
        <dsp:cNvPr id="0" name=""/>
        <dsp:cNvSpPr/>
      </dsp:nvSpPr>
      <dsp:spPr>
        <a:xfrm>
          <a:off x="2701137" y="664352"/>
          <a:ext cx="1371667" cy="11195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N" sz="2500" kern="1200" dirty="0" smtClean="0"/>
            <a:t>Phase -2 </a:t>
          </a:r>
          <a:endParaRPr lang="en-IN" sz="2500" kern="1200" dirty="0"/>
        </a:p>
      </dsp:txBody>
      <dsp:txXfrm>
        <a:off x="2701137" y="664352"/>
        <a:ext cx="1371667" cy="1119566"/>
      </dsp:txXfrm>
    </dsp:sp>
    <dsp:sp modelId="{0971836C-B845-407D-A509-82B86CA828E0}">
      <dsp:nvSpPr>
        <dsp:cNvPr id="0" name=""/>
        <dsp:cNvSpPr/>
      </dsp:nvSpPr>
      <dsp:spPr>
        <a:xfrm>
          <a:off x="6222450" y="677230"/>
          <a:ext cx="1993432" cy="109381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IN" sz="2700" kern="1200" dirty="0" smtClean="0"/>
            <a:t>1980-2002</a:t>
          </a:r>
          <a:endParaRPr lang="en-IN" sz="2700" kern="1200" dirty="0"/>
        </a:p>
      </dsp:txBody>
      <dsp:txXfrm>
        <a:off x="6720808" y="677230"/>
        <a:ext cx="1495074" cy="1093811"/>
      </dsp:txXfrm>
    </dsp:sp>
    <dsp:sp modelId="{026F1072-FA76-4830-9D98-4B275F8F9853}">
      <dsp:nvSpPr>
        <dsp:cNvPr id="0" name=""/>
        <dsp:cNvSpPr/>
      </dsp:nvSpPr>
      <dsp:spPr>
        <a:xfrm>
          <a:off x="5498572" y="677226"/>
          <a:ext cx="1453795" cy="109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IN" sz="2500" kern="1200" dirty="0" smtClean="0"/>
            <a:t>Phase -3 </a:t>
          </a:r>
          <a:endParaRPr lang="en-IN" sz="2500" kern="1200" dirty="0"/>
        </a:p>
      </dsp:txBody>
      <dsp:txXfrm>
        <a:off x="5498572" y="677226"/>
        <a:ext cx="1453795" cy="10938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690EB9-0B47-4D66-9CD3-D814A5F29B63}">
      <dsp:nvSpPr>
        <dsp:cNvPr id="0" name=""/>
        <dsp:cNvSpPr/>
      </dsp:nvSpPr>
      <dsp:spPr>
        <a:xfrm>
          <a:off x="3159291" y="648069"/>
          <a:ext cx="2755169" cy="115213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a:lnSpc>
              <a:spcPct val="90000"/>
            </a:lnSpc>
            <a:spcBef>
              <a:spcPct val="0"/>
            </a:spcBef>
            <a:spcAft>
              <a:spcPct val="35000"/>
            </a:spcAft>
          </a:pPr>
          <a:r>
            <a:rPr lang="en-IN" sz="2800" kern="1200" dirty="0" smtClean="0"/>
            <a:t> 2002-Onwards </a:t>
          </a:r>
          <a:endParaRPr lang="en-IN" sz="2800" kern="1200" dirty="0"/>
        </a:p>
      </dsp:txBody>
      <dsp:txXfrm>
        <a:off x="3848083" y="648069"/>
        <a:ext cx="2066377" cy="1152132"/>
      </dsp:txXfrm>
    </dsp:sp>
    <dsp:sp modelId="{38B36470-718D-4D52-8F04-B8A58E4F96D5}">
      <dsp:nvSpPr>
        <dsp:cNvPr id="0" name=""/>
        <dsp:cNvSpPr/>
      </dsp:nvSpPr>
      <dsp:spPr>
        <a:xfrm>
          <a:off x="2281968" y="720078"/>
          <a:ext cx="1708992" cy="10081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IN" sz="3000" kern="1200" dirty="0" smtClean="0"/>
            <a:t>Phase -4 </a:t>
          </a:r>
          <a:endParaRPr lang="en-IN" sz="3000" kern="1200" dirty="0"/>
        </a:p>
      </dsp:txBody>
      <dsp:txXfrm>
        <a:off x="2281968" y="720078"/>
        <a:ext cx="1708992" cy="10081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38AC4-0C4C-44ED-BBFC-DE9E38C13541}">
      <dsp:nvSpPr>
        <dsp:cNvPr id="0" name=""/>
        <dsp:cNvSpPr/>
      </dsp:nvSpPr>
      <dsp:spPr>
        <a:xfrm>
          <a:off x="2404" y="260974"/>
          <a:ext cx="4257705" cy="1739408"/>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smtClean="0"/>
            <a:t>It was first organised effort to promote tourism as an Industry </a:t>
          </a:r>
          <a:endParaRPr lang="en-IN" sz="2000" kern="1200" dirty="0"/>
        </a:p>
      </dsp:txBody>
      <dsp:txXfrm>
        <a:off x="2404" y="260974"/>
        <a:ext cx="4257705" cy="1739408"/>
      </dsp:txXfrm>
    </dsp:sp>
    <dsp:sp modelId="{2B5048ED-B803-45D6-8687-4BF013DFD6D2}">
      <dsp:nvSpPr>
        <dsp:cNvPr id="0" name=""/>
        <dsp:cNvSpPr/>
      </dsp:nvSpPr>
      <dsp:spPr>
        <a:xfrm>
          <a:off x="1626829" y="2141622"/>
          <a:ext cx="1008856" cy="1008856"/>
        </a:xfrm>
        <a:prstGeom prst="mathPlus">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1626829" y="2141622"/>
        <a:ext cx="1008856" cy="1008856"/>
      </dsp:txXfrm>
    </dsp:sp>
    <dsp:sp modelId="{A9D5F4FF-C868-45EC-A495-B77107AF6C2C}">
      <dsp:nvSpPr>
        <dsp:cNvPr id="0" name=""/>
        <dsp:cNvSpPr/>
      </dsp:nvSpPr>
      <dsp:spPr>
        <a:xfrm>
          <a:off x="157951" y="3291719"/>
          <a:ext cx="3946612" cy="2439745"/>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smtClean="0"/>
            <a:t>Under the Chairmanship of Sir John </a:t>
          </a:r>
          <a:r>
            <a:rPr lang="en-IN" sz="2000" kern="1200" dirty="0" err="1" smtClean="0"/>
            <a:t>Sargent</a:t>
          </a:r>
          <a:r>
            <a:rPr lang="en-IN" sz="2000" kern="1200" dirty="0" smtClean="0"/>
            <a:t> (1945) – </a:t>
          </a:r>
          <a:r>
            <a:rPr lang="en-IN" sz="2000" kern="1200" dirty="0" err="1" smtClean="0"/>
            <a:t>Sargent</a:t>
          </a:r>
          <a:r>
            <a:rPr lang="en-IN" sz="2000" kern="1200" dirty="0" smtClean="0"/>
            <a:t> Committee was made and India adopted the  Policy of development when the first five year plan was written</a:t>
          </a:r>
          <a:endParaRPr lang="en-IN" sz="2000" kern="1200" dirty="0"/>
        </a:p>
      </dsp:txBody>
      <dsp:txXfrm>
        <a:off x="157951" y="3291719"/>
        <a:ext cx="3946612" cy="2439745"/>
      </dsp:txXfrm>
    </dsp:sp>
    <dsp:sp modelId="{91245860-D3D0-4017-90E1-A98EEA6621E3}">
      <dsp:nvSpPr>
        <dsp:cNvPr id="0" name=""/>
        <dsp:cNvSpPr/>
      </dsp:nvSpPr>
      <dsp:spPr>
        <a:xfrm>
          <a:off x="4521021" y="2672690"/>
          <a:ext cx="553131" cy="647059"/>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IN" sz="2800" kern="1200"/>
        </a:p>
      </dsp:txBody>
      <dsp:txXfrm>
        <a:off x="4521021" y="2672690"/>
        <a:ext cx="553131" cy="647059"/>
      </dsp:txXfrm>
    </dsp:sp>
    <dsp:sp modelId="{A02E689E-AB6C-4A7D-BA26-D53320407706}">
      <dsp:nvSpPr>
        <dsp:cNvPr id="0" name=""/>
        <dsp:cNvSpPr/>
      </dsp:nvSpPr>
      <dsp:spPr>
        <a:xfrm>
          <a:off x="5303755" y="2248031"/>
          <a:ext cx="3478816" cy="1496377"/>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IN" sz="3200" kern="1200" dirty="0" smtClean="0"/>
            <a:t>Phase -1             ( Before 1951) </a:t>
          </a:r>
          <a:endParaRPr lang="en-IN" sz="3200" kern="1200" dirty="0"/>
        </a:p>
      </dsp:txBody>
      <dsp:txXfrm>
        <a:off x="5303755" y="2248031"/>
        <a:ext cx="3478816" cy="14963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717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4D289EB9-D2ED-4230-BB66-CDA15CE4173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4C7F1-51AC-4976-A21D-212DE161D273}" type="slidenum">
              <a:rPr lang="en-GB"/>
              <a:pPr/>
              <a:t>1</a:t>
            </a:fld>
            <a:endParaRPr lang="en-GB" dirty="0"/>
          </a:p>
        </p:txBody>
      </p:sp>
      <p:sp>
        <p:nvSpPr>
          <p:cNvPr id="350210" name="Rectangle 1026"/>
          <p:cNvSpPr>
            <a:spLocks noGrp="1" noRot="1" noChangeAspect="1" noChangeArrowheads="1" noTextEdit="1"/>
          </p:cNvSpPr>
          <p:nvPr>
            <p:ph type="sldImg"/>
          </p:nvPr>
        </p:nvSpPr>
        <p:spPr>
          <a:ln/>
        </p:spPr>
      </p:sp>
      <p:sp>
        <p:nvSpPr>
          <p:cNvPr id="350211" name="Rectangle 1027"/>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nl-NL"/>
          </a:p>
        </p:txBody>
      </p:sp>
      <p:sp>
        <p:nvSpPr>
          <p:cNvPr id="17" name="Footer Placeholder 16"/>
          <p:cNvSpPr>
            <a:spLocks noGrp="1"/>
          </p:cNvSpPr>
          <p:nvPr>
            <p:ph type="ftr" sz="quarter" idx="11"/>
          </p:nvPr>
        </p:nvSpPr>
        <p:spPr/>
        <p:txBody>
          <a:bodyPr/>
          <a:lstStyle/>
          <a:p>
            <a:endParaRPr lang="nl-NL"/>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735D7FE-13AF-4C44-97AB-F8C8572A6FE2}" type="slidenum">
              <a:rPr lang="nl-NL" smtClean="0"/>
              <a:pPr/>
              <a:t>‹#›</a:t>
            </a:fld>
            <a:endParaRPr lang="nl-NL"/>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BF264C-3E18-41EF-9A99-C16B3DE34AE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610D9F-1A3A-4842-8137-AD5289BCC87A}"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E38BE5-5FF8-4B15-820A-6ABA5444D74E}" type="slidenum">
              <a:rPr lang="nl-NL" smtClean="0"/>
              <a:pPr/>
              <a:t>‹#›</a:t>
            </a:fld>
            <a:endParaRPr lang="nl-NL"/>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a:xfrm>
            <a:off x="800100" y="6172200"/>
            <a:ext cx="4000500" cy="457200"/>
          </a:xfrm>
        </p:spPr>
        <p:txBody>
          <a:bodyPr/>
          <a:lstStyle/>
          <a:p>
            <a:endParaRPr lang="nl-NL"/>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842C079-D4B1-4B21-85D7-67868CB9AC5C}"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9CEAA7C-FDF7-4157-8B79-4EB5526E9564}" type="slidenum">
              <a:rPr lang="nl-NL" smtClean="0"/>
              <a:pPr/>
              <a:t>‹#›</a:t>
            </a:fld>
            <a:endParaRPr lang="nl-NL"/>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8BD1F41-8BF6-4E85-98E1-A3CC4120A2B5}" type="slidenum">
              <a:rPr lang="nl-NL" smtClean="0"/>
              <a:pPr/>
              <a:t>‹#›</a:t>
            </a:fld>
            <a:endParaRPr lang="nl-NL"/>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0F1CFFA-56EE-4869-879F-239F590FF81C}"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ADE8FBA-F037-4980-855F-A2BF22A0D293}"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FB32E3-8397-4C0E-89FB-B1ABA2B6ABB2}" type="slidenum">
              <a:rPr lang="nl-NL" smtClean="0"/>
              <a:pPr/>
              <a:t>‹#›</a:t>
            </a:fld>
            <a:endParaRPr lang="nl-NL"/>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a:xfrm>
            <a:off x="914400" y="6172200"/>
            <a:ext cx="3886200" cy="457200"/>
          </a:xfrm>
        </p:spPr>
        <p:txBody>
          <a:bodyPr/>
          <a:lstStyle/>
          <a:p>
            <a:endParaRPr lang="nl-NL"/>
          </a:p>
        </p:txBody>
      </p:sp>
      <p:sp>
        <p:nvSpPr>
          <p:cNvPr id="7" name="Slide Number Placeholder 6"/>
          <p:cNvSpPr>
            <a:spLocks noGrp="1"/>
          </p:cNvSpPr>
          <p:nvPr>
            <p:ph type="sldNum" sz="quarter" idx="12"/>
          </p:nvPr>
        </p:nvSpPr>
        <p:spPr>
          <a:xfrm>
            <a:off x="146304" y="6208776"/>
            <a:ext cx="457200" cy="457200"/>
          </a:xfrm>
        </p:spPr>
        <p:txBody>
          <a:bodyPr/>
          <a:lstStyle/>
          <a:p>
            <a:fld id="{0095BA5D-A067-433A-899F-514D86049DEB}" type="slidenum">
              <a:rPr lang="nl-NL" smtClean="0"/>
              <a:pPr/>
              <a:t>‹#›</a:t>
            </a:fld>
            <a:endParaRPr lang="nl-NL"/>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nl-NL"/>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NL"/>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24DAD8F-463F-47F5-8F0C-CEB9AD0CA472}"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5" name="Picture 5" descr="E:\ITC Imphal 2014\GHNP Pics\FIL910.jpg"/>
          <p:cNvPicPr>
            <a:picLocks noChangeAspect="1" noChangeArrowheads="1"/>
          </p:cNvPicPr>
          <p:nvPr/>
        </p:nvPicPr>
        <p:blipFill>
          <a:blip r:embed="rId3" cstate="print"/>
          <a:srcRect/>
          <a:stretch>
            <a:fillRect/>
          </a:stretch>
        </p:blipFill>
        <p:spPr bwMode="auto">
          <a:xfrm>
            <a:off x="0" y="28575"/>
            <a:ext cx="9144000" cy="6829425"/>
          </a:xfrm>
          <a:prstGeom prst="rect">
            <a:avLst/>
          </a:prstGeom>
          <a:noFill/>
        </p:spPr>
      </p:pic>
      <p:sp>
        <p:nvSpPr>
          <p:cNvPr id="235522" name="Rectangle 2"/>
          <p:cNvSpPr>
            <a:spLocks noGrp="1" noChangeArrowheads="1"/>
          </p:cNvSpPr>
          <p:nvPr>
            <p:ph type="title"/>
          </p:nvPr>
        </p:nvSpPr>
        <p:spPr>
          <a:xfrm>
            <a:off x="251520" y="274638"/>
            <a:ext cx="8435280" cy="922114"/>
          </a:xfrm>
          <a:solidFill>
            <a:srgbClr val="FFC000"/>
          </a:solidFill>
        </p:spPr>
        <p:txBody>
          <a:bodyPr>
            <a:normAutofit fontScale="90000"/>
          </a:bodyPr>
          <a:lstStyle/>
          <a:p>
            <a:pPr algn="ctr"/>
            <a:r>
              <a:rPr lang="en-US" dirty="0" smtClean="0"/>
              <a:t>PHASES OF INDIAN TOURISM INDUSTRY </a:t>
            </a:r>
            <a:endParaRPr lang="en-US" dirty="0"/>
          </a:p>
        </p:txBody>
      </p:sp>
      <p:sp>
        <p:nvSpPr>
          <p:cNvPr id="4" name="Content Placeholder 3"/>
          <p:cNvSpPr>
            <a:spLocks noGrp="1"/>
          </p:cNvSpPr>
          <p:nvPr>
            <p:ph sz="quarter" idx="1"/>
          </p:nvPr>
        </p:nvSpPr>
        <p:spPr>
          <a:xfrm>
            <a:off x="323528" y="1268760"/>
            <a:ext cx="8219256" cy="2376264"/>
          </a:xfrm>
          <a:solidFill>
            <a:schemeClr val="bg1"/>
          </a:solidFill>
        </p:spPr>
        <p:txBody>
          <a:bodyPr/>
          <a:lstStyle/>
          <a:p>
            <a:pPr algn="just">
              <a:buNone/>
            </a:pPr>
            <a:r>
              <a:rPr lang="en-IN" dirty="0" smtClean="0"/>
              <a:t>	Tourism as a subject has not been included in Indian Constitution, It was recognized as part of Ministry of Transport in the year 1950’s.</a:t>
            </a:r>
          </a:p>
          <a:p>
            <a:pPr algn="just">
              <a:buNone/>
            </a:pPr>
            <a:endParaRPr lang="en-IN" dirty="0" smtClean="0"/>
          </a:p>
          <a:p>
            <a:pPr algn="just">
              <a:buNone/>
            </a:pPr>
            <a:r>
              <a:rPr lang="en-IN" dirty="0" smtClean="0"/>
              <a:t>	</a:t>
            </a:r>
            <a:endParaRPr lang="en-IN" dirty="0"/>
          </a:p>
        </p:txBody>
      </p:sp>
      <p:graphicFrame>
        <p:nvGraphicFramePr>
          <p:cNvPr id="5" name="Diagram 4"/>
          <p:cNvGraphicFramePr/>
          <p:nvPr/>
        </p:nvGraphicFramePr>
        <p:xfrm>
          <a:off x="323528" y="2636912"/>
          <a:ext cx="82192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descr="E:\ITC Imphal 2014\GHNP Pics\IMG_0657.jpg"/>
          <p:cNvPicPr>
            <a:picLocks noChangeAspect="1" noChangeArrowheads="1"/>
          </p:cNvPicPr>
          <p:nvPr/>
        </p:nvPicPr>
        <p:blipFill>
          <a:blip r:embed="rId2" cstate="print"/>
          <a:srcRect/>
          <a:stretch>
            <a:fillRect/>
          </a:stretch>
        </p:blipFill>
        <p:spPr bwMode="auto">
          <a:xfrm>
            <a:off x="0" y="0"/>
            <a:ext cx="9120510" cy="6858000"/>
          </a:xfrm>
          <a:prstGeom prst="rect">
            <a:avLst/>
          </a:prstGeom>
          <a:noFill/>
        </p:spPr>
      </p:pic>
      <p:sp>
        <p:nvSpPr>
          <p:cNvPr id="3" name="Content Placeholder 2"/>
          <p:cNvSpPr>
            <a:spLocks noGrp="1"/>
          </p:cNvSpPr>
          <p:nvPr>
            <p:ph sz="quarter" idx="1"/>
          </p:nvPr>
        </p:nvSpPr>
        <p:spPr>
          <a:xfrm>
            <a:off x="107504" y="620688"/>
            <a:ext cx="8820472" cy="5399112"/>
          </a:xfrm>
          <a:solidFill>
            <a:srgbClr val="92D050"/>
          </a:solidFill>
        </p:spPr>
        <p:txBody>
          <a:bodyPr>
            <a:normAutofit/>
          </a:bodyPr>
          <a:lstStyle/>
          <a:p>
            <a:r>
              <a:rPr lang="en-IN" b="1" dirty="0" smtClean="0"/>
              <a:t>Indian Tourism Policy 1982 :  </a:t>
            </a:r>
            <a:r>
              <a:rPr lang="en-IN" dirty="0" smtClean="0"/>
              <a:t>The first tourism policy was announced in 1982 the main features of  policy was : </a:t>
            </a:r>
          </a:p>
          <a:p>
            <a:r>
              <a:rPr lang="en-IN" dirty="0" smtClean="0"/>
              <a:t>To recognise the potential to create employment, to attract capital and foreign exchange</a:t>
            </a:r>
          </a:p>
          <a:p>
            <a:r>
              <a:rPr lang="en-IN" dirty="0" smtClean="0"/>
              <a:t>To make tourism a unifying force nationally and internationally.</a:t>
            </a:r>
          </a:p>
          <a:p>
            <a:r>
              <a:rPr lang="en-IN" dirty="0" smtClean="0"/>
              <a:t>To preserve, retain and enrich the county’s worldview and life </a:t>
            </a:r>
            <a:r>
              <a:rPr lang="en-IN" dirty="0" err="1" smtClean="0"/>
              <a:t>style,its</a:t>
            </a:r>
            <a:r>
              <a:rPr lang="en-IN" dirty="0" smtClean="0"/>
              <a:t> cultural expression and manifestations.</a:t>
            </a:r>
          </a:p>
          <a:p>
            <a:r>
              <a:rPr lang="en-IN" dirty="0" smtClean="0"/>
              <a:t>To bring socio-economic benefits for the community.</a:t>
            </a:r>
          </a:p>
          <a:p>
            <a:r>
              <a:rPr lang="en-IN" dirty="0" smtClean="0"/>
              <a:t> To have greater national integration and cohesion amongst the youth of the country.</a:t>
            </a:r>
          </a:p>
          <a:p>
            <a:r>
              <a:rPr lang="en-IN" dirty="0" smtClean="0"/>
              <a:t>To provides opportunities to youth for nation building like sports, adventure etc.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820472" cy="6480720"/>
          </a:xfrm>
          <a:solidFill>
            <a:srgbClr val="92D050"/>
          </a:solidFill>
        </p:spPr>
        <p:txBody>
          <a:bodyPr>
            <a:normAutofit/>
          </a:bodyPr>
          <a:lstStyle/>
          <a:p>
            <a:r>
              <a:rPr lang="en-IN" dirty="0" smtClean="0"/>
              <a:t>The other main feature was planning commission recognised Indian Tourism as Industry in June.1982 ( However, it took 10 years to make  most of the states fall in line and accord the same status within the legislative framework) At the beginning of 8</a:t>
            </a:r>
            <a:r>
              <a:rPr lang="en-IN" baseline="30000" dirty="0" smtClean="0"/>
              <a:t>th</a:t>
            </a:r>
            <a:r>
              <a:rPr lang="en-IN" dirty="0" smtClean="0"/>
              <a:t> plan ,15 states and 3 union territories had declared tourism as industry. 4 states declared hotel as an Industry.</a:t>
            </a:r>
          </a:p>
          <a:p>
            <a:endParaRPr lang="en-IN" dirty="0" smtClean="0"/>
          </a:p>
          <a:p>
            <a:pPr>
              <a:buNone/>
            </a:pPr>
            <a:endParaRPr lang="en-IN" dirty="0" smtClean="0"/>
          </a:p>
          <a:p>
            <a:r>
              <a:rPr lang="en-IN" b="1" dirty="0" smtClean="0"/>
              <a:t>National Action Plan for Tourism (1992) :  </a:t>
            </a:r>
            <a:r>
              <a:rPr lang="en-IN" dirty="0" smtClean="0"/>
              <a:t>The plan focused on the development of “ Special Tourism Areas” and intensive development of the selected circuits. Main objectives were : </a:t>
            </a:r>
          </a:p>
          <a:p>
            <a:pPr marL="514350" indent="-514350">
              <a:buFont typeface="+mj-lt"/>
              <a:buAutoNum type="alphaLcParenR"/>
            </a:pPr>
            <a:r>
              <a:rPr lang="en-IN" dirty="0" smtClean="0"/>
              <a:t>Developing areas on selective basis for integrated growth </a:t>
            </a:r>
          </a:p>
          <a:p>
            <a:pPr marL="514350" indent="-514350">
              <a:buFont typeface="+mj-lt"/>
              <a:buAutoNum type="alphaLcParenR"/>
            </a:pPr>
            <a:r>
              <a:rPr lang="en-IN" dirty="0" smtClean="0"/>
              <a:t>Restructuring and strengthening the institutes for development</a:t>
            </a:r>
          </a:p>
          <a:p>
            <a:pPr marL="514350" indent="-514350">
              <a:buFont typeface="+mj-lt"/>
              <a:buAutoNum type="alphaLcParenR"/>
            </a:pPr>
            <a:r>
              <a:rPr lang="en-IN" dirty="0" smtClean="0"/>
              <a:t>Encouraging the private investments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779096" cy="710952"/>
          </a:xfrm>
          <a:solidFill>
            <a:srgbClr val="FFC000"/>
          </a:solidFill>
        </p:spPr>
        <p:txBody>
          <a:bodyPr>
            <a:normAutofit fontScale="90000"/>
          </a:bodyPr>
          <a:lstStyle/>
          <a:p>
            <a:r>
              <a:rPr lang="en-IN" dirty="0" smtClean="0"/>
              <a:t>Phase -4  (2002  Onwards) </a:t>
            </a:r>
            <a:endParaRPr lang="en-IN" dirty="0"/>
          </a:p>
        </p:txBody>
      </p:sp>
      <p:sp>
        <p:nvSpPr>
          <p:cNvPr id="3" name="Content Placeholder 2"/>
          <p:cNvSpPr>
            <a:spLocks noGrp="1"/>
          </p:cNvSpPr>
          <p:nvPr>
            <p:ph sz="quarter" idx="1"/>
          </p:nvPr>
        </p:nvSpPr>
        <p:spPr>
          <a:xfrm>
            <a:off x="0" y="836712"/>
            <a:ext cx="8964488" cy="5760640"/>
          </a:xfrm>
          <a:solidFill>
            <a:srgbClr val="92D050"/>
          </a:solidFill>
        </p:spPr>
        <p:txBody>
          <a:bodyPr>
            <a:normAutofit fontScale="77500" lnSpcReduction="20000"/>
          </a:bodyPr>
          <a:lstStyle/>
          <a:p>
            <a:endParaRPr lang="en-IN" dirty="0" smtClean="0"/>
          </a:p>
          <a:p>
            <a:r>
              <a:rPr lang="en-IN" dirty="0" smtClean="0"/>
              <a:t>During this period “ Incredible India Campaign” and “</a:t>
            </a:r>
            <a:r>
              <a:rPr lang="en-IN" dirty="0" err="1" smtClean="0"/>
              <a:t>Athithi</a:t>
            </a:r>
            <a:r>
              <a:rPr lang="en-IN" dirty="0" smtClean="0"/>
              <a:t> </a:t>
            </a:r>
            <a:r>
              <a:rPr lang="en-IN" dirty="0" err="1" smtClean="0"/>
              <a:t>Devo</a:t>
            </a:r>
            <a:r>
              <a:rPr lang="en-IN" dirty="0" smtClean="0"/>
              <a:t> </a:t>
            </a:r>
            <a:r>
              <a:rPr lang="en-IN" dirty="0" err="1" smtClean="0"/>
              <a:t>Bhava</a:t>
            </a:r>
            <a:r>
              <a:rPr lang="en-IN" dirty="0" smtClean="0"/>
              <a:t>” were two major initiatives taken by the Indian Tourism to market the tourism wealth on country at National and International Level </a:t>
            </a:r>
          </a:p>
          <a:p>
            <a:pPr algn="just"/>
            <a:r>
              <a:rPr lang="en-IN" b="1" dirty="0" smtClean="0"/>
              <a:t>Incredible India Campaign 2002 :  </a:t>
            </a:r>
            <a:r>
              <a:rPr lang="en-IN" dirty="0" smtClean="0"/>
              <a:t>Ministry of tourism launched a campaign to promote India as a Tourist Destination in 2002. The first marketing initiative of its kind, Incredible India was conceptualized in 2002 by </a:t>
            </a:r>
            <a:r>
              <a:rPr lang="en-IN" dirty="0" err="1" smtClean="0"/>
              <a:t>Amitabh</a:t>
            </a:r>
            <a:r>
              <a:rPr lang="en-IN" dirty="0" smtClean="0"/>
              <a:t> Kant, Joint Secretary ,Ministry of Tourism  ( As a result 16 % of increase in tourist traffic was recorded )</a:t>
            </a:r>
          </a:p>
          <a:p>
            <a:pPr algn="just"/>
            <a:r>
              <a:rPr lang="en-IN" b="1" dirty="0" err="1" smtClean="0"/>
              <a:t>Aththidevo</a:t>
            </a:r>
            <a:r>
              <a:rPr lang="en-IN" b="1" dirty="0" smtClean="0"/>
              <a:t> </a:t>
            </a:r>
            <a:r>
              <a:rPr lang="en-IN" b="1" dirty="0" err="1" smtClean="0"/>
              <a:t>Bhava</a:t>
            </a:r>
            <a:r>
              <a:rPr lang="en-IN" b="1" dirty="0" smtClean="0"/>
              <a:t> 2008 : </a:t>
            </a:r>
            <a:r>
              <a:rPr lang="en-IN" dirty="0" smtClean="0"/>
              <a:t>This campaign was more of capacity building and sensitization of the stakeholders regarding the importance of the tourism industry. The importance good behaviour and etiquette was spread though the electronic media ,India Actor </a:t>
            </a:r>
            <a:r>
              <a:rPr lang="en-IN" dirty="0" err="1" smtClean="0"/>
              <a:t>Aamir</a:t>
            </a:r>
            <a:r>
              <a:rPr lang="en-IN" dirty="0" smtClean="0"/>
              <a:t> Khan was commissioned to endorse the campaign </a:t>
            </a:r>
          </a:p>
          <a:p>
            <a:pPr algn="just"/>
            <a:r>
              <a:rPr lang="en-IN" dirty="0" smtClean="0"/>
              <a:t>It also attempted to re-</a:t>
            </a:r>
            <a:r>
              <a:rPr lang="en-IN" dirty="0" err="1" smtClean="0"/>
              <a:t>instill</a:t>
            </a:r>
            <a:r>
              <a:rPr lang="en-IN" dirty="0" smtClean="0"/>
              <a:t> a sense of responsibility towards tourist and re-enforce the confidence of foreign tourist tourists India as a preferred holiday destination. </a:t>
            </a:r>
          </a:p>
          <a:p>
            <a:pPr algn="just"/>
            <a:r>
              <a:rPr lang="en-IN" b="1" dirty="0" smtClean="0"/>
              <a:t>National Tourism Advisory Council (NTAC) :  </a:t>
            </a:r>
            <a:r>
              <a:rPr lang="en-IN" dirty="0" smtClean="0"/>
              <a:t>this was the advisory body to the ministry ,with the objective to act as “Think Tank” and advise the government on various policy matters related to tourism.  National Tourism Advisory Council was re-constituted in 2011 . NTAC were formed to formulate specific action plans on the subject of promotion and marketing, infrastructure ,taxation and facilitation , human resource development, heritage and eco-tourism.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2" name="Picture 2" descr="E:\ITC Imphal 2014\GHNP Pics\IMG_0657.jpg"/>
          <p:cNvPicPr>
            <a:picLocks noChangeAspect="1" noChangeArrowheads="1"/>
          </p:cNvPicPr>
          <p:nvPr/>
        </p:nvPicPr>
        <p:blipFill>
          <a:blip r:embed="rId2" cstate="print"/>
          <a:srcRect/>
          <a:stretch>
            <a:fillRect/>
          </a:stretch>
        </p:blipFill>
        <p:spPr bwMode="auto">
          <a:xfrm>
            <a:off x="0" y="0"/>
            <a:ext cx="9192518" cy="6858000"/>
          </a:xfrm>
          <a:prstGeom prst="rect">
            <a:avLst/>
          </a:prstGeom>
          <a:noFill/>
        </p:spPr>
      </p:pic>
      <p:sp>
        <p:nvSpPr>
          <p:cNvPr id="5" name="Content Placeholder 4"/>
          <p:cNvSpPr>
            <a:spLocks noGrp="1"/>
          </p:cNvSpPr>
          <p:nvPr>
            <p:ph sz="quarter" idx="1"/>
          </p:nvPr>
        </p:nvSpPr>
        <p:spPr>
          <a:xfrm>
            <a:off x="467544" y="404664"/>
            <a:ext cx="8219256" cy="6120680"/>
          </a:xfrm>
          <a:solidFill>
            <a:srgbClr val="92D050"/>
          </a:solidFill>
        </p:spPr>
        <p:txBody>
          <a:bodyPr/>
          <a:lstStyle/>
          <a:p>
            <a:pPr algn="just"/>
            <a:r>
              <a:rPr lang="en-IN" b="1" dirty="0" smtClean="0"/>
              <a:t>National Tourism Policy 2002 :  </a:t>
            </a:r>
            <a:r>
              <a:rPr lang="en-IN" dirty="0" smtClean="0"/>
              <a:t>The objective was to position India as a global brand to take advantage of the global trade and vast tourism potential.</a:t>
            </a:r>
          </a:p>
          <a:p>
            <a:pPr algn="just"/>
            <a:r>
              <a:rPr lang="en-IN" dirty="0" smtClean="0"/>
              <a:t>The policy took into consideration seven key areas : The areas were </a:t>
            </a:r>
          </a:p>
          <a:p>
            <a:pPr marL="514350" indent="-514350" algn="just">
              <a:buFont typeface="+mj-lt"/>
              <a:buAutoNum type="arabicParenR"/>
            </a:pPr>
            <a:r>
              <a:rPr lang="en-IN" dirty="0" err="1" smtClean="0"/>
              <a:t>Swagat</a:t>
            </a:r>
            <a:r>
              <a:rPr lang="en-IN" dirty="0" smtClean="0"/>
              <a:t> ( Welcome) </a:t>
            </a:r>
          </a:p>
          <a:p>
            <a:pPr marL="514350" indent="-514350" algn="just">
              <a:buFont typeface="+mj-lt"/>
              <a:buAutoNum type="arabicParenR"/>
            </a:pPr>
            <a:r>
              <a:rPr lang="en-IN" dirty="0" err="1" smtClean="0"/>
              <a:t>Soochanna</a:t>
            </a:r>
            <a:r>
              <a:rPr lang="en-IN" dirty="0" smtClean="0"/>
              <a:t> ( Information) </a:t>
            </a:r>
          </a:p>
          <a:p>
            <a:pPr marL="514350" indent="-514350" algn="just">
              <a:buFont typeface="+mj-lt"/>
              <a:buAutoNum type="arabicParenR"/>
            </a:pPr>
            <a:r>
              <a:rPr lang="en-IN" dirty="0" err="1" smtClean="0"/>
              <a:t>Suvidha</a:t>
            </a:r>
            <a:r>
              <a:rPr lang="en-IN" dirty="0" smtClean="0"/>
              <a:t> ( Facility)</a:t>
            </a:r>
          </a:p>
          <a:p>
            <a:pPr marL="514350" indent="-514350" algn="just">
              <a:buFont typeface="+mj-lt"/>
              <a:buAutoNum type="arabicParenR"/>
            </a:pPr>
            <a:r>
              <a:rPr lang="en-IN" dirty="0" err="1" smtClean="0"/>
              <a:t>Suraksha</a:t>
            </a:r>
            <a:r>
              <a:rPr lang="en-IN" dirty="0" smtClean="0"/>
              <a:t> (Safety) </a:t>
            </a:r>
          </a:p>
          <a:p>
            <a:pPr marL="514350" indent="-514350" algn="just">
              <a:buFont typeface="+mj-lt"/>
              <a:buAutoNum type="arabicParenR"/>
            </a:pPr>
            <a:r>
              <a:rPr lang="en-IN" dirty="0" err="1" smtClean="0"/>
              <a:t>Sahyog</a:t>
            </a:r>
            <a:r>
              <a:rPr lang="en-IN" dirty="0" smtClean="0"/>
              <a:t> ( Cooperation) </a:t>
            </a:r>
          </a:p>
          <a:p>
            <a:pPr marL="514350" indent="-514350" algn="just">
              <a:buFont typeface="+mj-lt"/>
              <a:buAutoNum type="arabicParenR"/>
            </a:pPr>
            <a:r>
              <a:rPr lang="en-IN" dirty="0" err="1" smtClean="0"/>
              <a:t>Samrachana</a:t>
            </a:r>
            <a:r>
              <a:rPr lang="en-IN" dirty="0" smtClean="0"/>
              <a:t> ( Infrastructure ) </a:t>
            </a:r>
          </a:p>
          <a:p>
            <a:pPr marL="514350" indent="-514350" algn="just">
              <a:buFont typeface="+mj-lt"/>
              <a:buAutoNum type="arabicParenR"/>
            </a:pPr>
            <a:r>
              <a:rPr lang="en-IN" dirty="0" err="1" smtClean="0"/>
              <a:t>Safai</a:t>
            </a:r>
            <a:r>
              <a:rPr lang="en-IN" dirty="0" smtClean="0"/>
              <a:t> ( Cleanliness ) </a:t>
            </a:r>
          </a:p>
          <a:p>
            <a:pPr marL="514350" indent="-514350" algn="just">
              <a:buNone/>
            </a:pPr>
            <a:endParaRPr lang="en-IN" dirty="0" smtClean="0"/>
          </a:p>
          <a:p>
            <a:pPr marL="514350" indent="-514350" algn="just">
              <a:buFont typeface="+mj-lt"/>
              <a:buAutoNum type="arabicParenR"/>
            </a:pPr>
            <a:endParaRPr lang="en-IN" dirty="0" smtClean="0"/>
          </a:p>
          <a:p>
            <a:pPr marL="514350" indent="-514350" algn="just">
              <a:buFont typeface="+mj-lt"/>
              <a:buAutoNum type="arabicParenR"/>
            </a:pPr>
            <a:endParaRPr lang="en-I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2" name="Picture 2" descr="E:\ITC Imphal 2014\GHNP Pics\IMG_0657.jpg"/>
          <p:cNvPicPr>
            <a:picLocks noChangeAspect="1" noChangeArrowheads="1"/>
          </p:cNvPicPr>
          <p:nvPr/>
        </p:nvPicPr>
        <p:blipFill>
          <a:blip r:embed="rId2" cstate="print"/>
          <a:srcRect/>
          <a:stretch>
            <a:fillRect/>
          </a:stretch>
        </p:blipFill>
        <p:spPr bwMode="auto">
          <a:xfrm>
            <a:off x="0" y="0"/>
            <a:ext cx="9192518" cy="6858000"/>
          </a:xfrm>
          <a:prstGeom prst="rect">
            <a:avLst/>
          </a:prstGeom>
          <a:noFill/>
        </p:spPr>
      </p:pic>
      <p:sp>
        <p:nvSpPr>
          <p:cNvPr id="5" name="Content Placeholder 4"/>
          <p:cNvSpPr>
            <a:spLocks noGrp="1"/>
          </p:cNvSpPr>
          <p:nvPr>
            <p:ph sz="quarter" idx="1"/>
          </p:nvPr>
        </p:nvSpPr>
        <p:spPr>
          <a:xfrm>
            <a:off x="467544" y="404664"/>
            <a:ext cx="8219256" cy="6120680"/>
          </a:xfrm>
          <a:solidFill>
            <a:srgbClr val="92D050"/>
          </a:solidFill>
        </p:spPr>
        <p:txBody>
          <a:bodyPr/>
          <a:lstStyle/>
          <a:p>
            <a:pPr algn="just"/>
            <a:r>
              <a:rPr lang="en-IN" b="1" dirty="0" smtClean="0"/>
              <a:t>Draft of National Tourism Policy 2015  :  </a:t>
            </a:r>
            <a:r>
              <a:rPr lang="en-IN" dirty="0" smtClean="0"/>
              <a:t>The To promote India as ‘Must Experience’ and ‘Must Revisit’ destination, the </a:t>
            </a:r>
            <a:r>
              <a:rPr lang="en-IN" dirty="0" err="1" smtClean="0"/>
              <a:t>Narendra</a:t>
            </a:r>
            <a:r>
              <a:rPr lang="en-IN" dirty="0" smtClean="0"/>
              <a:t> </a:t>
            </a:r>
            <a:r>
              <a:rPr lang="en-IN" dirty="0" err="1" smtClean="0"/>
              <a:t>Modi</a:t>
            </a:r>
            <a:r>
              <a:rPr lang="en-IN" dirty="0" smtClean="0"/>
              <a:t> government has come out with a national tourism policy 2015 draft. The new policy gives direct access to the Prime Minister’s Office (PMO) in deciding the course of the crucial sector that is expected to contribute 6.7 per cent to the country’s GDP. One of the key co-ordination committee announced as part of the policy will be under the PMO, many aspects of </a:t>
            </a:r>
            <a:r>
              <a:rPr lang="en-IN" dirty="0" err="1" smtClean="0"/>
              <a:t>Modi’s</a:t>
            </a:r>
            <a:r>
              <a:rPr lang="en-IN" dirty="0" smtClean="0"/>
              <a:t> vision like Make in India, </a:t>
            </a:r>
            <a:r>
              <a:rPr lang="en-IN" dirty="0" err="1" smtClean="0"/>
              <a:t>Swachh</a:t>
            </a:r>
            <a:r>
              <a:rPr lang="en-IN" dirty="0" smtClean="0"/>
              <a:t> Bharat, Smart Cities, International Yoga Day and Skill Development are part of the draft policy.</a:t>
            </a:r>
          </a:p>
          <a:p>
            <a:pPr algn="just"/>
            <a:r>
              <a:rPr lang="en-IN" dirty="0" smtClean="0"/>
              <a:t>The policy aims to cash in the tourist wanderlust to increase India’s share in world tourist arrivals from the present measly 0.68 per cent to 1 per cent by 2020 and then take it to two percent by the year 2025.</a:t>
            </a:r>
          </a:p>
          <a:p>
            <a:pPr algn="just"/>
            <a:endParaRPr lang="en-IN" dirty="0" smtClean="0"/>
          </a:p>
          <a:p>
            <a:pPr marL="514350" indent="-514350" algn="just">
              <a:buFont typeface="+mj-lt"/>
              <a:buAutoNum type="arabicParenR"/>
            </a:pPr>
            <a:endParaRPr lang="en-IN" dirty="0" smtClean="0"/>
          </a:p>
          <a:p>
            <a:pPr marL="514350" indent="-514350" algn="just">
              <a:buFont typeface="+mj-lt"/>
              <a:buAutoNum type="arabicParenR"/>
            </a:pPr>
            <a:endParaRPr lang="en-I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descr="C:\Users\hp1\Desktop\taj-mahal-agra-india.jpg"/>
          <p:cNvPicPr>
            <a:picLocks noChangeAspect="1" noChangeArrowheads="1"/>
          </p:cNvPicPr>
          <p:nvPr/>
        </p:nvPicPr>
        <p:blipFill>
          <a:blip r:embed="rId2" cstate="print"/>
          <a:srcRect/>
          <a:stretch>
            <a:fillRect/>
          </a:stretch>
        </p:blipFill>
        <p:spPr bwMode="auto">
          <a:xfrm>
            <a:off x="251520" y="1412776"/>
            <a:ext cx="8712968" cy="5040560"/>
          </a:xfrm>
          <a:prstGeom prst="rect">
            <a:avLst/>
          </a:prstGeom>
          <a:noFill/>
        </p:spPr>
      </p:pic>
      <p:sp>
        <p:nvSpPr>
          <p:cNvPr id="3" name="Content Placeholder 2"/>
          <p:cNvSpPr>
            <a:spLocks noGrp="1"/>
          </p:cNvSpPr>
          <p:nvPr>
            <p:ph sz="quarter" idx="1"/>
          </p:nvPr>
        </p:nvSpPr>
        <p:spPr>
          <a:xfrm>
            <a:off x="251520" y="548680"/>
            <a:ext cx="8712968" cy="5112568"/>
          </a:xfrm>
        </p:spPr>
        <p:txBody>
          <a:bodyPr/>
          <a:lstStyle/>
          <a:p>
            <a:pPr>
              <a:buNone/>
            </a:pPr>
            <a:r>
              <a:rPr lang="en-IN" dirty="0" smtClean="0"/>
              <a:t>    We can divide the development of tourism Industry in Four Phases :</a:t>
            </a:r>
          </a:p>
          <a:p>
            <a:pPr>
              <a:buNone/>
            </a:pPr>
            <a:endParaRPr lang="en-IN" dirty="0"/>
          </a:p>
        </p:txBody>
      </p:sp>
      <p:graphicFrame>
        <p:nvGraphicFramePr>
          <p:cNvPr id="6" name="Diagram 5"/>
          <p:cNvGraphicFramePr/>
          <p:nvPr/>
        </p:nvGraphicFramePr>
        <p:xfrm>
          <a:off x="467544" y="1412776"/>
          <a:ext cx="821925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67544" y="3212976"/>
          <a:ext cx="8219256"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descr="E:\ITC Imphal 2014\GHNP Pics\IMG_979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907704" y="274638"/>
            <a:ext cx="6779096" cy="706090"/>
          </a:xfrm>
          <a:solidFill>
            <a:srgbClr val="FFFF00"/>
          </a:solidFill>
        </p:spPr>
        <p:txBody>
          <a:bodyPr>
            <a:normAutofit fontScale="90000"/>
          </a:bodyPr>
          <a:lstStyle/>
          <a:p>
            <a:r>
              <a:rPr lang="en-IN" dirty="0" smtClean="0"/>
              <a:t>Phase -1 ( Before 1951) </a:t>
            </a:r>
            <a:endParaRPr lang="en-IN" dirty="0"/>
          </a:p>
        </p:txBody>
      </p:sp>
      <p:sp>
        <p:nvSpPr>
          <p:cNvPr id="3" name="Content Placeholder 2"/>
          <p:cNvSpPr>
            <a:spLocks noGrp="1"/>
          </p:cNvSpPr>
          <p:nvPr>
            <p:ph sz="quarter" idx="1"/>
          </p:nvPr>
        </p:nvSpPr>
        <p:spPr>
          <a:xfrm>
            <a:off x="323528" y="1447800"/>
            <a:ext cx="8640960" cy="4572000"/>
          </a:xfrm>
          <a:solidFill>
            <a:srgbClr val="92D050"/>
          </a:solidFill>
        </p:spPr>
        <p:txBody>
          <a:bodyPr>
            <a:normAutofit fontScale="92500" lnSpcReduction="20000"/>
          </a:bodyPr>
          <a:lstStyle/>
          <a:p>
            <a:r>
              <a:rPr lang="en-IN" dirty="0" smtClean="0"/>
              <a:t>Two committees were constituted by Government of India </a:t>
            </a:r>
          </a:p>
          <a:p>
            <a:r>
              <a:rPr lang="en-IN" dirty="0" smtClean="0"/>
              <a:t>1</a:t>
            </a:r>
            <a:r>
              <a:rPr lang="en-IN" baseline="30000" dirty="0" smtClean="0"/>
              <a:t>st</a:t>
            </a:r>
            <a:r>
              <a:rPr lang="en-IN" dirty="0" smtClean="0"/>
              <a:t> – The </a:t>
            </a:r>
            <a:r>
              <a:rPr lang="en-IN" dirty="0" err="1" smtClean="0"/>
              <a:t>Sargent</a:t>
            </a:r>
            <a:r>
              <a:rPr lang="en-IN" dirty="0" smtClean="0"/>
              <a:t> Committee and Ad-Hoc Tourist Traffic Committee : The main objective of the committee was :-</a:t>
            </a:r>
          </a:p>
          <a:p>
            <a:pPr marL="514350" indent="-514350">
              <a:buFont typeface="+mj-lt"/>
              <a:buAutoNum type="alphaLcParenR"/>
            </a:pPr>
            <a:r>
              <a:rPr lang="en-IN" dirty="0" smtClean="0"/>
              <a:t>    to understand the potential of the growing tourist traffic in the country</a:t>
            </a:r>
          </a:p>
          <a:p>
            <a:pPr marL="514350" indent="-514350">
              <a:buFont typeface="+mj-lt"/>
              <a:buAutoNum type="alphaLcParenR"/>
            </a:pPr>
            <a:r>
              <a:rPr lang="en-IN" dirty="0" smtClean="0"/>
              <a:t>To set up the central tourist organisation at centre to coordinate between various regional offices in metro cites like Delhi, Calcutta and Madras.</a:t>
            </a:r>
          </a:p>
          <a:p>
            <a:pPr marL="514350" indent="-514350">
              <a:buFont typeface="+mj-lt"/>
              <a:buAutoNum type="alphaLcParenR"/>
            </a:pPr>
            <a:r>
              <a:rPr lang="en-IN" dirty="0" smtClean="0"/>
              <a:t>It also recommended the setting up of tourist publicity cell in Indian Embassies and consulates all over the world as a result ,An Ad-Hoc Tourist Traffic Committee was appointed in year 1948 ( to suggest ways to promote tourist traffic in India.</a:t>
            </a:r>
          </a:p>
          <a:p>
            <a:pPr marL="514350" indent="-514350">
              <a:buFont typeface="+mj-lt"/>
              <a:buAutoNum type="alphaLcParenR"/>
            </a:pPr>
            <a:r>
              <a:rPr lang="en-IN" dirty="0" smtClean="0"/>
              <a:t>Separate Tourist Traffic Branch was opened up in 1949.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548680"/>
            <a:ext cx="8712968" cy="5112568"/>
          </a:xfrm>
        </p:spPr>
        <p:txBody>
          <a:bodyPr/>
          <a:lstStyle/>
          <a:p>
            <a:pPr>
              <a:buNone/>
            </a:pPr>
            <a:r>
              <a:rPr lang="en-IN" dirty="0" smtClean="0"/>
              <a:t>    </a:t>
            </a:r>
          </a:p>
          <a:p>
            <a:pPr>
              <a:buNone/>
            </a:pPr>
            <a:endParaRPr lang="en-IN" dirty="0"/>
          </a:p>
        </p:txBody>
      </p:sp>
      <p:graphicFrame>
        <p:nvGraphicFramePr>
          <p:cNvPr id="9" name="Diagram 8"/>
          <p:cNvGraphicFramePr/>
          <p:nvPr/>
        </p:nvGraphicFramePr>
        <p:xfrm>
          <a:off x="251520" y="332656"/>
          <a:ext cx="8784976" cy="599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E:\ITC Imphal 2014\GHNP Pics\dhel meadow (2).jpg"/>
          <p:cNvPicPr>
            <a:picLocks noChangeAspect="1" noChangeArrowheads="1"/>
          </p:cNvPicPr>
          <p:nvPr/>
        </p:nvPicPr>
        <p:blipFill>
          <a:blip r:embed="rId2" cstate="print"/>
          <a:srcRect/>
          <a:stretch>
            <a:fillRect/>
          </a:stretch>
        </p:blipFill>
        <p:spPr bwMode="auto">
          <a:xfrm>
            <a:off x="323528" y="274638"/>
            <a:ext cx="8820472" cy="6322714"/>
          </a:xfrm>
          <a:prstGeom prst="rect">
            <a:avLst/>
          </a:prstGeom>
          <a:noFill/>
        </p:spPr>
      </p:pic>
      <p:sp>
        <p:nvSpPr>
          <p:cNvPr id="2" name="Title 1"/>
          <p:cNvSpPr>
            <a:spLocks noGrp="1"/>
          </p:cNvSpPr>
          <p:nvPr>
            <p:ph type="title"/>
          </p:nvPr>
        </p:nvSpPr>
        <p:spPr>
          <a:xfrm>
            <a:off x="1907704" y="274638"/>
            <a:ext cx="6779096" cy="1143000"/>
          </a:xfrm>
          <a:solidFill>
            <a:srgbClr val="FFC000"/>
          </a:solidFill>
        </p:spPr>
        <p:txBody>
          <a:bodyPr/>
          <a:lstStyle/>
          <a:p>
            <a:r>
              <a:rPr lang="en-IN" dirty="0" smtClean="0"/>
              <a:t>Phase -2 (1951-1980) </a:t>
            </a:r>
            <a:endParaRPr lang="en-IN" dirty="0"/>
          </a:p>
        </p:txBody>
      </p:sp>
      <p:sp>
        <p:nvSpPr>
          <p:cNvPr id="3" name="Content Placeholder 2"/>
          <p:cNvSpPr>
            <a:spLocks noGrp="1"/>
          </p:cNvSpPr>
          <p:nvPr>
            <p:ph sz="quarter" idx="1"/>
          </p:nvPr>
        </p:nvSpPr>
        <p:spPr>
          <a:xfrm>
            <a:off x="323528" y="1447800"/>
            <a:ext cx="8820472" cy="4572000"/>
          </a:xfrm>
          <a:solidFill>
            <a:srgbClr val="92D050"/>
          </a:solidFill>
        </p:spPr>
        <p:txBody>
          <a:bodyPr>
            <a:normAutofit fontScale="92500" lnSpcReduction="20000"/>
          </a:bodyPr>
          <a:lstStyle/>
          <a:p>
            <a:r>
              <a:rPr lang="en-IN" dirty="0" smtClean="0"/>
              <a:t>This phase was an important phase of tourism development </a:t>
            </a:r>
            <a:r>
              <a:rPr lang="en-IN" dirty="0" err="1" smtClean="0"/>
              <a:t>wherein,Tourist</a:t>
            </a:r>
            <a:r>
              <a:rPr lang="en-IN" dirty="0" smtClean="0"/>
              <a:t> offices were set up on the National and International level. The following were the main achievements from this phase:   </a:t>
            </a:r>
          </a:p>
          <a:p>
            <a:pPr marL="514350" indent="-514350">
              <a:buFont typeface="+mj-lt"/>
              <a:buAutoNum type="alphaLcParenR"/>
            </a:pPr>
            <a:r>
              <a:rPr lang="en-IN" b="1" dirty="0" smtClean="0"/>
              <a:t>Tourism Information offices  in India : </a:t>
            </a:r>
            <a:r>
              <a:rPr lang="en-IN" dirty="0" smtClean="0"/>
              <a:t>Tourism offices were opened up in metro cites like Delhi, Calcutta and Madras in 1951 followed by information centres all over the country.</a:t>
            </a:r>
          </a:p>
          <a:p>
            <a:pPr marL="514350" indent="-514350">
              <a:buFont typeface="+mj-lt"/>
              <a:buAutoNum type="alphaLcParenR"/>
            </a:pPr>
            <a:r>
              <a:rPr lang="en-IN" dirty="0" smtClean="0"/>
              <a:t> </a:t>
            </a:r>
            <a:r>
              <a:rPr lang="en-IN" b="1" dirty="0" smtClean="0"/>
              <a:t>Tourism Information Offices Overseas : </a:t>
            </a:r>
            <a:r>
              <a:rPr lang="en-IN" dirty="0" smtClean="0"/>
              <a:t>To attract the foreign tourist in the country the tourist offices were established </a:t>
            </a:r>
            <a:r>
              <a:rPr lang="en-IN" dirty="0" err="1" smtClean="0"/>
              <a:t>wordwide</a:t>
            </a:r>
            <a:r>
              <a:rPr lang="en-IN" dirty="0" smtClean="0"/>
              <a:t>. First office was opened up in New York ( USA) in Dec1952. In Europe the first office was opened up in London July 1955.</a:t>
            </a:r>
          </a:p>
          <a:p>
            <a:pPr marL="514350" indent="-514350">
              <a:buFont typeface="+mj-lt"/>
              <a:buAutoNum type="alphaLcParenR"/>
            </a:pPr>
            <a:r>
              <a:rPr lang="en-IN" dirty="0" smtClean="0"/>
              <a:t>Tourist traffic office was divided into four branches (1955-56). “Tourist traffic Section”,  “Tourist Administration Section” ,  “Tourist Publicity Section”, “Distribution Section”  ( Bhatia ,2007)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76672"/>
            <a:ext cx="8820472" cy="5543128"/>
          </a:xfrm>
          <a:solidFill>
            <a:srgbClr val="92D050"/>
          </a:solidFill>
        </p:spPr>
        <p:txBody>
          <a:bodyPr>
            <a:normAutofit fontScale="92500"/>
          </a:bodyPr>
          <a:lstStyle/>
          <a:p>
            <a:r>
              <a:rPr lang="en-IN" b="1" dirty="0" smtClean="0"/>
              <a:t>Department of  Tourism was established :  </a:t>
            </a:r>
            <a:r>
              <a:rPr lang="en-IN" dirty="0" smtClean="0"/>
              <a:t>On March 1</a:t>
            </a:r>
            <a:r>
              <a:rPr lang="en-IN" baseline="30000" dirty="0" smtClean="0"/>
              <a:t>st</a:t>
            </a:r>
            <a:r>
              <a:rPr lang="en-IN" dirty="0" smtClean="0"/>
              <a:t> ,1958  a separate department of tourism was created in place of  Tourist Traffic Branch under the Ministry of  Transport and Communication.</a:t>
            </a:r>
          </a:p>
          <a:p>
            <a:r>
              <a:rPr lang="en-IN" b="1" dirty="0" err="1" smtClean="0"/>
              <a:t>Jha</a:t>
            </a:r>
            <a:r>
              <a:rPr lang="en-IN" b="1" dirty="0" smtClean="0"/>
              <a:t> </a:t>
            </a:r>
            <a:r>
              <a:rPr lang="en-IN" b="1" dirty="0" err="1" smtClean="0"/>
              <a:t>Committte</a:t>
            </a:r>
            <a:r>
              <a:rPr lang="en-IN" b="1" dirty="0" smtClean="0"/>
              <a:t> 1963 :  </a:t>
            </a:r>
            <a:r>
              <a:rPr lang="en-IN" dirty="0" smtClean="0"/>
              <a:t>Due to decline of tourist from 1,39,804  in 1961 to 1,34,036 in 1962 the committee was appointed to know the reasons under the chairman ship of Mr. L.K </a:t>
            </a:r>
            <a:r>
              <a:rPr lang="en-IN" dirty="0" err="1" smtClean="0"/>
              <a:t>Jha</a:t>
            </a:r>
            <a:r>
              <a:rPr lang="en-IN" dirty="0" smtClean="0"/>
              <a:t> ,the then secretary ,Department of Economic Affairs , Ministry of Finance. The main recommendation of </a:t>
            </a:r>
            <a:r>
              <a:rPr lang="en-IN" dirty="0" err="1" smtClean="0"/>
              <a:t>Jha</a:t>
            </a:r>
            <a:r>
              <a:rPr lang="en-IN" dirty="0" smtClean="0"/>
              <a:t> Committee was : </a:t>
            </a:r>
          </a:p>
          <a:p>
            <a:pPr marL="514350" indent="-514350">
              <a:buFont typeface="+mj-lt"/>
              <a:buAutoNum type="alphaLcParenR"/>
            </a:pPr>
            <a:r>
              <a:rPr lang="en-IN" dirty="0" smtClean="0"/>
              <a:t>To establish three corporations  in the public sector to develop Hotels, transport and entertainment </a:t>
            </a:r>
          </a:p>
          <a:p>
            <a:pPr marL="514350" indent="-514350">
              <a:buFont typeface="+mj-lt"/>
              <a:buAutoNum type="alphaLcParenR"/>
            </a:pPr>
            <a:r>
              <a:rPr lang="en-IN" dirty="0" smtClean="0"/>
              <a:t> To make immigration and customs staff polite and friendly</a:t>
            </a:r>
          </a:p>
          <a:p>
            <a:pPr marL="514350" indent="-514350">
              <a:buFont typeface="+mj-lt"/>
              <a:buAutoNum type="alphaLcParenR"/>
            </a:pPr>
            <a:r>
              <a:rPr lang="en-IN" b="1" dirty="0" smtClean="0"/>
              <a:t>ITDC  ( Indian Tourism Development Corporation ) was set up in 1966 </a:t>
            </a:r>
            <a:r>
              <a:rPr lang="en-IN" dirty="0" smtClean="0"/>
              <a:t>: With major responsibilities of construction of hotels, restaurants  ,guest houses and beach resorts ,entertainment facilities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descr="E:\ITC Imphal 2014\GHNP Pics\Himalaya 493.jpg"/>
          <p:cNvPicPr>
            <a:picLocks noChangeAspect="1" noChangeArrowheads="1"/>
          </p:cNvPicPr>
          <p:nvPr/>
        </p:nvPicPr>
        <p:blipFill>
          <a:blip r:embed="rId2" cstate="print"/>
          <a:srcRect/>
          <a:stretch>
            <a:fillRect/>
          </a:stretch>
        </p:blipFill>
        <p:spPr bwMode="auto">
          <a:xfrm>
            <a:off x="-36512" y="1"/>
            <a:ext cx="9180512" cy="6858000"/>
          </a:xfrm>
          <a:prstGeom prst="rect">
            <a:avLst/>
          </a:prstGeom>
          <a:noFill/>
        </p:spPr>
      </p:pic>
      <p:sp>
        <p:nvSpPr>
          <p:cNvPr id="3" name="Content Placeholder 2"/>
          <p:cNvSpPr>
            <a:spLocks noGrp="1"/>
          </p:cNvSpPr>
          <p:nvPr>
            <p:ph sz="quarter" idx="1"/>
          </p:nvPr>
        </p:nvSpPr>
        <p:spPr>
          <a:xfrm>
            <a:off x="251520" y="1196752"/>
            <a:ext cx="8496944" cy="4823048"/>
          </a:xfrm>
          <a:solidFill>
            <a:schemeClr val="accent1">
              <a:lumMod val="20000"/>
              <a:lumOff val="80000"/>
            </a:schemeClr>
          </a:solidFill>
        </p:spPr>
        <p:txBody>
          <a:bodyPr>
            <a:normAutofit/>
          </a:bodyPr>
          <a:lstStyle/>
          <a:p>
            <a:pPr algn="just"/>
            <a:r>
              <a:rPr lang="en-IN" b="1" dirty="0" smtClean="0"/>
              <a:t>Ministry of Tourism : </a:t>
            </a:r>
            <a:r>
              <a:rPr lang="en-IN" dirty="0" smtClean="0"/>
              <a:t>By the presidential order dated March 14</a:t>
            </a:r>
            <a:r>
              <a:rPr lang="en-IN" baseline="30000" dirty="0" smtClean="0"/>
              <a:t>th</a:t>
            </a:r>
            <a:r>
              <a:rPr lang="en-IN" dirty="0" smtClean="0"/>
              <a:t>,1967 .the Department of Aviation and Tourism which was under the Ministry of Transport and Civil Aviation was formed into separate ministry designated as the Ministry of  Tourism and Civil Aviation ,with two constituent departments. </a:t>
            </a:r>
          </a:p>
          <a:p>
            <a:pPr marL="571500" indent="-571500" algn="just">
              <a:buAutoNum type="romanLcParenBoth"/>
            </a:pPr>
            <a:r>
              <a:rPr lang="en-IN" dirty="0" smtClean="0"/>
              <a:t>Department of Tourism</a:t>
            </a:r>
          </a:p>
          <a:p>
            <a:pPr marL="571500" indent="-571500" algn="just">
              <a:buAutoNum type="romanLcParenBoth"/>
            </a:pPr>
            <a:r>
              <a:rPr lang="en-IN" dirty="0" smtClean="0"/>
              <a:t>Department of Civil Aviation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a:solidFill>
            <a:srgbClr val="FFC000"/>
          </a:solidFill>
        </p:spPr>
        <p:txBody>
          <a:bodyPr/>
          <a:lstStyle/>
          <a:p>
            <a:r>
              <a:rPr lang="en-IN" dirty="0" smtClean="0"/>
              <a:t>Phase -3 (1980-2002 ) </a:t>
            </a:r>
            <a:endParaRPr lang="en-IN" dirty="0"/>
          </a:p>
        </p:txBody>
      </p:sp>
      <p:sp>
        <p:nvSpPr>
          <p:cNvPr id="3" name="Content Placeholder 2"/>
          <p:cNvSpPr>
            <a:spLocks noGrp="1"/>
          </p:cNvSpPr>
          <p:nvPr>
            <p:ph sz="quarter" idx="1"/>
          </p:nvPr>
        </p:nvSpPr>
        <p:spPr>
          <a:xfrm>
            <a:off x="323528" y="1447800"/>
            <a:ext cx="8820472" cy="4572000"/>
          </a:xfrm>
          <a:solidFill>
            <a:srgbClr val="92D050"/>
          </a:solidFill>
        </p:spPr>
        <p:txBody>
          <a:bodyPr>
            <a:normAutofit/>
          </a:bodyPr>
          <a:lstStyle/>
          <a:p>
            <a:r>
              <a:rPr lang="en-IN" dirty="0" smtClean="0"/>
              <a:t>During this period National Tourism Committee ,Tourism Finance Corporation of  India were established and National Synergy Program was Initiated  by the Government </a:t>
            </a:r>
          </a:p>
          <a:p>
            <a:r>
              <a:rPr lang="en-IN" b="1" dirty="0" smtClean="0"/>
              <a:t>National Committee on Tourism :  </a:t>
            </a:r>
            <a:r>
              <a:rPr lang="en-IN" dirty="0" smtClean="0"/>
              <a:t>Planning  Commission set up National Committee on tourism in July 1986 . The committee, in this report recommended that the existing Department of Tourism to be replaced by a National Tourism Board.</a:t>
            </a:r>
          </a:p>
          <a:p>
            <a:r>
              <a:rPr lang="en-IN" dirty="0" smtClean="0"/>
              <a:t> The Committee also suggested that there must be separate cadre of Indian Tourism Services.</a:t>
            </a:r>
          </a:p>
          <a:p>
            <a:r>
              <a:rPr lang="en-IN" dirty="0" smtClean="0"/>
              <a:t>Submitted a proposal for partial privatization of the two airlines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E:\ITC Imphal 2014\GHNP Pics\Himalaya 493.jpg"/>
          <p:cNvPicPr>
            <a:picLocks noChangeAspect="1" noChangeArrowheads="1"/>
          </p:cNvPicPr>
          <p:nvPr/>
        </p:nvPicPr>
        <p:blipFill>
          <a:blip r:embed="rId2" cstate="print"/>
          <a:srcRect/>
          <a:stretch>
            <a:fillRect/>
          </a:stretch>
        </p:blipFill>
        <p:spPr bwMode="auto">
          <a:xfrm>
            <a:off x="0" y="0"/>
            <a:ext cx="9217024" cy="6858000"/>
          </a:xfrm>
          <a:prstGeom prst="rect">
            <a:avLst/>
          </a:prstGeom>
          <a:noFill/>
        </p:spPr>
      </p:pic>
      <p:sp>
        <p:nvSpPr>
          <p:cNvPr id="3" name="Content Placeholder 2"/>
          <p:cNvSpPr>
            <a:spLocks noGrp="1"/>
          </p:cNvSpPr>
          <p:nvPr>
            <p:ph sz="quarter" idx="1"/>
          </p:nvPr>
        </p:nvSpPr>
        <p:spPr>
          <a:xfrm>
            <a:off x="323528" y="1447800"/>
            <a:ext cx="8820472" cy="4572000"/>
          </a:xfrm>
          <a:solidFill>
            <a:srgbClr val="92D050"/>
          </a:solidFill>
        </p:spPr>
        <p:txBody>
          <a:bodyPr>
            <a:normAutofit/>
          </a:bodyPr>
          <a:lstStyle/>
          <a:p>
            <a:r>
              <a:rPr lang="en-IN" b="1" dirty="0" smtClean="0"/>
              <a:t>Tourism Finance Corporation of  India (TFCI ) : </a:t>
            </a:r>
            <a:r>
              <a:rPr lang="en-IN" dirty="0" smtClean="0"/>
              <a:t>It was set up in 1987 before that sector was financed by  Industrial Development Bank of India, Industrial Credit and Investment Corporation of India </a:t>
            </a:r>
          </a:p>
          <a:p>
            <a:pPr marL="514350" indent="-514350">
              <a:buFont typeface="+mj-lt"/>
              <a:buAutoNum type="alphaLcParenR"/>
            </a:pPr>
            <a:r>
              <a:rPr lang="en-IN" dirty="0" smtClean="0"/>
              <a:t>TFCI operates in two areas :-  financing and consulting. </a:t>
            </a:r>
          </a:p>
          <a:p>
            <a:pPr marL="514350" indent="-514350">
              <a:buFont typeface="+mj-lt"/>
              <a:buAutoNum type="alphaLcParenR"/>
            </a:pPr>
            <a:r>
              <a:rPr lang="en-IN" dirty="0" smtClean="0"/>
              <a:t>TFCI has funded 530 projects,80 % are hotels over 63,000 rooms ( all hotels are in classified category ) </a:t>
            </a:r>
          </a:p>
          <a:p>
            <a:r>
              <a:rPr lang="en-IN" b="1" dirty="0" smtClean="0"/>
              <a:t>Tourism Synergy Programme : </a:t>
            </a:r>
            <a:r>
              <a:rPr lang="en-IN" dirty="0" smtClean="0"/>
              <a:t> the provide synergy between different organisations of both public and private sector was made in 1993 . The synergy programme was transformed into National Strategy for the development of Tourism 1993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2891</TotalTime>
  <Words>1524</Words>
  <Application>Microsoft Office PowerPoint</Application>
  <PresentationFormat>On-screen Show (4:3)</PresentationFormat>
  <Paragraphs>87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PHASES OF INDIAN TOURISM INDUSTRY </vt:lpstr>
      <vt:lpstr>Slide 2</vt:lpstr>
      <vt:lpstr>Phase -1 ( Before 1951) </vt:lpstr>
      <vt:lpstr>Slide 4</vt:lpstr>
      <vt:lpstr>Phase -2 (1951-1980) </vt:lpstr>
      <vt:lpstr>Slide 6</vt:lpstr>
      <vt:lpstr>Slide 7</vt:lpstr>
      <vt:lpstr>Phase -3 (1980-2002 ) </vt:lpstr>
      <vt:lpstr>Slide 9</vt:lpstr>
      <vt:lpstr>Slide 10</vt:lpstr>
      <vt:lpstr>Slide 11</vt:lpstr>
      <vt:lpstr>Phase -4  (2002  Onwards) </vt:lpstr>
      <vt:lpstr>Slide 13</vt:lpstr>
      <vt:lpstr>Slide 14</vt:lpstr>
    </vt:vector>
  </TitlesOfParts>
  <Company>NHTV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Sector TVT</dc:creator>
  <cp:lastModifiedBy>hp1</cp:lastModifiedBy>
  <cp:revision>103</cp:revision>
  <dcterms:created xsi:type="dcterms:W3CDTF">2002-09-23T13:51:50Z</dcterms:created>
  <dcterms:modified xsi:type="dcterms:W3CDTF">2016-02-03T07:17:25Z</dcterms:modified>
</cp:coreProperties>
</file>