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724F-E963-41E9-B303-9399A4439944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6A7-FF45-48EA-950E-24A1272E85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2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724F-E963-41E9-B303-9399A4439944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6A7-FF45-48EA-950E-24A1272E85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056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724F-E963-41E9-B303-9399A4439944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6A7-FF45-48EA-950E-24A1272E85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396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724F-E963-41E9-B303-9399A4439944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6A7-FF45-48EA-950E-24A1272E85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594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724F-E963-41E9-B303-9399A4439944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6A7-FF45-48EA-950E-24A1272E85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685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724F-E963-41E9-B303-9399A4439944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6A7-FF45-48EA-950E-24A1272E85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328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724F-E963-41E9-B303-9399A4439944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6A7-FF45-48EA-950E-24A1272E85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107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724F-E963-41E9-B303-9399A4439944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6A7-FF45-48EA-950E-24A1272E85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441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724F-E963-41E9-B303-9399A4439944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6A7-FF45-48EA-950E-24A1272E85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983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724F-E963-41E9-B303-9399A4439944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6A7-FF45-48EA-950E-24A1272E85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065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724F-E963-41E9-B303-9399A4439944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6A7-FF45-48EA-950E-24A1272E85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293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F724F-E963-41E9-B303-9399A4439944}" type="datetimeFigureOut">
              <a:rPr lang="en-IN" smtClean="0"/>
              <a:pPr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526A7-FF45-48EA-950E-24A1272E85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321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olber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917" y="1419803"/>
            <a:ext cx="3747752" cy="29235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973917" y="4490113"/>
            <a:ext cx="52440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6000" dirty="0">
                <a:solidFill>
                  <a:srgbClr val="FF0000"/>
                </a:solidFill>
              </a:rPr>
              <a:t>e</a:t>
            </a:r>
            <a:r>
              <a:rPr lang="en-IN" sz="6000" dirty="0" smtClean="0">
                <a:solidFill>
                  <a:srgbClr val="FF0000"/>
                </a:solidFill>
              </a:rPr>
              <a:t>-GOVERNANCE</a:t>
            </a:r>
            <a:endParaRPr lang="en-IN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88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829" y="1028791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en-IN" sz="4400" dirty="0" smtClean="0">
                <a:latin typeface="+mj-lt"/>
              </a:rPr>
              <a:t>                  </a:t>
            </a:r>
            <a:r>
              <a:rPr lang="en-IN" sz="5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IN" sz="6600" b="1" dirty="0" smtClean="0">
                <a:solidFill>
                  <a:srgbClr val="FF0000"/>
                </a:solidFill>
                <a:latin typeface="+mj-lt"/>
              </a:rPr>
              <a:t>e-Governance</a:t>
            </a:r>
            <a:r>
              <a:rPr lang="en-IN" sz="5400" dirty="0" smtClean="0">
                <a:solidFill>
                  <a:srgbClr val="FF0000"/>
                </a:solidFill>
                <a:latin typeface="+mj-lt"/>
              </a:rPr>
              <a:t> </a:t>
            </a:r>
            <a:endParaRPr lang="en-IN" sz="4400" dirty="0" smtClean="0">
              <a:solidFill>
                <a:srgbClr val="FF0000"/>
              </a:solidFill>
              <a:latin typeface="+mj-lt"/>
            </a:endParaRPr>
          </a:p>
          <a:p>
            <a:pPr algn="just">
              <a:buNone/>
            </a:pPr>
            <a:r>
              <a:rPr lang="en-IN" sz="4400" dirty="0" smtClean="0">
                <a:latin typeface="+mj-lt"/>
              </a:rPr>
              <a:t>  </a:t>
            </a:r>
            <a:r>
              <a:rPr lang="en-IN" sz="4400" dirty="0" smtClean="0">
                <a:latin typeface="Aparajita" pitchFamily="34" charset="0"/>
                <a:cs typeface="Aparajita" pitchFamily="34" charset="0"/>
              </a:rPr>
              <a:t>No </a:t>
            </a:r>
            <a:r>
              <a:rPr lang="en-IN" sz="4400" dirty="0">
                <a:latin typeface="Aparajita" pitchFamily="34" charset="0"/>
                <a:cs typeface="Aparajita" pitchFamily="34" charset="0"/>
              </a:rPr>
              <a:t>more and no less </a:t>
            </a:r>
            <a:r>
              <a:rPr lang="en-IN" sz="4400" dirty="0" smtClean="0">
                <a:latin typeface="Aparajita" pitchFamily="34" charset="0"/>
                <a:cs typeface="Aparajita" pitchFamily="34" charset="0"/>
              </a:rPr>
              <a:t>than governance </a:t>
            </a:r>
            <a:r>
              <a:rPr lang="en-IN" sz="4400" dirty="0">
                <a:latin typeface="Aparajita" pitchFamily="34" charset="0"/>
                <a:cs typeface="Aparajita" pitchFamily="34" charset="0"/>
              </a:rPr>
              <a:t>in an electronic environment. It </a:t>
            </a:r>
            <a:r>
              <a:rPr lang="en-IN" sz="4400" dirty="0" smtClean="0">
                <a:latin typeface="Aparajita" pitchFamily="34" charset="0"/>
                <a:cs typeface="Aparajita" pitchFamily="34" charset="0"/>
              </a:rPr>
              <a:t>is both </a:t>
            </a:r>
            <a:r>
              <a:rPr lang="en-IN" sz="4400" dirty="0">
                <a:latin typeface="Aparajita" pitchFamily="34" charset="0"/>
                <a:cs typeface="Aparajita" pitchFamily="34" charset="0"/>
              </a:rPr>
              <a:t>governance of that environment </a:t>
            </a:r>
            <a:r>
              <a:rPr lang="en-IN" sz="4400" dirty="0" smtClean="0">
                <a:latin typeface="Aparajita" pitchFamily="34" charset="0"/>
                <a:cs typeface="Aparajita" pitchFamily="34" charset="0"/>
              </a:rPr>
              <a:t>and governance </a:t>
            </a:r>
            <a:r>
              <a:rPr lang="en-IN" sz="4400" dirty="0">
                <a:latin typeface="Aparajita" pitchFamily="34" charset="0"/>
                <a:cs typeface="Aparajita" pitchFamily="34" charset="0"/>
              </a:rPr>
              <a:t>within that environment, </a:t>
            </a:r>
            <a:r>
              <a:rPr lang="en-IN" sz="4400" dirty="0" smtClean="0">
                <a:latin typeface="Aparajita" pitchFamily="34" charset="0"/>
                <a:cs typeface="Aparajita" pitchFamily="34" charset="0"/>
              </a:rPr>
              <a:t>using electronic </a:t>
            </a:r>
            <a:r>
              <a:rPr lang="en-IN" sz="4400" dirty="0">
                <a:latin typeface="Aparajita" pitchFamily="34" charset="0"/>
                <a:cs typeface="Aparajita" pitchFamily="34" charset="0"/>
              </a:rPr>
              <a:t>tools</a:t>
            </a:r>
            <a:r>
              <a:rPr lang="en-IN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856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b="1" dirty="0" smtClean="0">
                <a:solidFill>
                  <a:srgbClr val="FF0000"/>
                </a:solidFill>
              </a:rPr>
              <a:t>Goals of e-governance</a:t>
            </a:r>
            <a:endParaRPr lang="en-IN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latin typeface="Arabic Typesetting" pitchFamily="66" charset="-78"/>
                <a:cs typeface="Arabic Typesetting" pitchFamily="66" charset="-78"/>
              </a:rPr>
              <a:t>Better Service Delivery To Citizens</a:t>
            </a:r>
          </a:p>
          <a:p>
            <a:r>
              <a:rPr lang="en-IN" sz="3600" dirty="0" smtClean="0">
                <a:latin typeface="Arabic Typesetting" pitchFamily="66" charset="-78"/>
                <a:cs typeface="Arabic Typesetting" pitchFamily="66" charset="-78"/>
              </a:rPr>
              <a:t>Ushering In Transparency And Accountability</a:t>
            </a:r>
          </a:p>
          <a:p>
            <a:r>
              <a:rPr lang="en-IN" sz="3600" dirty="0" smtClean="0">
                <a:latin typeface="Arabic Typesetting" pitchFamily="66" charset="-78"/>
                <a:cs typeface="Arabic Typesetting" pitchFamily="66" charset="-78"/>
              </a:rPr>
              <a:t>Empowering People Through Information</a:t>
            </a:r>
          </a:p>
          <a:p>
            <a:r>
              <a:rPr lang="en-IN" sz="3600" dirty="0" smtClean="0">
                <a:latin typeface="Arabic Typesetting" pitchFamily="66" charset="-78"/>
                <a:cs typeface="Arabic Typesetting" pitchFamily="66" charset="-78"/>
              </a:rPr>
              <a:t>Improved Efficiency Within Governments</a:t>
            </a:r>
          </a:p>
          <a:p>
            <a:r>
              <a:rPr lang="en-IN" sz="3600" dirty="0" smtClean="0">
                <a:latin typeface="Arabic Typesetting" pitchFamily="66" charset="-78"/>
                <a:cs typeface="Arabic Typesetting" pitchFamily="66" charset="-78"/>
              </a:rPr>
              <a:t>Improve Interface With Business And Industry</a:t>
            </a:r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810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383" y="1746913"/>
            <a:ext cx="10515600" cy="46129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N" sz="3200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The </a:t>
            </a:r>
            <a:r>
              <a:rPr lang="en-IN" sz="3200" b="1" dirty="0">
                <a:latin typeface="Aparajita" pitchFamily="34" charset="0"/>
                <a:cs typeface="Aparajita" pitchFamily="34" charset="0"/>
              </a:rPr>
              <a:t>IT Act 2000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attempts to change outdated laws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and provides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ways to deal with cyber crimes. The Act offers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the much-needed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legal framework so that information is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not denied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legal effect, validity or enforceability, solely on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the ground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that it is in the form of electronic records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IN" sz="3200" dirty="0">
              <a:latin typeface="Aparajita" pitchFamily="34" charset="0"/>
              <a:cs typeface="Aparajita" pitchFamily="34" charset="0"/>
            </a:endParaRPr>
          </a:p>
          <a:p>
            <a:r>
              <a:rPr lang="en-IN" sz="3200" dirty="0">
                <a:latin typeface="Aparajita" pitchFamily="34" charset="0"/>
                <a:cs typeface="Aparajita" pitchFamily="34" charset="0"/>
              </a:rPr>
              <a:t>In view of the growth in transactions and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communications carried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out through electronic records, the Act seeks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to empower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government departments to accept filing,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creating and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retention of official documents in the digital format.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The Act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has also proposed a legal framework for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the authentication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and origin of electronic records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communications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through digital signature.</a:t>
            </a:r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3304902" y="705394"/>
            <a:ext cx="4101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dirty="0" smtClean="0">
                <a:solidFill>
                  <a:srgbClr val="FF0000"/>
                </a:solidFill>
              </a:rPr>
              <a:t>IT Act 2000</a:t>
            </a:r>
            <a:endParaRPr lang="en-IN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2074" y="750627"/>
            <a:ext cx="10515600" cy="50769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sz="4200" b="1" u="sng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OBJECTIVES</a:t>
            </a:r>
            <a:r>
              <a:rPr lang="en-IN" sz="3800" dirty="0" smtClean="0">
                <a:latin typeface="Aparajita" pitchFamily="34" charset="0"/>
                <a:cs typeface="Aparajita" pitchFamily="34" charset="0"/>
              </a:rPr>
              <a:t>:</a:t>
            </a:r>
          </a:p>
          <a:p>
            <a:pPr marL="0" indent="0">
              <a:buNone/>
            </a:pPr>
            <a:endParaRPr lang="en-IN" sz="3800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Comprehensive</a:t>
            </a:r>
            <a:endParaRPr lang="en-IN" sz="3200" dirty="0">
              <a:latin typeface="Aparajita" pitchFamily="34" charset="0"/>
              <a:cs typeface="Aparajita" pitchFamily="34" charset="0"/>
            </a:endParaRPr>
          </a:p>
          <a:p>
            <a:r>
              <a:rPr lang="en-IN" sz="3200" dirty="0">
                <a:latin typeface="Aparajita" pitchFamily="34" charset="0"/>
                <a:cs typeface="Aparajita" pitchFamily="34" charset="0"/>
              </a:rPr>
              <a:t>e‐Governance</a:t>
            </a:r>
          </a:p>
          <a:p>
            <a:r>
              <a:rPr lang="en-IN" sz="3200" dirty="0">
                <a:latin typeface="Aparajita" pitchFamily="34" charset="0"/>
                <a:cs typeface="Aparajita" pitchFamily="34" charset="0"/>
              </a:rPr>
              <a:t>reforms cover the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process, preparedness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and the technology, and the people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IN" sz="3200" dirty="0">
              <a:latin typeface="Aparajita" pitchFamily="34" charset="0"/>
              <a:cs typeface="Aparajita" pitchFamily="34" charset="0"/>
            </a:endParaRPr>
          </a:p>
          <a:p>
            <a:r>
              <a:rPr lang="en-IN" sz="3200" dirty="0">
                <a:latin typeface="Aparajita" pitchFamily="34" charset="0"/>
                <a:cs typeface="Aparajita" pitchFamily="34" charset="0"/>
              </a:rPr>
              <a:t>Introduction of 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e‐Governance needs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process engineering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as the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first step. Technology comes second, only after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the processes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have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been re‐engineered.</a:t>
            </a:r>
            <a:endParaRPr lang="en-IN" sz="3200" dirty="0">
              <a:latin typeface="Aparajita" pitchFamily="34" charset="0"/>
              <a:cs typeface="Aparajita" pitchFamily="34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And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ultimately, in order to make the reforms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sustainable the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people in the concerned departments/ agencies have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to internalize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the change. This is also one of the reasons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why e‐Governance projects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succeed at the pilot level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but ‘when up‐scaled’ they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become unsustainable.</a:t>
            </a:r>
          </a:p>
          <a:p>
            <a:endParaRPr lang="en-IN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91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4800" dirty="0" smtClean="0">
                <a:solidFill>
                  <a:srgbClr val="FF0000"/>
                </a:solidFill>
              </a:rPr>
              <a:t>Successful e-Governance Projects</a:t>
            </a:r>
            <a:br>
              <a:rPr lang="en-IN" sz="4800" dirty="0" smtClean="0">
                <a:solidFill>
                  <a:srgbClr val="FF0000"/>
                </a:solidFill>
              </a:rPr>
            </a:br>
            <a:endParaRPr lang="en-IN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2" y="1358537"/>
            <a:ext cx="10779034" cy="468779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b="1" u="sng" dirty="0" smtClean="0">
                <a:solidFill>
                  <a:schemeClr val="accent1">
                    <a:lumMod val="75000"/>
                  </a:schemeClr>
                </a:solidFill>
              </a:rPr>
              <a:t> AKSHAYA</a:t>
            </a:r>
          </a:p>
          <a:p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In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August 2003, Chamravattom village, a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small backward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hamlet in Kerala, South India, earned a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unique distinction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. It became the first village in India to become100% information technology (IT) literate. At least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one person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in each of the 850 families of the village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was provided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computer training on basic word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processing skills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and browsing, under the '</a:t>
            </a:r>
            <a:r>
              <a:rPr lang="en-IN" sz="3200" dirty="0" err="1">
                <a:latin typeface="Aparajita" pitchFamily="34" charset="0"/>
                <a:cs typeface="Aparajita" pitchFamily="34" charset="0"/>
              </a:rPr>
              <a:t>Akshaya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' project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IN" sz="3200" dirty="0">
              <a:latin typeface="Aparajita" pitchFamily="34" charset="0"/>
              <a:cs typeface="Aparajita" pitchFamily="34" charset="0"/>
            </a:endParaRPr>
          </a:p>
          <a:p>
            <a:r>
              <a:rPr lang="en-IN" sz="3200" dirty="0">
                <a:latin typeface="Aparajita" pitchFamily="34" charset="0"/>
                <a:cs typeface="Aparajita" pitchFamily="34" charset="0"/>
              </a:rPr>
              <a:t>The project was launched by the government of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Kerala with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an aim to make the entire state computer literate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.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/>
            </a:r>
            <a:br>
              <a:rPr lang="en-IN" sz="3200" dirty="0">
                <a:latin typeface="Aparajita" pitchFamily="34" charset="0"/>
                <a:cs typeface="Aparajita" pitchFamily="34" charset="0"/>
              </a:rPr>
            </a:br>
            <a:endParaRPr lang="en-IN" sz="32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2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" y="872037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b="1" u="sng" dirty="0" smtClean="0">
                <a:solidFill>
                  <a:schemeClr val="accent1">
                    <a:lumMod val="75000"/>
                  </a:schemeClr>
                </a:solidFill>
              </a:rPr>
              <a:t>GYANDOOT</a:t>
            </a:r>
          </a:p>
          <a:p>
            <a:r>
              <a:rPr lang="en-IN" dirty="0" smtClean="0">
                <a:latin typeface="Aparajita" pitchFamily="34" charset="0"/>
                <a:cs typeface="Aparajita" pitchFamily="34" charset="0"/>
              </a:rPr>
              <a:t>Through </a:t>
            </a:r>
            <a:r>
              <a:rPr lang="en-IN" dirty="0">
                <a:latin typeface="Aparajita" pitchFamily="34" charset="0"/>
                <a:cs typeface="Aparajita" pitchFamily="34" charset="0"/>
              </a:rPr>
              <a:t>Gyandoot, farmers got access to data </a:t>
            </a:r>
            <a:r>
              <a:rPr lang="en-IN" dirty="0" smtClean="0">
                <a:latin typeface="Aparajita" pitchFamily="34" charset="0"/>
                <a:cs typeface="Aparajita" pitchFamily="34" charset="0"/>
              </a:rPr>
              <a:t>relating to </a:t>
            </a:r>
            <a:r>
              <a:rPr lang="en-IN" dirty="0">
                <a:latin typeface="Aparajita" pitchFamily="34" charset="0"/>
                <a:cs typeface="Aparajita" pitchFamily="34" charset="0"/>
              </a:rPr>
              <a:t>market prices of their agricultural produce and </a:t>
            </a:r>
            <a:r>
              <a:rPr lang="en-IN" dirty="0" smtClean="0">
                <a:latin typeface="Aparajita" pitchFamily="34" charset="0"/>
                <a:cs typeface="Aparajita" pitchFamily="34" charset="0"/>
              </a:rPr>
              <a:t>land prices </a:t>
            </a:r>
            <a:r>
              <a:rPr lang="en-IN" dirty="0">
                <a:latin typeface="Aparajita" pitchFamily="34" charset="0"/>
                <a:cs typeface="Aparajita" pitchFamily="34" charset="0"/>
              </a:rPr>
              <a:t>as well, enabling them to sell these on their </a:t>
            </a:r>
            <a:r>
              <a:rPr lang="en-IN" dirty="0" smtClean="0">
                <a:latin typeface="Aparajita" pitchFamily="34" charset="0"/>
                <a:cs typeface="Aparajita" pitchFamily="34" charset="0"/>
              </a:rPr>
              <a:t>own rather </a:t>
            </a:r>
            <a:r>
              <a:rPr lang="en-IN" dirty="0">
                <a:latin typeface="Aparajita" pitchFamily="34" charset="0"/>
                <a:cs typeface="Aparajita" pitchFamily="34" charset="0"/>
              </a:rPr>
              <a:t>than going through unscrupulous traders</a:t>
            </a:r>
            <a:r>
              <a:rPr lang="en-IN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IN" dirty="0">
              <a:latin typeface="Aparajita" pitchFamily="34" charset="0"/>
              <a:cs typeface="Aparajita" pitchFamily="34" charset="0"/>
            </a:endParaRPr>
          </a:p>
          <a:p>
            <a:r>
              <a:rPr lang="en-IN" dirty="0">
                <a:latin typeface="Aparajita" pitchFamily="34" charset="0"/>
                <a:cs typeface="Aparajita" pitchFamily="34" charset="0"/>
              </a:rPr>
              <a:t>The project was launched by the government of Madhya Pradesh to facilitate the farmers. The </a:t>
            </a:r>
            <a:r>
              <a:rPr lang="en-IN" dirty="0" smtClean="0">
                <a:latin typeface="Aparajita" pitchFamily="34" charset="0"/>
                <a:cs typeface="Aparajita" pitchFamily="34" charset="0"/>
              </a:rPr>
              <a:t>Gyandoot project </a:t>
            </a:r>
            <a:r>
              <a:rPr lang="en-IN" dirty="0">
                <a:latin typeface="Aparajita" pitchFamily="34" charset="0"/>
                <a:cs typeface="Aparajita" pitchFamily="34" charset="0"/>
              </a:rPr>
              <a:t>was initiated in January 2000 by a </a:t>
            </a:r>
            <a:r>
              <a:rPr lang="en-IN" dirty="0" smtClean="0">
                <a:latin typeface="Aparajita" pitchFamily="34" charset="0"/>
                <a:cs typeface="Aparajita" pitchFamily="34" charset="0"/>
              </a:rPr>
              <a:t>committed group </a:t>
            </a:r>
            <a:r>
              <a:rPr lang="en-IN" dirty="0">
                <a:latin typeface="Aparajita" pitchFamily="34" charset="0"/>
                <a:cs typeface="Aparajita" pitchFamily="34" charset="0"/>
              </a:rPr>
              <a:t>of civil servants in consultation with various </a:t>
            </a:r>
            <a:r>
              <a:rPr lang="en-IN" dirty="0" smtClean="0">
                <a:latin typeface="Aparajita" pitchFamily="34" charset="0"/>
                <a:cs typeface="Aparajita" pitchFamily="34" charset="0"/>
              </a:rPr>
              <a:t>gram panchayats </a:t>
            </a:r>
            <a:r>
              <a:rPr lang="en-IN" dirty="0">
                <a:latin typeface="Aparajita" pitchFamily="34" charset="0"/>
                <a:cs typeface="Aparajita" pitchFamily="34" charset="0"/>
              </a:rPr>
              <a:t>in the Dhar district of Madhya Pradesh. </a:t>
            </a:r>
            <a:r>
              <a:rPr lang="en-IN" dirty="0" smtClean="0">
                <a:latin typeface="Aparajita" pitchFamily="34" charset="0"/>
                <a:cs typeface="Aparajita" pitchFamily="34" charset="0"/>
              </a:rPr>
              <a:t>35 such </a:t>
            </a:r>
            <a:r>
              <a:rPr lang="en-IN" dirty="0">
                <a:latin typeface="Aparajita" pitchFamily="34" charset="0"/>
                <a:cs typeface="Aparajita" pitchFamily="34" charset="0"/>
              </a:rPr>
              <a:t>centres have been established since January 2000.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52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80672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b="1" u="sng" dirty="0" smtClean="0">
                <a:solidFill>
                  <a:schemeClr val="accent1">
                    <a:lumMod val="75000"/>
                  </a:schemeClr>
                </a:solidFill>
              </a:rPr>
              <a:t>BHOOMI</a:t>
            </a:r>
          </a:p>
          <a:p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The </a:t>
            </a:r>
            <a:r>
              <a:rPr lang="en-IN" sz="3200" dirty="0" err="1">
                <a:latin typeface="Aparajita" pitchFamily="34" charset="0"/>
                <a:cs typeface="Aparajita" pitchFamily="34" charset="0"/>
              </a:rPr>
              <a:t>Bhoomi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 project provided farmers instant access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to important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land records, which would have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other wise taken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them months to obtain. It also protected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their land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records from manipulation by corrupt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government officials.</a:t>
            </a:r>
            <a:endParaRPr lang="en-IN" sz="3200" dirty="0">
              <a:latin typeface="Aparajita" pitchFamily="34" charset="0"/>
              <a:cs typeface="Aparajita" pitchFamily="34" charset="0"/>
            </a:endParaRPr>
          </a:p>
          <a:p>
            <a:r>
              <a:rPr lang="en-IN" sz="3200" dirty="0">
                <a:latin typeface="Aparajita" pitchFamily="34" charset="0"/>
                <a:cs typeface="Aparajita" pitchFamily="34" charset="0"/>
              </a:rPr>
              <a:t>The project was launched by the government of Karnataka for computerization of Land Records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IN" sz="3200" dirty="0">
              <a:latin typeface="Aparajita" pitchFamily="34" charset="0"/>
              <a:cs typeface="Aparajita" pitchFamily="34" charset="0"/>
            </a:endParaRPr>
          </a:p>
          <a:p>
            <a:r>
              <a:rPr lang="en-IN" sz="3200" dirty="0">
                <a:latin typeface="Aparajita" pitchFamily="34" charset="0"/>
                <a:cs typeface="Aparajita" pitchFamily="34" charset="0"/>
              </a:rPr>
              <a:t>The common benefit for all these remarkably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innovative projects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was the convenience it brought to the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citizens who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were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targeted.</a:t>
            </a:r>
            <a:endParaRPr lang="en-IN" sz="3200" dirty="0">
              <a:latin typeface="Aparajita" pitchFamily="34" charset="0"/>
              <a:cs typeface="Aparajita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75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900" b="1" dirty="0" smtClean="0">
                <a:solidFill>
                  <a:srgbClr val="FF0000"/>
                </a:solidFill>
              </a:rPr>
              <a:t>CONCLUSION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069" y="1263922"/>
            <a:ext cx="10515600" cy="4351338"/>
          </a:xfrm>
        </p:spPr>
        <p:txBody>
          <a:bodyPr/>
          <a:lstStyle/>
          <a:p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The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ability of Central government to understand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all needs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from ordinary local citizens is limited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IN" sz="3200" dirty="0">
              <a:latin typeface="Aparajita" pitchFamily="34" charset="0"/>
              <a:cs typeface="Aparajita" pitchFamily="34" charset="0"/>
            </a:endParaRPr>
          </a:p>
          <a:p>
            <a:r>
              <a:rPr lang="en-IN" sz="3200" dirty="0">
                <a:latin typeface="Aparajita" pitchFamily="34" charset="0"/>
                <a:cs typeface="Aparajita" pitchFamily="34" charset="0"/>
              </a:rPr>
              <a:t>Therefore, the participation of citizens in local level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is extremely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important. The true e-governance should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be attained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by interface of citizens both with central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and local </a:t>
            </a:r>
            <a:r>
              <a:rPr lang="en-IN" sz="3200" dirty="0">
                <a:latin typeface="Aparajita" pitchFamily="34" charset="0"/>
                <a:cs typeface="Aparajita" pitchFamily="34" charset="0"/>
              </a:rPr>
              <a:t>government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IN" sz="3200" dirty="0">
              <a:latin typeface="Aparajita" pitchFamily="34" charset="0"/>
              <a:cs typeface="Aparajita" pitchFamily="34" charset="0"/>
            </a:endParaRPr>
          </a:p>
          <a:p>
            <a:r>
              <a:rPr lang="en-IN" sz="3200" dirty="0">
                <a:latin typeface="Aparajita" pitchFamily="34" charset="0"/>
                <a:cs typeface="Aparajita" pitchFamily="34" charset="0"/>
              </a:rPr>
              <a:t>This can shift the paradigm of the E- Governance </a:t>
            </a:r>
            <a:r>
              <a:rPr lang="en-IN" sz="3200" dirty="0" smtClean="0">
                <a:latin typeface="Aparajita" pitchFamily="34" charset="0"/>
                <a:cs typeface="Aparajita" pitchFamily="34" charset="0"/>
              </a:rPr>
              <a:t>into success.</a:t>
            </a:r>
            <a:endParaRPr lang="en-IN" sz="3200" dirty="0">
              <a:latin typeface="Aparajita" pitchFamily="34" charset="0"/>
              <a:cs typeface="Aparajita" pitchFamily="34" charset="0"/>
            </a:endParaRP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410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Aparajita</vt:lpstr>
      <vt:lpstr>Arabic Typesetting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Goals of e-governance</vt:lpstr>
      <vt:lpstr>PowerPoint Presentation</vt:lpstr>
      <vt:lpstr>PowerPoint Presentation</vt:lpstr>
      <vt:lpstr>Successful e-Governance Projects </vt:lpstr>
      <vt:lpstr> </vt:lpstr>
      <vt:lpstr>PowerPoint Presentation</vt:lpstr>
      <vt:lpstr>CONCLUSION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E-Governance</dc:title>
  <dc:creator>PAUL SUGANDHAR</dc:creator>
  <cp:lastModifiedBy>PAUL SUGANDHAR</cp:lastModifiedBy>
  <cp:revision>11</cp:revision>
  <dcterms:created xsi:type="dcterms:W3CDTF">2016-02-16T11:59:51Z</dcterms:created>
  <dcterms:modified xsi:type="dcterms:W3CDTF">2016-02-18T07:48:00Z</dcterms:modified>
</cp:coreProperties>
</file>