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75" r:id="rId5"/>
    <p:sldId id="276" r:id="rId6"/>
    <p:sldId id="277" r:id="rId7"/>
    <p:sldId id="274"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03008-C38C-4075-BD17-0107ED54C2A1}"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03008-C38C-4075-BD17-0107ED54C2A1}"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03008-C38C-4075-BD17-0107ED54C2A1}"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03008-C38C-4075-BD17-0107ED54C2A1}"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03008-C38C-4075-BD17-0107ED54C2A1}"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03008-C38C-4075-BD17-0107ED54C2A1}"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03008-C38C-4075-BD17-0107ED54C2A1}" type="datetimeFigureOut">
              <a:rPr lang="en-US" smtClean="0"/>
              <a:pPr/>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03008-C38C-4075-BD17-0107ED54C2A1}"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03008-C38C-4075-BD17-0107ED54C2A1}"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03008-C38C-4075-BD17-0107ED54C2A1}"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03008-C38C-4075-BD17-0107ED54C2A1}"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B2478-172D-49F6-A13B-E3A9EBAE2F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03008-C38C-4075-BD17-0107ED54C2A1}" type="datetimeFigureOut">
              <a:rPr lang="en-US" smtClean="0"/>
              <a:pPr/>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B2478-172D-49F6-A13B-E3A9EBAE2F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763000" cy="6324600"/>
          </a:xfrm>
        </p:spPr>
        <p:txBody>
          <a:bodyPr>
            <a:normAutofit/>
          </a:bodyPr>
          <a:lstStyle/>
          <a:p>
            <a:r>
              <a:rPr lang="en-US" sz="3600" b="1" dirty="0" smtClean="0">
                <a:solidFill>
                  <a:srgbClr val="0070C0"/>
                </a:solidFill>
              </a:rPr>
              <a:t>Teacher Education-Concept, Nature, Scope Problems and Remedial Measures </a:t>
            </a:r>
          </a:p>
          <a:p>
            <a:endParaRPr lang="en-US" sz="3600" b="1" dirty="0" smtClean="0">
              <a:solidFill>
                <a:schemeClr val="tx1"/>
              </a:solidFill>
            </a:endParaRPr>
          </a:p>
          <a:p>
            <a:endParaRPr lang="en-US" sz="3600" b="1" dirty="0" smtClean="0">
              <a:solidFill>
                <a:schemeClr val="tx1"/>
              </a:solidFill>
            </a:endParaRPr>
          </a:p>
          <a:p>
            <a:endParaRPr lang="en-US" sz="3600" b="1" dirty="0" smtClean="0">
              <a:solidFill>
                <a:schemeClr val="tx1"/>
              </a:solidFill>
            </a:endParaRPr>
          </a:p>
          <a:p>
            <a:endParaRPr lang="en-US" sz="3600" b="1" dirty="0" smtClean="0">
              <a:solidFill>
                <a:schemeClr val="tx1"/>
              </a:solidFill>
            </a:endParaRPr>
          </a:p>
          <a:p>
            <a:pPr algn="r"/>
            <a:r>
              <a:rPr lang="en-US" sz="2400" b="1" dirty="0" smtClean="0">
                <a:solidFill>
                  <a:srgbClr val="FF0000"/>
                </a:solidFill>
              </a:rPr>
              <a:t>Dr. </a:t>
            </a:r>
            <a:r>
              <a:rPr lang="en-US" sz="2400" b="1" dirty="0" err="1" smtClean="0">
                <a:solidFill>
                  <a:srgbClr val="FF0000"/>
                </a:solidFill>
              </a:rPr>
              <a:t>Aman</a:t>
            </a:r>
            <a:r>
              <a:rPr lang="en-US" sz="2400" b="1" dirty="0" smtClean="0">
                <a:solidFill>
                  <a:srgbClr val="FF0000"/>
                </a:solidFill>
              </a:rPr>
              <a:t> (</a:t>
            </a:r>
            <a:r>
              <a:rPr lang="en-US" sz="2400" b="1" dirty="0" err="1" smtClean="0">
                <a:solidFill>
                  <a:srgbClr val="FF0000"/>
                </a:solidFill>
              </a:rPr>
              <a:t>Asstt</a:t>
            </a:r>
            <a:r>
              <a:rPr lang="en-US" sz="2400" b="1" dirty="0" smtClean="0">
                <a:solidFill>
                  <a:srgbClr val="FF0000"/>
                </a:solidFill>
              </a:rPr>
              <a:t>. Prof.)</a:t>
            </a:r>
          </a:p>
          <a:p>
            <a:pPr algn="r"/>
            <a:r>
              <a:rPr lang="en-US" sz="2400" b="1" dirty="0" smtClean="0">
                <a:solidFill>
                  <a:srgbClr val="FF0000"/>
                </a:solidFill>
              </a:rPr>
              <a:t>Dept. of Educational Studies </a:t>
            </a:r>
          </a:p>
          <a:p>
            <a:pPr algn="r"/>
            <a:r>
              <a:rPr lang="en-US" sz="2400" b="1" dirty="0" smtClean="0">
                <a:solidFill>
                  <a:srgbClr val="FF0000"/>
                </a:solidFill>
              </a:rPr>
              <a:t>Central University of Jammu</a:t>
            </a:r>
          </a:p>
          <a:p>
            <a:endParaRPr lang="en-US" sz="3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fontScale="85000" lnSpcReduction="10000"/>
          </a:bodyPr>
          <a:lstStyle/>
          <a:p>
            <a:pPr algn="just">
              <a:buNone/>
            </a:pPr>
            <a:r>
              <a:rPr lang="en-US" dirty="0" smtClean="0"/>
              <a:t>	-</a:t>
            </a:r>
            <a:r>
              <a:rPr lang="en-US" dirty="0"/>
              <a:t>View learning as a </a:t>
            </a:r>
            <a:r>
              <a:rPr lang="en-US" b="1" dirty="0"/>
              <a:t>search for meaning out of personal experience</a:t>
            </a:r>
            <a:r>
              <a:rPr lang="en-US" dirty="0"/>
              <a:t>, and knowledge generation as a continuously evolving process of reflective learning.</a:t>
            </a:r>
          </a:p>
          <a:p>
            <a:pPr algn="just">
              <a:buNone/>
            </a:pPr>
            <a:r>
              <a:rPr lang="en-US" dirty="0" smtClean="0"/>
              <a:t>	-</a:t>
            </a:r>
            <a:r>
              <a:rPr lang="en-US" b="1" dirty="0"/>
              <a:t>View knowledge not as an external reality </a:t>
            </a:r>
            <a:r>
              <a:rPr lang="en-US" dirty="0"/>
              <a:t>embedded in </a:t>
            </a:r>
          </a:p>
          <a:p>
            <a:pPr algn="just">
              <a:buNone/>
            </a:pPr>
            <a:r>
              <a:rPr lang="en-US" dirty="0" smtClean="0"/>
              <a:t>	textbooks</a:t>
            </a:r>
            <a:r>
              <a:rPr lang="en-US" dirty="0"/>
              <a:t>, but as constructed in the shared context of </a:t>
            </a:r>
            <a:r>
              <a:rPr lang="en-US" dirty="0" smtClean="0"/>
              <a:t>teaching learning </a:t>
            </a:r>
            <a:r>
              <a:rPr lang="en-US" dirty="0"/>
              <a:t>and personal experience.</a:t>
            </a:r>
          </a:p>
          <a:p>
            <a:pPr algn="just">
              <a:buNone/>
            </a:pPr>
            <a:r>
              <a:rPr lang="en-US" dirty="0" smtClean="0"/>
              <a:t>	-</a:t>
            </a:r>
            <a:r>
              <a:rPr lang="en-US" b="1" dirty="0"/>
              <a:t>Own responsibility </a:t>
            </a:r>
            <a:r>
              <a:rPr lang="en-US" dirty="0"/>
              <a:t>towards society, and work to build a better world.</a:t>
            </a:r>
          </a:p>
          <a:p>
            <a:pPr algn="just">
              <a:buNone/>
            </a:pPr>
            <a:r>
              <a:rPr lang="en-US" dirty="0" smtClean="0"/>
              <a:t>	-</a:t>
            </a:r>
            <a:r>
              <a:rPr lang="en-US" b="1" dirty="0"/>
              <a:t>Appreciate the potential of productive work and hands-on experience </a:t>
            </a:r>
            <a:r>
              <a:rPr lang="en-US" dirty="0"/>
              <a:t>as a pedagogic medium both inside and outside the classroom.</a:t>
            </a:r>
          </a:p>
          <a:p>
            <a:pPr algn="just">
              <a:buNone/>
            </a:pPr>
            <a:r>
              <a:rPr lang="en-US" dirty="0" smtClean="0"/>
              <a:t>	-</a:t>
            </a:r>
            <a:r>
              <a:rPr lang="en-US" b="1" dirty="0"/>
              <a:t>Analyze the curricular framework, policy implications and texts.</a:t>
            </a:r>
          </a:p>
          <a:p>
            <a:pPr algn="just">
              <a:buNone/>
            </a:pPr>
            <a:r>
              <a:rPr lang="en-US" dirty="0" smtClean="0"/>
              <a:t>	-</a:t>
            </a:r>
            <a:r>
              <a:rPr lang="en-US" dirty="0"/>
              <a:t>Have a </a:t>
            </a:r>
            <a:r>
              <a:rPr lang="en-US" b="1" dirty="0"/>
              <a:t>sound knowledge base </a:t>
            </a:r>
            <a:r>
              <a:rPr lang="en-US" dirty="0"/>
              <a:t>and basic proficiency in language.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fontScale="77500" lnSpcReduction="20000"/>
          </a:bodyPr>
          <a:lstStyle/>
          <a:p>
            <a:pPr algn="just">
              <a:buNone/>
            </a:pPr>
            <a:r>
              <a:rPr lang="en-US" b="1" dirty="0" smtClean="0"/>
              <a:t>	</a:t>
            </a:r>
            <a:r>
              <a:rPr lang="en-US" b="1" dirty="0" smtClean="0">
                <a:solidFill>
                  <a:srgbClr val="0070C0"/>
                </a:solidFill>
              </a:rPr>
              <a:t>The </a:t>
            </a:r>
            <a:r>
              <a:rPr lang="en-US" b="1" dirty="0">
                <a:solidFill>
                  <a:srgbClr val="0070C0"/>
                </a:solidFill>
              </a:rPr>
              <a:t>objectives of teacher education would therefore be to</a:t>
            </a:r>
            <a:r>
              <a:rPr lang="en-US" dirty="0">
                <a:solidFill>
                  <a:srgbClr val="0070C0"/>
                </a:solidFill>
              </a:rPr>
              <a:t>,</a:t>
            </a:r>
          </a:p>
          <a:p>
            <a:pPr algn="just">
              <a:buNone/>
            </a:pPr>
            <a:r>
              <a:rPr lang="en-US" dirty="0" smtClean="0"/>
              <a:t>1	Provide </a:t>
            </a:r>
            <a:r>
              <a:rPr lang="en-US" dirty="0"/>
              <a:t>opportunities to observe and engage with children, communicate with and relate to children</a:t>
            </a:r>
          </a:p>
          <a:p>
            <a:pPr algn="just">
              <a:buNone/>
            </a:pPr>
            <a:r>
              <a:rPr lang="en-US" dirty="0" smtClean="0"/>
              <a:t>2	Provide </a:t>
            </a:r>
            <a:r>
              <a:rPr lang="en-US" dirty="0"/>
              <a:t>opportunities for self-learning, reflection, assimilation and articulation of new ideas; developing capacities for self directed learning and the ability to think, be self-critical and to work in groups.</a:t>
            </a:r>
          </a:p>
          <a:p>
            <a:pPr algn="just">
              <a:buNone/>
            </a:pPr>
            <a:r>
              <a:rPr lang="en-US" dirty="0" smtClean="0"/>
              <a:t>3	Provide </a:t>
            </a:r>
            <a:r>
              <a:rPr lang="en-US" dirty="0"/>
              <a:t>opportunities for  understanding self and others (including one‘s beliefs, assumptions and emotions); developing the ability for  self analysis, self-evaluation, adaptability, flexibility, creativity and innovation.</a:t>
            </a:r>
          </a:p>
          <a:p>
            <a:pPr algn="just">
              <a:buNone/>
            </a:pPr>
            <a:r>
              <a:rPr lang="en-US" dirty="0" smtClean="0"/>
              <a:t>4	Provide </a:t>
            </a:r>
            <a:r>
              <a:rPr lang="en-US" dirty="0"/>
              <a:t>opportunities to enhance understanding, knowledge and examine disciplinary knowledge and social realities, relate subject matter with the social milieu and develop critical thinking.</a:t>
            </a:r>
          </a:p>
          <a:p>
            <a:pPr algn="just">
              <a:buNone/>
            </a:pPr>
            <a:r>
              <a:rPr lang="en-US" dirty="0" smtClean="0"/>
              <a:t>5	Provide </a:t>
            </a:r>
            <a:r>
              <a:rPr lang="en-US" dirty="0"/>
              <a:t>opportunities to develop professional skills in pedagogy, observation, documentation, analysis, drama, craft, story-telling and reflective inquiry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lnSpcReduction="10000"/>
          </a:bodyPr>
          <a:lstStyle/>
          <a:p>
            <a:pPr>
              <a:buNone/>
            </a:pPr>
            <a:r>
              <a:rPr lang="en-US" b="1" dirty="0" smtClean="0"/>
              <a:t>	</a:t>
            </a:r>
            <a:r>
              <a:rPr lang="en-US" b="1" dirty="0" smtClean="0">
                <a:solidFill>
                  <a:srgbClr val="0070C0"/>
                </a:solidFill>
              </a:rPr>
              <a:t>Problems </a:t>
            </a:r>
            <a:r>
              <a:rPr lang="en-US" b="1" dirty="0">
                <a:solidFill>
                  <a:srgbClr val="0070C0"/>
                </a:solidFill>
              </a:rPr>
              <a:t>in Teacher Education &amp; Remedial Measures </a:t>
            </a:r>
            <a:r>
              <a:rPr lang="en-US" b="1" dirty="0" smtClean="0">
                <a:solidFill>
                  <a:srgbClr val="0070C0"/>
                </a:solidFill>
              </a:rPr>
              <a:t>Thereof:</a:t>
            </a:r>
          </a:p>
          <a:p>
            <a:pPr algn="just">
              <a:buNone/>
            </a:pPr>
            <a:r>
              <a:rPr lang="en-US" b="1" dirty="0"/>
              <a:t>	</a:t>
            </a:r>
            <a:r>
              <a:rPr lang="en-US" dirty="0"/>
              <a:t>(1) Problem of </a:t>
            </a:r>
            <a:r>
              <a:rPr lang="en-US" dirty="0" smtClean="0"/>
              <a:t>selection: Defects </a:t>
            </a:r>
            <a:r>
              <a:rPr lang="en-US" dirty="0"/>
              <a:t>of selection procedure lead to deterioration of the quality of </a:t>
            </a:r>
            <a:r>
              <a:rPr lang="en-US" dirty="0" smtClean="0"/>
              <a:t>teachers.</a:t>
            </a:r>
            <a:r>
              <a:rPr lang="en-US" dirty="0"/>
              <a:t> </a:t>
            </a:r>
            <a:endParaRPr lang="en-US" dirty="0" smtClean="0"/>
          </a:p>
          <a:p>
            <a:pPr algn="just">
              <a:buNone/>
            </a:pPr>
            <a:r>
              <a:rPr lang="en-US" dirty="0"/>
              <a:t>	</a:t>
            </a:r>
            <a:r>
              <a:rPr lang="en-US" dirty="0" smtClean="0"/>
              <a:t>Suggestions </a:t>
            </a:r>
            <a:r>
              <a:rPr lang="en-US" dirty="0"/>
              <a:t>are mentioned: (a) Candidates should be interviewed (b) Test of General Knowledge should be applied. (c) Test in school subjects. (d) Test of language (e) Test of intelligence should be  </a:t>
            </a:r>
            <a:r>
              <a:rPr lang="en-US" dirty="0" smtClean="0"/>
              <a:t>administered </a:t>
            </a:r>
            <a:r>
              <a:rPr lang="en-US" dirty="0"/>
              <a:t>(f) Aptitude; interest and attitude inventory should be administered. (g) A well direct guidance service should be provided.</a:t>
            </a:r>
          </a:p>
          <a:p>
            <a:pPr>
              <a:buNone/>
            </a:pPr>
            <a:endParaRPr lang="en-US" dirty="0"/>
          </a:p>
          <a:p>
            <a:pPr>
              <a:buNone/>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lstStyle/>
          <a:p>
            <a:pPr>
              <a:buNone/>
            </a:pPr>
            <a:r>
              <a:rPr lang="en-US" dirty="0" smtClean="0"/>
              <a:t>	(</a:t>
            </a:r>
            <a:r>
              <a:rPr lang="en-US" dirty="0"/>
              <a:t>2) Deficiencies of small time period provided for Teacher's training:</a:t>
            </a:r>
          </a:p>
          <a:p>
            <a:pPr>
              <a:buNone/>
            </a:pPr>
            <a:r>
              <a:rPr lang="en-US" dirty="0" smtClean="0"/>
              <a:t>	In </a:t>
            </a:r>
            <a:r>
              <a:rPr lang="en-US" dirty="0"/>
              <a:t>India, this period is of one year after the graduation - the effective session being of eight to nine mothers. The main purpose of teacher education </a:t>
            </a:r>
            <a:r>
              <a:rPr lang="en-US" dirty="0" err="1"/>
              <a:t>programme</a:t>
            </a:r>
            <a:r>
              <a:rPr lang="en-US" dirty="0"/>
              <a:t> is to develop healthy attitude, broad based interest and values. It is not possible during the short duration of nine months.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85000" lnSpcReduction="10000"/>
          </a:bodyPr>
          <a:lstStyle/>
          <a:p>
            <a:pPr>
              <a:buNone/>
            </a:pPr>
            <a:r>
              <a:rPr lang="en-US" dirty="0" smtClean="0"/>
              <a:t>	(</a:t>
            </a:r>
            <a:r>
              <a:rPr lang="en-US" dirty="0"/>
              <a:t>4) Defects concerning papers:</a:t>
            </a:r>
          </a:p>
          <a:p>
            <a:pPr>
              <a:buNone/>
            </a:pPr>
            <a:r>
              <a:rPr lang="en-US" dirty="0" smtClean="0"/>
              <a:t>	A </a:t>
            </a:r>
            <a:r>
              <a:rPr lang="en-US" dirty="0"/>
              <a:t>student teacher should know the meaning of education, its objectives, the socio-cultural and politico-economics background, the principles that guide construction of curriculum etc. But a proper preparation towards a </a:t>
            </a:r>
            <a:r>
              <a:rPr lang="en-US" dirty="0" smtClean="0"/>
              <a:t>good </a:t>
            </a:r>
            <a:r>
              <a:rPr lang="en-US" dirty="0"/>
              <a:t>o</a:t>
            </a:r>
            <a:r>
              <a:rPr lang="en-US" dirty="0" smtClean="0"/>
              <a:t>rientation </a:t>
            </a:r>
            <a:r>
              <a:rPr lang="en-US" dirty="0"/>
              <a:t>is impossible in a short duration. Following steps may be taken in this connection</a:t>
            </a:r>
            <a:r>
              <a:rPr lang="en-US" dirty="0" smtClean="0"/>
              <a:t>:</a:t>
            </a:r>
          </a:p>
          <a:p>
            <a:pPr>
              <a:buNone/>
            </a:pPr>
            <a:r>
              <a:rPr lang="en-US" dirty="0" smtClean="0"/>
              <a:t>	(</a:t>
            </a:r>
            <a:r>
              <a:rPr lang="en-US" dirty="0" err="1"/>
              <a:t>i</a:t>
            </a:r>
            <a:r>
              <a:rPr lang="en-US" dirty="0"/>
              <a:t>) allowing more time to learners for good reading and sound build-up of the intellect and attitude, </a:t>
            </a:r>
            <a:endParaRPr lang="en-US" dirty="0" smtClean="0"/>
          </a:p>
          <a:p>
            <a:pPr>
              <a:buNone/>
            </a:pPr>
            <a:r>
              <a:rPr lang="en-US" dirty="0" smtClean="0"/>
              <a:t>	(ii)pruning </a:t>
            </a:r>
            <a:r>
              <a:rPr lang="en-US" dirty="0"/>
              <a:t>the existing course</a:t>
            </a:r>
          </a:p>
          <a:p>
            <a:pPr>
              <a:buNone/>
            </a:pPr>
            <a:r>
              <a:rPr lang="en-US" dirty="0" smtClean="0"/>
              <a:t>	 </a:t>
            </a:r>
            <a:r>
              <a:rPr lang="en-US" dirty="0"/>
              <a:t>(iii) arranging for exchange of experience than merely attending lectures,</a:t>
            </a:r>
          </a:p>
          <a:p>
            <a:pPr>
              <a:buNone/>
            </a:pPr>
            <a:r>
              <a:rPr lang="en-US" dirty="0" smtClean="0"/>
              <a:t>	(</a:t>
            </a:r>
            <a:r>
              <a:rPr lang="en-US" dirty="0"/>
              <a:t>iv) changing the mode of testing inputs</a:t>
            </a:r>
          </a:p>
          <a:p>
            <a:pPr>
              <a:buNone/>
            </a:pPr>
            <a:r>
              <a:rPr lang="en-US" dirty="0" smtClean="0"/>
              <a:t>	 </a:t>
            </a:r>
            <a:r>
              <a:rPr lang="en-US" dirty="0"/>
              <a:t>(v) the content must have direct implications in the daily school </a:t>
            </a:r>
            <a:r>
              <a:rPr lang="en-US" dirty="0" smtClean="0"/>
              <a:t>teaching.</a:t>
            </a:r>
            <a:endParaRPr lang="en-US" dirty="0"/>
          </a:p>
          <a:p>
            <a:pPr>
              <a:buNone/>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lstStyle/>
          <a:p>
            <a:pPr algn="just">
              <a:buNone/>
            </a:pPr>
            <a:r>
              <a:rPr lang="en-US" dirty="0" smtClean="0"/>
              <a:t>	(</a:t>
            </a:r>
            <a:r>
              <a:rPr lang="en-US" dirty="0"/>
              <a:t>5) Problems of practice teaching:</a:t>
            </a:r>
          </a:p>
          <a:p>
            <a:pPr algn="just">
              <a:buNone/>
            </a:pPr>
            <a:r>
              <a:rPr lang="en-US" dirty="0" smtClean="0"/>
              <a:t>	The </a:t>
            </a:r>
            <a:r>
              <a:rPr lang="en-US" dirty="0"/>
              <a:t>ratio of marks between theory and practice generally remains of 5:2 although teaching practice plays a significant role in B.Ed. </a:t>
            </a:r>
            <a:r>
              <a:rPr lang="en-US" dirty="0" err="1"/>
              <a:t>programme</a:t>
            </a:r>
            <a:r>
              <a:rPr lang="en-US" dirty="0" smtClean="0"/>
              <a:t>. </a:t>
            </a:r>
            <a:r>
              <a:rPr lang="en-US" dirty="0" err="1" smtClean="0"/>
              <a:t>Inspite</a:t>
            </a:r>
            <a:r>
              <a:rPr lang="en-US" dirty="0" smtClean="0"/>
              <a:t> </a:t>
            </a:r>
            <a:r>
              <a:rPr lang="en-US" dirty="0"/>
              <a:t>of all kinds of elaborate arrangements regarding practice in teaching, student teachers are non-serious to the task of teaching, deficient in sense of duty irresponsible, aimless, indifferent to children, lacking innovative measure in teaching which are great obstacles in the development of pedagogical skills.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fontScale="77500" lnSpcReduction="20000"/>
          </a:bodyPr>
          <a:lstStyle/>
          <a:p>
            <a:pPr>
              <a:buNone/>
            </a:pPr>
            <a:r>
              <a:rPr lang="en-US" dirty="0" smtClean="0"/>
              <a:t>	(</a:t>
            </a:r>
            <a:r>
              <a:rPr lang="en-US" dirty="0"/>
              <a:t>6) Problem of supervision of teaching:</a:t>
            </a:r>
          </a:p>
          <a:p>
            <a:pPr algn="just">
              <a:buNone/>
            </a:pPr>
            <a:r>
              <a:rPr lang="en-US" dirty="0" smtClean="0"/>
              <a:t>	The </a:t>
            </a:r>
            <a:r>
              <a:rPr lang="en-US" dirty="0"/>
              <a:t>supervisory </a:t>
            </a:r>
            <a:r>
              <a:rPr lang="en-US" dirty="0" err="1"/>
              <a:t>organisation</a:t>
            </a:r>
            <a:r>
              <a:rPr lang="en-US" dirty="0"/>
              <a:t> for practice teaching aims at bringing improvement in the instructional activity of the student teachers by using various techniques and practical skills in teaching and help them to develop confidence in facing the classroom situations</a:t>
            </a:r>
            <a:r>
              <a:rPr lang="en-US" dirty="0" smtClean="0"/>
              <a:t>. </a:t>
            </a:r>
            <a:r>
              <a:rPr lang="en-US" dirty="0"/>
              <a:t>This is done through following types </a:t>
            </a:r>
            <a:r>
              <a:rPr lang="en-US" dirty="0" smtClean="0"/>
              <a:t>of supervisions</a:t>
            </a:r>
            <a:r>
              <a:rPr lang="en-US" dirty="0"/>
              <a:t>:</a:t>
            </a:r>
          </a:p>
          <a:p>
            <a:pPr algn="just">
              <a:buNone/>
            </a:pPr>
            <a:r>
              <a:rPr lang="en-US" dirty="0" smtClean="0"/>
              <a:t>	(</a:t>
            </a:r>
            <a:r>
              <a:rPr lang="en-US" dirty="0" err="1"/>
              <a:t>i</a:t>
            </a:r>
            <a:r>
              <a:rPr lang="en-US" dirty="0"/>
              <a:t>) Supervision before classroom teaching: It aims at guiding in planning their lessons, learning to </a:t>
            </a:r>
            <a:r>
              <a:rPr lang="en-US" dirty="0" err="1"/>
              <a:t>organise</a:t>
            </a:r>
            <a:r>
              <a:rPr lang="en-US" dirty="0"/>
              <a:t> contents, formulating suitable gestures and developing other related skills. </a:t>
            </a:r>
            <a:endParaRPr lang="en-US" dirty="0" smtClean="0"/>
          </a:p>
          <a:p>
            <a:pPr algn="just">
              <a:buNone/>
            </a:pPr>
            <a:r>
              <a:rPr lang="en-US" dirty="0"/>
              <a:t>	(ii) Supervision during the classroom teaching: It is done by teachers who are not method specialist generally. These supervisors offer descriptive type of criticism, while constructive type is desirable. T</a:t>
            </a:r>
            <a:r>
              <a:rPr lang="en-US" dirty="0" smtClean="0"/>
              <a:t>he </a:t>
            </a:r>
            <a:r>
              <a:rPr lang="en-US" dirty="0"/>
              <a:t>school teacher should be assisted by the college supervisor in his work. Frequent conferences and consultations between them will help to relate them to practice and the student teacher will improve the performance in a realistic school setting.</a:t>
            </a:r>
          </a:p>
          <a:p>
            <a:pPr algn="just">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77500" lnSpcReduction="20000"/>
          </a:bodyPr>
          <a:lstStyle/>
          <a:p>
            <a:pPr algn="just">
              <a:buNone/>
            </a:pPr>
            <a:r>
              <a:rPr lang="en-US" dirty="0" smtClean="0"/>
              <a:t>	(</a:t>
            </a:r>
            <a:r>
              <a:rPr lang="en-US" dirty="0"/>
              <a:t>7) Lack of subject knowledge:</a:t>
            </a:r>
          </a:p>
          <a:p>
            <a:pPr algn="just">
              <a:buNone/>
            </a:pPr>
            <a:r>
              <a:rPr lang="en-US" dirty="0" smtClean="0"/>
              <a:t>	The </a:t>
            </a:r>
            <a:r>
              <a:rPr lang="en-US" dirty="0"/>
              <a:t>B.Ed. </a:t>
            </a:r>
            <a:r>
              <a:rPr lang="en-US" dirty="0" err="1"/>
              <a:t>programme</a:t>
            </a:r>
            <a:r>
              <a:rPr lang="en-US" dirty="0"/>
              <a:t> does not emphasize the knowledge of the basic subject. The whole teaching practice remains indifferent with regard to the subject knowledge of the student teacher.</a:t>
            </a:r>
          </a:p>
          <a:p>
            <a:pPr algn="just">
              <a:buNone/>
            </a:pPr>
            <a:r>
              <a:rPr lang="en-US" dirty="0" smtClean="0"/>
              <a:t>	(</a:t>
            </a:r>
            <a:r>
              <a:rPr lang="en-US" dirty="0"/>
              <a:t>8) Faulty methods of teaching:</a:t>
            </a:r>
          </a:p>
          <a:p>
            <a:pPr algn="just">
              <a:buNone/>
            </a:pPr>
            <a:r>
              <a:rPr lang="en-US" dirty="0" smtClean="0"/>
              <a:t>	In </a:t>
            </a:r>
            <a:r>
              <a:rPr lang="en-US" dirty="0"/>
              <a:t>India teacher educators are averse to innovation and experimentation in the use of methods of teaching. Their acquaintance with modern class-room communication devices is negligible.</a:t>
            </a:r>
          </a:p>
          <a:p>
            <a:pPr algn="just">
              <a:buNone/>
            </a:pPr>
            <a:r>
              <a:rPr lang="en-US" dirty="0" smtClean="0"/>
              <a:t>	(</a:t>
            </a:r>
            <a:r>
              <a:rPr lang="en-US" dirty="0"/>
              <a:t>9) Isolation of teachers education department:</a:t>
            </a:r>
          </a:p>
          <a:p>
            <a:pPr algn="just">
              <a:buNone/>
            </a:pPr>
            <a:r>
              <a:rPr lang="en-US" dirty="0" smtClean="0"/>
              <a:t>	As </a:t>
            </a:r>
            <a:r>
              <a:rPr lang="en-US" dirty="0"/>
              <a:t>has been observed by education commission, the teacher education has become isolated from schools and current development in school education. The schools consider the teacher education department as an alien institution and not a nursery for the professional development of school teacher. These departments only observe the formality of finishing the prescribed number of lessons no caring for the sounders of pedagogy involved in the procedure.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fontScale="85000" lnSpcReduction="20000"/>
          </a:bodyPr>
          <a:lstStyle/>
          <a:p>
            <a:pPr algn="just">
              <a:buNone/>
            </a:pPr>
            <a:r>
              <a:rPr lang="en-US" dirty="0" smtClean="0"/>
              <a:t>	(</a:t>
            </a:r>
            <a:r>
              <a:rPr lang="en-US" dirty="0"/>
              <a:t>10) Poor academic background of student-teachers: Most of candidates do not have the requisite motivation and an academic background for a well deserved entry in the teaching profession.</a:t>
            </a:r>
          </a:p>
          <a:p>
            <a:pPr algn="just">
              <a:buNone/>
            </a:pPr>
            <a:r>
              <a:rPr lang="en-US" dirty="0" smtClean="0"/>
              <a:t>	(</a:t>
            </a:r>
            <a:r>
              <a:rPr lang="en-US" dirty="0"/>
              <a:t>11) Lack of proper facilities:</a:t>
            </a:r>
          </a:p>
          <a:p>
            <a:pPr algn="just">
              <a:buNone/>
            </a:pPr>
            <a:r>
              <a:rPr lang="en-US" dirty="0" smtClean="0"/>
              <a:t>	In </a:t>
            </a:r>
            <a:r>
              <a:rPr lang="en-US" dirty="0"/>
              <a:t>India, the teacher education </a:t>
            </a:r>
            <a:r>
              <a:rPr lang="en-US" dirty="0" err="1"/>
              <a:t>programme</a:t>
            </a:r>
            <a:r>
              <a:rPr lang="en-US" dirty="0"/>
              <a:t> is being given a step-motherly treatment. About 20 per cent of the teacher education institutions are being run in rented buildings without any facility for an experimental school or laboratory, library and other equipments necessary for a good teacher education department. There are no separate hostel facilities for student teachers.</a:t>
            </a:r>
          </a:p>
          <a:p>
            <a:pPr algn="just">
              <a:buNone/>
            </a:pPr>
            <a:r>
              <a:rPr lang="en-US" dirty="0" smtClean="0"/>
              <a:t>	(</a:t>
            </a:r>
            <a:r>
              <a:rPr lang="en-US" dirty="0"/>
              <a:t>12) Lack of regulations in demand and supply:</a:t>
            </a:r>
          </a:p>
          <a:p>
            <a:pPr algn="just">
              <a:buNone/>
            </a:pPr>
            <a:r>
              <a:rPr lang="en-US" dirty="0" smtClean="0"/>
              <a:t>	The </a:t>
            </a:r>
            <a:r>
              <a:rPr lang="en-US" dirty="0"/>
              <a:t>State Education Department has no data on the basis of which they may work out the desired intake for their institutions. There is a considerable lag between the demand and supply of teachers. This has created the problems of unemployment and underemployment.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85000" lnSpcReduction="10000"/>
          </a:bodyPr>
          <a:lstStyle/>
          <a:p>
            <a:pPr>
              <a:buNone/>
            </a:pPr>
            <a:r>
              <a:rPr lang="en-US" dirty="0" smtClean="0"/>
              <a:t>	(</a:t>
            </a:r>
            <a:r>
              <a:rPr lang="en-US" dirty="0"/>
              <a:t>13) Inadequate Empirical Research:</a:t>
            </a:r>
          </a:p>
          <a:p>
            <a:pPr>
              <a:buNone/>
            </a:pPr>
            <a:r>
              <a:rPr lang="en-US" dirty="0" smtClean="0"/>
              <a:t>	In </a:t>
            </a:r>
            <a:r>
              <a:rPr lang="en-US" dirty="0"/>
              <a:t>India, research in education has been considerably neglected. The research conducted is of inferior quality. The teacher education </a:t>
            </a:r>
            <a:r>
              <a:rPr lang="en-US" dirty="0" err="1"/>
              <a:t>programmes</a:t>
            </a:r>
            <a:r>
              <a:rPr lang="en-US" dirty="0"/>
              <a:t> are not properly studied before undertaking any research.</a:t>
            </a:r>
          </a:p>
          <a:p>
            <a:pPr>
              <a:buNone/>
            </a:pPr>
            <a:r>
              <a:rPr lang="en-US" dirty="0" smtClean="0"/>
              <a:t>	(</a:t>
            </a:r>
            <a:r>
              <a:rPr lang="en-US" dirty="0"/>
              <a:t>14) Lack of facilities for professional development:</a:t>
            </a:r>
          </a:p>
          <a:p>
            <a:pPr>
              <a:buNone/>
            </a:pPr>
            <a:r>
              <a:rPr lang="en-US" dirty="0" smtClean="0"/>
              <a:t>	Most </a:t>
            </a:r>
            <a:r>
              <a:rPr lang="en-US" dirty="0"/>
              <a:t>of the </a:t>
            </a:r>
            <a:r>
              <a:rPr lang="en-US" dirty="0" err="1"/>
              <a:t>programmes</a:t>
            </a:r>
            <a:r>
              <a:rPr lang="en-US" dirty="0"/>
              <a:t> are being conducted in a routine and unimaginative manner. Even the association of teacher educators has not contributed anything towards development of a sound </a:t>
            </a:r>
            <a:r>
              <a:rPr lang="en-US" dirty="0" err="1"/>
              <a:t>professionalisation</a:t>
            </a:r>
            <a:r>
              <a:rPr lang="en-US" dirty="0"/>
              <a:t> of teacher education in the country.</a:t>
            </a:r>
          </a:p>
          <a:p>
            <a:pPr>
              <a:buNone/>
            </a:pPr>
            <a:r>
              <a:rPr lang="en-US" dirty="0" smtClean="0"/>
              <a:t>	(</a:t>
            </a:r>
            <a:r>
              <a:rPr lang="en-US" dirty="0"/>
              <a:t>15) Insufficient financial grants:</a:t>
            </a:r>
          </a:p>
          <a:p>
            <a:pPr>
              <a:buNone/>
            </a:pPr>
            <a:r>
              <a:rPr lang="en-US" dirty="0" smtClean="0"/>
              <a:t>	In </a:t>
            </a:r>
            <a:r>
              <a:rPr lang="en-US" dirty="0"/>
              <a:t>most of the states teacher education is still being run by the fee collected from student teachers, </a:t>
            </a:r>
            <a:r>
              <a:rPr lang="en-US" dirty="0" err="1" smtClean="0"/>
              <a:t>asthe</a:t>
            </a:r>
            <a:r>
              <a:rPr lang="en-US" dirty="0" smtClean="0"/>
              <a:t> </a:t>
            </a:r>
            <a:r>
              <a:rPr lang="en-US" dirty="0"/>
              <a:t>share of state grant is too small.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b="1" dirty="0" smtClean="0"/>
              <a:t>	</a:t>
            </a:r>
            <a:r>
              <a:rPr lang="en-US" b="1" dirty="0" smtClean="0">
                <a:solidFill>
                  <a:srgbClr val="0070C0"/>
                </a:solidFill>
              </a:rPr>
              <a:t>Objectives:</a:t>
            </a:r>
          </a:p>
          <a:p>
            <a:pPr>
              <a:lnSpc>
                <a:spcPct val="200000"/>
              </a:lnSpc>
              <a:buNone/>
            </a:pPr>
            <a:r>
              <a:rPr lang="en-US" sz="2800" dirty="0" smtClean="0"/>
              <a:t>At the end of the lecture the students will be able to:</a:t>
            </a:r>
          </a:p>
          <a:p>
            <a:pPr marL="457200" indent="-457200">
              <a:lnSpc>
                <a:spcPct val="200000"/>
              </a:lnSpc>
              <a:buAutoNum type="arabicPeriod"/>
            </a:pPr>
            <a:r>
              <a:rPr lang="en-US" sz="2800" dirty="0" smtClean="0"/>
              <a:t>d</a:t>
            </a:r>
            <a:r>
              <a:rPr lang="en-US" sz="2800" dirty="0" smtClean="0"/>
              <a:t>iscuss the meaning of the term ‘Teacher Education’;</a:t>
            </a:r>
          </a:p>
          <a:p>
            <a:pPr marL="457200" indent="-457200">
              <a:lnSpc>
                <a:spcPct val="200000"/>
              </a:lnSpc>
              <a:buAutoNum type="arabicPeriod"/>
            </a:pPr>
            <a:r>
              <a:rPr lang="en-US" sz="2800" dirty="0" smtClean="0"/>
              <a:t>explain the nature, scope and objectives of teacher education;</a:t>
            </a:r>
          </a:p>
          <a:p>
            <a:pPr marL="457200" indent="-457200">
              <a:lnSpc>
                <a:spcPct val="200000"/>
              </a:lnSpc>
              <a:buAutoNum type="arabicPeriod"/>
            </a:pPr>
            <a:r>
              <a:rPr lang="en-US" sz="2800" dirty="0" smtClean="0"/>
              <a:t>h</a:t>
            </a:r>
            <a:r>
              <a:rPr lang="en-US" sz="2800" dirty="0" smtClean="0"/>
              <a:t>ighlight some problems of teacher education along with some remedial measures. </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85000" lnSpcReduction="20000"/>
          </a:bodyPr>
          <a:lstStyle/>
          <a:p>
            <a:pPr>
              <a:buNone/>
            </a:pPr>
            <a:r>
              <a:rPr lang="en-US" dirty="0" smtClean="0"/>
              <a:t>	Some </a:t>
            </a:r>
            <a:r>
              <a:rPr lang="en-US" dirty="0"/>
              <a:t>suggestions to remedy the problems of teacher education</a:t>
            </a:r>
          </a:p>
          <a:p>
            <a:pPr algn="just">
              <a:buNone/>
            </a:pPr>
            <a:r>
              <a:rPr lang="en-US" dirty="0" smtClean="0"/>
              <a:t>	(</a:t>
            </a:r>
            <a:r>
              <a:rPr lang="en-US" dirty="0"/>
              <a:t>1) The courses of studies both in theory and practice should be </a:t>
            </a:r>
            <a:r>
              <a:rPr lang="en-US" dirty="0" err="1"/>
              <a:t>reorganised</a:t>
            </a:r>
            <a:r>
              <a:rPr lang="en-US" dirty="0"/>
              <a:t>. For this a pragmatic research should be conducted by some universities to see what is the course structure which will be helpful for </a:t>
            </a:r>
            <a:r>
              <a:rPr lang="en-US" dirty="0" err="1"/>
              <a:t>realisation</a:t>
            </a:r>
            <a:r>
              <a:rPr lang="en-US" dirty="0"/>
              <a:t> of the goals of teacher education. </a:t>
            </a:r>
            <a:endParaRPr lang="en-US" dirty="0" smtClean="0"/>
          </a:p>
          <a:p>
            <a:pPr algn="just">
              <a:buNone/>
            </a:pPr>
            <a:r>
              <a:rPr lang="en-US" dirty="0" smtClean="0"/>
              <a:t>	(</a:t>
            </a:r>
            <a:r>
              <a:rPr lang="en-US" dirty="0"/>
              <a:t>2) The method of teaching in the teacher education departments should be such that it inspires a sense of appreciation among other departments of the universities and </a:t>
            </a:r>
            <a:r>
              <a:rPr lang="en-US" dirty="0" smtClean="0"/>
              <a:t>colleges.</a:t>
            </a:r>
            <a:r>
              <a:rPr lang="en-US" dirty="0"/>
              <a:t> </a:t>
            </a:r>
            <a:endParaRPr lang="en-US" dirty="0" smtClean="0"/>
          </a:p>
          <a:p>
            <a:pPr algn="just">
              <a:buNone/>
            </a:pPr>
            <a:r>
              <a:rPr lang="en-US" dirty="0"/>
              <a:t>	</a:t>
            </a:r>
            <a:r>
              <a:rPr lang="en-US" dirty="0" smtClean="0"/>
              <a:t>	A </a:t>
            </a:r>
            <a:r>
              <a:rPr lang="en-US" dirty="0"/>
              <a:t>teacher education department should therefore, conduct special innovative </a:t>
            </a:r>
            <a:r>
              <a:rPr lang="en-US" dirty="0" err="1"/>
              <a:t>programmes</a:t>
            </a:r>
            <a:r>
              <a:rPr lang="en-US" dirty="0"/>
              <a:t> in the following directions: Seminar, combining of seminar and discussions with lectures, team teaching panel discussion and projects sponsored by the faculty members for improvement of learning in various spheres.</a:t>
            </a:r>
          </a:p>
          <a:p>
            <a:pPr algn="just">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lnSpcReduction="10000"/>
          </a:bodyPr>
          <a:lstStyle/>
          <a:p>
            <a:pPr algn="just">
              <a:buNone/>
            </a:pPr>
            <a:r>
              <a:rPr lang="en-US" dirty="0" smtClean="0"/>
              <a:t>	(</a:t>
            </a:r>
            <a:r>
              <a:rPr lang="en-US" dirty="0"/>
              <a:t>3) For development of professional attitude it will be advisable to </a:t>
            </a:r>
            <a:r>
              <a:rPr lang="en-US" dirty="0" err="1"/>
              <a:t>recognise</a:t>
            </a:r>
            <a:r>
              <a:rPr lang="en-US" dirty="0"/>
              <a:t> the college of education as unit in themselves. Such an institution should be equipped with facilities for </a:t>
            </a:r>
            <a:r>
              <a:rPr lang="en-US" dirty="0" err="1"/>
              <a:t>organising</a:t>
            </a:r>
            <a:r>
              <a:rPr lang="en-US" dirty="0"/>
              <a:t> various types of </a:t>
            </a:r>
            <a:r>
              <a:rPr lang="en-US" dirty="0" smtClean="0"/>
              <a:t>activities.</a:t>
            </a:r>
          </a:p>
          <a:p>
            <a:pPr algn="just">
              <a:buNone/>
            </a:pPr>
            <a:r>
              <a:rPr lang="en-US" dirty="0" smtClean="0"/>
              <a:t>	(</a:t>
            </a:r>
            <a:r>
              <a:rPr lang="en-US" dirty="0"/>
              <a:t>4) The admission procedures of B.Ed. should be completely </a:t>
            </a:r>
            <a:r>
              <a:rPr lang="en-US" dirty="0" err="1"/>
              <a:t>systematised</a:t>
            </a:r>
            <a:r>
              <a:rPr lang="en-US" dirty="0"/>
              <a:t> and steps should be </a:t>
            </a:r>
            <a:r>
              <a:rPr lang="en-US" dirty="0" smtClean="0"/>
              <a:t>taken </a:t>
            </a:r>
            <a:r>
              <a:rPr lang="en-US" dirty="0"/>
              <a:t>to make it full proof against tempering and meddling as far as </a:t>
            </a:r>
            <a:r>
              <a:rPr lang="en-US" dirty="0" smtClean="0"/>
              <a:t>possible.</a:t>
            </a:r>
          </a:p>
          <a:p>
            <a:pPr algn="just">
              <a:buNone/>
            </a:pPr>
            <a:r>
              <a:rPr lang="en-US" dirty="0"/>
              <a:t>	</a:t>
            </a:r>
            <a:r>
              <a:rPr lang="en-US" dirty="0" smtClean="0"/>
              <a:t>(</a:t>
            </a:r>
            <a:r>
              <a:rPr lang="en-US" dirty="0"/>
              <a:t>5) There should be a planning unit in each State Education Department. The function of this unit should be to regulate the demand and supply of teachers at various levels of schools.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fontScale="85000" lnSpcReduction="20000"/>
          </a:bodyPr>
          <a:lstStyle/>
          <a:p>
            <a:pPr algn="just">
              <a:buNone/>
            </a:pPr>
            <a:r>
              <a:rPr lang="en-US" dirty="0" smtClean="0"/>
              <a:t>	(</a:t>
            </a:r>
            <a:r>
              <a:rPr lang="en-US" dirty="0"/>
              <a:t>6) It will be in the fitness of things if at the time of setting up a teacher education department, a demonstration school is made integral part of it and a definite norm should be followed for certain facilities such as laboratories, libraries and other important audio-visual equipment.</a:t>
            </a:r>
          </a:p>
          <a:p>
            <a:pPr algn="just">
              <a:buNone/>
            </a:pPr>
            <a:r>
              <a:rPr lang="en-US" dirty="0" smtClean="0"/>
              <a:t>	(</a:t>
            </a:r>
            <a:r>
              <a:rPr lang="en-US" dirty="0"/>
              <a:t>7) The </a:t>
            </a:r>
            <a:r>
              <a:rPr lang="en-US" dirty="0" err="1"/>
              <a:t>practising</a:t>
            </a:r>
            <a:r>
              <a:rPr lang="en-US" dirty="0"/>
              <a:t> schools have to be taken into confidence. For this the members of the staff of colleges should be closely associated with the schools. The course of studies and the practical work and practice teaching can be easily moderated in such a way that the will have useful implications for improving school practices.</a:t>
            </a:r>
          </a:p>
          <a:p>
            <a:pPr algn="just">
              <a:buNone/>
            </a:pPr>
            <a:r>
              <a:rPr lang="en-US" dirty="0" smtClean="0"/>
              <a:t>	(</a:t>
            </a:r>
            <a:r>
              <a:rPr lang="en-US" dirty="0"/>
              <a:t>8) Teacher education </a:t>
            </a:r>
            <a:r>
              <a:rPr lang="en-US" dirty="0" err="1"/>
              <a:t>programme</a:t>
            </a:r>
            <a:r>
              <a:rPr lang="en-US" dirty="0"/>
              <a:t> should be organized on the basis of evidence obtainable from researching such areas as follows:" Teacher </a:t>
            </a:r>
            <a:r>
              <a:rPr lang="en-US" dirty="0" err="1"/>
              <a:t>behaviour</a:t>
            </a:r>
            <a:r>
              <a:rPr lang="en-US" dirty="0"/>
              <a:t> " Developing conceptual framework and a theory of institution." Innovative practices of teaching such as microteaching, simulation and interaction analysis procedures.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fontScale="92500"/>
          </a:bodyPr>
          <a:lstStyle/>
          <a:p>
            <a:pPr algn="just">
              <a:buNone/>
            </a:pPr>
            <a:r>
              <a:rPr lang="en-US" dirty="0" smtClean="0"/>
              <a:t>	(</a:t>
            </a:r>
            <a:r>
              <a:rPr lang="en-US" dirty="0"/>
              <a:t>9) The teacher education department should be made a nucleus for research on teaching curriculum and evaluation in the regular university departments</a:t>
            </a:r>
            <a:r>
              <a:rPr lang="en-US" dirty="0" smtClean="0"/>
              <a:t>.</a:t>
            </a:r>
          </a:p>
          <a:p>
            <a:pPr algn="just">
              <a:buNone/>
            </a:pPr>
            <a:r>
              <a:rPr lang="en-US" dirty="0" smtClean="0"/>
              <a:t>	(</a:t>
            </a:r>
            <a:r>
              <a:rPr lang="en-US" dirty="0"/>
              <a:t>11) There is a paucity of round textbooks and reading material, including reference books in Hindi and regional languages in the field of teacher education.</a:t>
            </a:r>
          </a:p>
          <a:p>
            <a:pPr algn="just">
              <a:buNone/>
            </a:pPr>
            <a:r>
              <a:rPr lang="en-US" dirty="0" smtClean="0"/>
              <a:t>	(</a:t>
            </a:r>
            <a:r>
              <a:rPr lang="en-US" dirty="0"/>
              <a:t>12) The State Government should make adequate provision of funds for teacher education departments</a:t>
            </a:r>
            <a:r>
              <a:rPr lang="en-US" dirty="0" smtClean="0"/>
              <a:t>.</a:t>
            </a:r>
          </a:p>
          <a:p>
            <a:pPr algn="just">
              <a:buNone/>
            </a:pPr>
            <a:r>
              <a:rPr lang="en-US" dirty="0" smtClean="0"/>
              <a:t>	(</a:t>
            </a:r>
            <a:r>
              <a:rPr lang="en-US" dirty="0"/>
              <a:t>13) Correspondence courses in teacher education should be provided, with a strict and high screen for admissions and a rigorous manner of assessment.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lgn="just">
              <a:buNone/>
            </a:pPr>
            <a:r>
              <a:rPr lang="en-US" dirty="0" smtClean="0"/>
              <a:t>	(</a:t>
            </a:r>
            <a:r>
              <a:rPr lang="en-US" dirty="0"/>
              <a:t>14) Libraries are need to be enriched with complete and comprehensive reference section equipped with all available journals for use by all the researchers.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62500" lnSpcReduction="20000"/>
          </a:bodyPr>
          <a:lstStyle/>
          <a:p>
            <a:pPr algn="ctr">
              <a:buNone/>
            </a:pPr>
            <a:r>
              <a:rPr lang="en-US" b="1" dirty="0" smtClean="0">
                <a:solidFill>
                  <a:srgbClr val="0070C0"/>
                </a:solidFill>
              </a:rPr>
              <a:t>TEACHER EDUCATION</a:t>
            </a:r>
            <a:endParaRPr lang="en-US" dirty="0" smtClean="0">
              <a:solidFill>
                <a:srgbClr val="0070C0"/>
              </a:solidFill>
            </a:endParaRPr>
          </a:p>
          <a:p>
            <a:pPr>
              <a:buNone/>
            </a:pPr>
            <a:r>
              <a:rPr lang="en-US" dirty="0" smtClean="0"/>
              <a:t>	NCTE (1998) in Quality Concerns in Secondary Teacher Education, ―The teacher is the most important element in any educational program.</a:t>
            </a:r>
          </a:p>
          <a:p>
            <a:pPr>
              <a:buNone/>
            </a:pPr>
            <a:r>
              <a:rPr lang="en-US" b="1" dirty="0" smtClean="0"/>
              <a:t>	Meaning of Teacher Education :</a:t>
            </a:r>
            <a:endParaRPr lang="en-US" dirty="0" smtClean="0"/>
          </a:p>
          <a:p>
            <a:pPr algn="just">
              <a:buNone/>
            </a:pPr>
            <a:r>
              <a:rPr lang="en-US" dirty="0" smtClean="0"/>
              <a:t>	The National Council for Teacher Education (</a:t>
            </a:r>
            <a:r>
              <a:rPr lang="en-US" b="1" dirty="0" smtClean="0"/>
              <a:t>NCTE</a:t>
            </a:r>
            <a:r>
              <a:rPr lang="en-US" dirty="0" smtClean="0"/>
              <a:t>) has defined teacher education as  – </a:t>
            </a:r>
            <a:r>
              <a:rPr lang="en-US" b="1" dirty="0" smtClean="0"/>
              <a:t>A </a:t>
            </a:r>
            <a:r>
              <a:rPr lang="en-US" b="1" dirty="0" err="1" smtClean="0"/>
              <a:t>programme</a:t>
            </a:r>
            <a:r>
              <a:rPr lang="en-US" b="1" dirty="0" smtClean="0"/>
              <a:t> of education, research and training of persons to teach from pre-primary to higher education level. </a:t>
            </a:r>
          </a:p>
          <a:p>
            <a:pPr algn="just">
              <a:buNone/>
            </a:pPr>
            <a:r>
              <a:rPr lang="en-US" dirty="0" smtClean="0"/>
              <a:t>	Teacher education is a </a:t>
            </a:r>
            <a:r>
              <a:rPr lang="en-US" dirty="0" err="1" smtClean="0"/>
              <a:t>programme</a:t>
            </a:r>
            <a:r>
              <a:rPr lang="en-US" dirty="0" smtClean="0"/>
              <a:t> that is related to the </a:t>
            </a:r>
            <a:r>
              <a:rPr lang="en-US" b="1" dirty="0" smtClean="0"/>
              <a:t>development</a:t>
            </a:r>
            <a:r>
              <a:rPr lang="en-US" dirty="0" smtClean="0"/>
              <a:t> of teacher </a:t>
            </a:r>
            <a:r>
              <a:rPr lang="en-US" b="1" dirty="0" smtClean="0"/>
              <a:t>proficiency</a:t>
            </a:r>
            <a:r>
              <a:rPr lang="en-US" dirty="0" smtClean="0"/>
              <a:t> and </a:t>
            </a:r>
            <a:r>
              <a:rPr lang="en-US" b="1" dirty="0" smtClean="0"/>
              <a:t>competence</a:t>
            </a:r>
            <a:r>
              <a:rPr lang="en-US" dirty="0" smtClean="0"/>
              <a:t> that would enable and empower the teacher to meet the requirements of the profession and face the challenges therein. </a:t>
            </a:r>
          </a:p>
          <a:p>
            <a:pPr algn="just">
              <a:buNone/>
            </a:pPr>
            <a:r>
              <a:rPr lang="en-US" dirty="0" smtClean="0"/>
              <a:t>	According to </a:t>
            </a:r>
            <a:r>
              <a:rPr lang="en-US" b="1" dirty="0" smtClean="0"/>
              <a:t>Goods Dictionary</a:t>
            </a:r>
            <a:r>
              <a:rPr lang="en-US" dirty="0" smtClean="0"/>
              <a:t> of Education Teacher education means,  ―all the </a:t>
            </a:r>
            <a:r>
              <a:rPr lang="en-US" b="1" dirty="0" smtClean="0"/>
              <a:t>formal and non-formal activities and experiences </a:t>
            </a:r>
            <a:r>
              <a:rPr lang="en-US" dirty="0" smtClean="0"/>
              <a:t>that help to qualify a person to assume responsibilities of a member of the educational profession or to discharge his responsibilities more effectively.‖</a:t>
            </a:r>
          </a:p>
          <a:p>
            <a:pPr algn="just">
              <a:buNone/>
            </a:pPr>
            <a:r>
              <a:rPr lang="en-US" dirty="0" smtClean="0"/>
              <a:t>	In 1906-1956, the program of teacher preparation was called teacher training. It </a:t>
            </a:r>
            <a:r>
              <a:rPr lang="en-US" b="1" dirty="0" smtClean="0"/>
              <a:t>prepared teachers as mechanics or technicians</a:t>
            </a:r>
            <a:r>
              <a:rPr lang="en-US" dirty="0" smtClean="0"/>
              <a:t>. It had narrower goals with its focus being only on skill training. The perspective of teacher education was therefore very narrow and its scope was limited.  As W.H. </a:t>
            </a:r>
            <a:r>
              <a:rPr lang="en-US" dirty="0" err="1" smtClean="0"/>
              <a:t>Kilpatric</a:t>
            </a:r>
            <a:r>
              <a:rPr lang="en-US" dirty="0" smtClean="0"/>
              <a:t> put it, ―Training is given to animals and circus performers, while education is to human </a:t>
            </a:r>
            <a:r>
              <a:rPr lang="en-US" dirty="0" err="1" smtClean="0"/>
              <a:t>beings.‖Teacher</a:t>
            </a:r>
            <a:r>
              <a:rPr lang="en-US" dirty="0" smtClean="0"/>
              <a:t> education  encompasses  teaching skills, sound pedagogical theory and professional skills.</a:t>
            </a:r>
          </a:p>
          <a:p>
            <a:pPr>
              <a:buNone/>
            </a:pPr>
            <a:r>
              <a:rPr lang="en-US" b="1" dirty="0" smtClean="0"/>
              <a:t>	Teacher Education = Teaching Skills + Pedagogical theory + Professional skills</a:t>
            </a:r>
            <a:r>
              <a:rPr lang="en-US" dirty="0" smtClean="0"/>
              <a:t>.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70000" lnSpcReduction="20000"/>
          </a:bodyPr>
          <a:lstStyle/>
          <a:p>
            <a:pPr algn="just"/>
            <a:r>
              <a:rPr lang="en-US" b="1" dirty="0" smtClean="0"/>
              <a:t>Teaching skills</a:t>
            </a:r>
            <a:r>
              <a:rPr lang="en-US" dirty="0" smtClean="0"/>
              <a:t> would include providing </a:t>
            </a:r>
            <a:r>
              <a:rPr lang="en-US" b="1" dirty="0" smtClean="0"/>
              <a:t>training and practice in the different techniques, approaches and strategies</a:t>
            </a:r>
            <a:r>
              <a:rPr lang="en-US" dirty="0" smtClean="0"/>
              <a:t> that would help the teachers to plan and impart instruction, provide appropriate reinforcement and conduct effective assessment. It includes effective classroom management skills, preparation and use of instructional materials and communication skills. </a:t>
            </a:r>
          </a:p>
          <a:p>
            <a:pPr algn="just"/>
            <a:r>
              <a:rPr lang="en-US" b="1" dirty="0" smtClean="0"/>
              <a:t>Pedagogical theory</a:t>
            </a:r>
            <a:r>
              <a:rPr lang="en-US" dirty="0" smtClean="0"/>
              <a:t> includes the  </a:t>
            </a:r>
            <a:r>
              <a:rPr lang="en-US" b="1" dirty="0" smtClean="0"/>
              <a:t>philosophical, sociological and psychological considerations</a:t>
            </a:r>
            <a:r>
              <a:rPr lang="en-US" dirty="0" smtClean="0"/>
              <a:t> that would enable the teachers to have a sound basis for practicing the teaching skills in the classroom. The theory is stage specific and is based on the needs and requirements that are characteristic of that stage. </a:t>
            </a:r>
          </a:p>
          <a:p>
            <a:pPr algn="just"/>
            <a:r>
              <a:rPr lang="en-US" b="1" dirty="0" smtClean="0"/>
              <a:t>Professional skills</a:t>
            </a:r>
            <a:r>
              <a:rPr lang="en-US" dirty="0" smtClean="0"/>
              <a:t> include the </a:t>
            </a:r>
            <a:r>
              <a:rPr lang="en-US" b="1" dirty="0" smtClean="0"/>
              <a:t>techniques, strategies and approaches </a:t>
            </a:r>
            <a:r>
              <a:rPr lang="en-US" dirty="0" smtClean="0"/>
              <a:t>that would help teachers to grow in the profession and also work towards the growth of the profession. It includes soft skills, counseling skills, interpersonal skills, computer skills, information retrieving and management skills and above all life long learning skills. An amalgamation of teaching skills, pedagogical theory and professional skills would serve to create the right knowledge, attitude and skills in teachers, thus promoting holistic development.</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0000" lnSpcReduction="20000"/>
          </a:bodyPr>
          <a:lstStyle/>
          <a:p>
            <a:pPr>
              <a:buNone/>
            </a:pPr>
            <a:r>
              <a:rPr lang="en-US" b="1" dirty="0" smtClean="0"/>
              <a:t>	</a:t>
            </a:r>
            <a:r>
              <a:rPr lang="en-US" b="1" dirty="0" smtClean="0">
                <a:solidFill>
                  <a:srgbClr val="0070C0"/>
                </a:solidFill>
              </a:rPr>
              <a:t>Nature </a:t>
            </a:r>
            <a:r>
              <a:rPr lang="en-US" b="1" dirty="0" smtClean="0">
                <a:solidFill>
                  <a:srgbClr val="0070C0"/>
                </a:solidFill>
              </a:rPr>
              <a:t>of Teacher Education :</a:t>
            </a:r>
            <a:endParaRPr lang="en-US" dirty="0" smtClean="0">
              <a:solidFill>
                <a:srgbClr val="0070C0"/>
              </a:solidFill>
            </a:endParaRPr>
          </a:p>
          <a:p>
            <a:pPr>
              <a:buNone/>
            </a:pPr>
            <a:r>
              <a:rPr lang="en-US" dirty="0" smtClean="0"/>
              <a:t>	1</a:t>
            </a:r>
            <a:r>
              <a:rPr lang="en-US" dirty="0" smtClean="0"/>
              <a:t>) Teacher education is a </a:t>
            </a:r>
            <a:r>
              <a:rPr lang="en-US" b="1" dirty="0" smtClean="0"/>
              <a:t>continuous process and its pre-service and in-service components are complimentary to each other</a:t>
            </a:r>
            <a:r>
              <a:rPr lang="en-US" dirty="0" smtClean="0"/>
              <a:t>. According to the International Encyclopedia of Teaching and Teacher education (1987), ―Teacher education can be considered in three phases : Pre-service, Induction and In-service. The three phases are considered as parts of a continuous process.</a:t>
            </a:r>
          </a:p>
          <a:p>
            <a:pPr>
              <a:buNone/>
            </a:pPr>
            <a:r>
              <a:rPr lang="en-US" dirty="0" smtClean="0"/>
              <a:t>	2</a:t>
            </a:r>
            <a:r>
              <a:rPr lang="en-US" dirty="0" smtClean="0"/>
              <a:t>) Teacher education is based on the theory that ―</a:t>
            </a:r>
            <a:r>
              <a:rPr lang="en-US" b="1" dirty="0" smtClean="0"/>
              <a:t>Teachers are made, not born</a:t>
            </a:r>
            <a:r>
              <a:rPr lang="en-US" dirty="0" smtClean="0"/>
              <a:t>‖ in contrary to the assumption, ―Teachers are born, not made.‖ Since teaching is considered an art and a science, the teacher has to acquire not only knowledge, but also skills that are called ―tricks of the trade‖.</a:t>
            </a:r>
          </a:p>
          <a:p>
            <a:pPr>
              <a:buNone/>
            </a:pPr>
            <a:r>
              <a:rPr lang="en-US" dirty="0" smtClean="0"/>
              <a:t>	3</a:t>
            </a:r>
            <a:r>
              <a:rPr lang="en-US" dirty="0" smtClean="0"/>
              <a:t>) Teacher education is </a:t>
            </a:r>
            <a:r>
              <a:rPr lang="en-US" b="1" dirty="0" smtClean="0"/>
              <a:t>broad  and comprehensive</a:t>
            </a:r>
            <a:r>
              <a:rPr lang="en-US" dirty="0" smtClean="0"/>
              <a:t>. Besides </a:t>
            </a:r>
            <a:r>
              <a:rPr lang="en-US" dirty="0" err="1" smtClean="0"/>
              <a:t>preservice</a:t>
            </a:r>
            <a:r>
              <a:rPr lang="en-US" dirty="0" smtClean="0"/>
              <a:t> and in-service </a:t>
            </a:r>
            <a:r>
              <a:rPr lang="en-US" dirty="0" err="1" smtClean="0"/>
              <a:t>programmes</a:t>
            </a:r>
            <a:r>
              <a:rPr lang="en-US" dirty="0" smtClean="0"/>
              <a:t> for teachers, it is meant to be involved in various community </a:t>
            </a:r>
            <a:r>
              <a:rPr lang="en-US" dirty="0" err="1" smtClean="0"/>
              <a:t>programmes</a:t>
            </a:r>
            <a:r>
              <a:rPr lang="en-US" dirty="0" smtClean="0"/>
              <a:t> and extension activities, </a:t>
            </a:r>
            <a:r>
              <a:rPr lang="en-US" dirty="0" err="1" smtClean="0"/>
              <a:t>viz</a:t>
            </a:r>
            <a:r>
              <a:rPr lang="en-US" dirty="0" smtClean="0"/>
              <a:t> adult education and non-formal education </a:t>
            </a:r>
            <a:r>
              <a:rPr lang="en-US" dirty="0" err="1" smtClean="0"/>
              <a:t>programmes</a:t>
            </a:r>
            <a:r>
              <a:rPr lang="en-US" dirty="0" smtClean="0"/>
              <a:t>, literacy and development activities of the society.</a:t>
            </a:r>
          </a:p>
          <a:p>
            <a:pPr>
              <a:buNone/>
            </a:pPr>
            <a:r>
              <a:rPr lang="en-US" dirty="0" smtClean="0"/>
              <a:t>	4</a:t>
            </a:r>
            <a:r>
              <a:rPr lang="en-US" dirty="0" smtClean="0"/>
              <a:t>) It is </a:t>
            </a:r>
            <a:r>
              <a:rPr lang="en-US" b="1" dirty="0" smtClean="0"/>
              <a:t>ever-evolving and dynamic</a:t>
            </a:r>
            <a:r>
              <a:rPr lang="en-US" dirty="0" smtClean="0"/>
              <a:t>. In order to prepare teachers who are competent to face the challenges of the dynamic society, Teacher education has to keep abreast of recent developments and trends.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70000" lnSpcReduction="20000"/>
          </a:bodyPr>
          <a:lstStyle/>
          <a:p>
            <a:pPr algn="just">
              <a:buNone/>
            </a:pPr>
            <a:r>
              <a:rPr lang="en-US" dirty="0" smtClean="0"/>
              <a:t>	5</a:t>
            </a:r>
            <a:r>
              <a:rPr lang="en-US" dirty="0" smtClean="0"/>
              <a:t>) The </a:t>
            </a:r>
            <a:r>
              <a:rPr lang="en-US" b="1" dirty="0" smtClean="0"/>
              <a:t>crux</a:t>
            </a:r>
            <a:r>
              <a:rPr lang="en-US" dirty="0" smtClean="0"/>
              <a:t> of the entire process of teacher education lies in its curriculum, design, structure, organization and transaction modes, as well as the extent of its </a:t>
            </a:r>
            <a:r>
              <a:rPr lang="en-US" b="1" dirty="0" smtClean="0"/>
              <a:t>appropriateness</a:t>
            </a:r>
            <a:r>
              <a:rPr lang="en-US" dirty="0" smtClean="0"/>
              <a:t>. </a:t>
            </a:r>
          </a:p>
          <a:p>
            <a:pPr algn="just">
              <a:buNone/>
            </a:pPr>
            <a:r>
              <a:rPr lang="en-US" dirty="0" smtClean="0"/>
              <a:t>	6</a:t>
            </a:r>
            <a:r>
              <a:rPr lang="en-US" dirty="0" smtClean="0"/>
              <a:t>) As in other professional education </a:t>
            </a:r>
            <a:r>
              <a:rPr lang="en-US" dirty="0" err="1" smtClean="0"/>
              <a:t>programmes</a:t>
            </a:r>
            <a:r>
              <a:rPr lang="en-US" dirty="0" smtClean="0"/>
              <a:t> the </a:t>
            </a:r>
            <a:r>
              <a:rPr lang="en-US" b="1" dirty="0" smtClean="0"/>
              <a:t>teacher education curriculum has a knowledge base</a:t>
            </a:r>
            <a:r>
              <a:rPr lang="en-US" dirty="0" smtClean="0"/>
              <a:t> which is sensitive to the needs of field applications and comprises meaningful, conceptual blending of theoretical understanding available in several cognate disciplines. However the knowledge base in teacher education does not comprise only an admixture of concepts and principles from other disciplines, but a </a:t>
            </a:r>
            <a:r>
              <a:rPr lang="en-US" dirty="0" err="1" smtClean="0"/>
              <a:t>distinct‗gestalt</a:t>
            </a:r>
            <a:r>
              <a:rPr lang="en-US" dirty="0" smtClean="0"/>
              <a:t>‘ emerging from the conceptual blending‘, making it sufficiently specified.</a:t>
            </a:r>
          </a:p>
          <a:p>
            <a:pPr algn="just">
              <a:buNone/>
            </a:pPr>
            <a:r>
              <a:rPr lang="en-US" dirty="0" smtClean="0"/>
              <a:t>	7</a:t>
            </a:r>
            <a:r>
              <a:rPr lang="en-US" dirty="0" smtClean="0"/>
              <a:t>) Teacher education has become </a:t>
            </a:r>
            <a:r>
              <a:rPr lang="en-US" b="1" dirty="0" smtClean="0"/>
              <a:t>differentiated into stage-specific </a:t>
            </a:r>
            <a:r>
              <a:rPr lang="en-US" b="1" dirty="0" err="1" smtClean="0"/>
              <a:t>programmes</a:t>
            </a:r>
            <a:r>
              <a:rPr lang="en-US" b="1" dirty="0" smtClean="0"/>
              <a:t>.</a:t>
            </a:r>
            <a:r>
              <a:rPr lang="en-US" dirty="0" smtClean="0"/>
              <a:t> This suggests that the knowledge base is adequately specialized and diversified across stages, which should be utilized for developing effective processes of preparing entrant  teachers for the functions which a teacher is expected to perform at each stage.</a:t>
            </a:r>
          </a:p>
          <a:p>
            <a:pPr algn="just">
              <a:buNone/>
            </a:pPr>
            <a:r>
              <a:rPr lang="en-US" dirty="0" smtClean="0"/>
              <a:t>	8</a:t>
            </a:r>
            <a:r>
              <a:rPr lang="en-US" dirty="0" smtClean="0"/>
              <a:t>) It is a  system that involves an </a:t>
            </a:r>
            <a:r>
              <a:rPr lang="en-US" b="1" dirty="0" smtClean="0"/>
              <a:t>interdependence of its Inputs, Processes and Outputs</a:t>
            </a:r>
            <a:r>
              <a:rPr lang="en-US" dirty="0" smtClean="0"/>
              <a:t>.</a:t>
            </a:r>
          </a:p>
          <a:p>
            <a:pPr algn="just">
              <a:buNone/>
            </a:pP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77500" lnSpcReduction="20000"/>
          </a:bodyPr>
          <a:lstStyle/>
          <a:p>
            <a:pPr algn="ctr">
              <a:buNone/>
            </a:pPr>
            <a:r>
              <a:rPr lang="en-US" b="1" dirty="0" smtClean="0">
                <a:solidFill>
                  <a:srgbClr val="0070C0"/>
                </a:solidFill>
              </a:rPr>
              <a:t>Scope of Teacher Education</a:t>
            </a:r>
          </a:p>
          <a:p>
            <a:pPr>
              <a:buNone/>
            </a:pPr>
            <a:r>
              <a:rPr lang="en-US" dirty="0" smtClean="0"/>
              <a:t>	The </a:t>
            </a:r>
            <a:r>
              <a:rPr lang="en-US" dirty="0" smtClean="0"/>
              <a:t>scope of teacher education can be understood in the following </a:t>
            </a:r>
          </a:p>
          <a:p>
            <a:pPr>
              <a:buNone/>
            </a:pPr>
            <a:r>
              <a:rPr lang="en-US" dirty="0" smtClean="0"/>
              <a:t>	ways</a:t>
            </a:r>
            <a:r>
              <a:rPr lang="en-US" dirty="0" smtClean="0"/>
              <a:t>;</a:t>
            </a:r>
            <a:endParaRPr lang="en-US" b="1" dirty="0" smtClean="0"/>
          </a:p>
          <a:p>
            <a:pPr marL="457200" indent="-457200" algn="just">
              <a:buAutoNum type="alphaLcParenR"/>
            </a:pPr>
            <a:r>
              <a:rPr lang="en-US" b="1" dirty="0" smtClean="0"/>
              <a:t>Teacher Education at different levels of Education :</a:t>
            </a:r>
            <a:r>
              <a:rPr lang="en-US" dirty="0" smtClean="0"/>
              <a:t> namely Preprimary, Primary, Elementary, Secondary, Higher Secondary and the Tertiary. The needs and requirements of students and education v.ary at each level.</a:t>
            </a:r>
          </a:p>
          <a:p>
            <a:pPr marL="457200" indent="-457200" algn="just">
              <a:buAutoNum type="alphaLcParenR"/>
            </a:pPr>
            <a:r>
              <a:rPr lang="en-US" b="1" dirty="0" smtClean="0"/>
              <a:t>Triangular Basis of Teacher education :</a:t>
            </a:r>
            <a:r>
              <a:rPr lang="en-US" dirty="0" smtClean="0"/>
              <a:t> </a:t>
            </a:r>
            <a:r>
              <a:rPr lang="en-US" b="1" dirty="0" smtClean="0"/>
              <a:t>The Philosophical  basis</a:t>
            </a:r>
            <a:r>
              <a:rPr lang="en-US" dirty="0" smtClean="0"/>
              <a:t> provides insights,</a:t>
            </a:r>
            <a:r>
              <a:rPr lang="en-US" b="1" dirty="0" smtClean="0"/>
              <a:t> the Sociological basis</a:t>
            </a:r>
            <a:r>
              <a:rPr lang="en-US" dirty="0" smtClean="0"/>
              <a:t> helps the student teachers to understand the role of society and its dynamics in the educational system and t</a:t>
            </a:r>
            <a:r>
              <a:rPr lang="en-US" b="1" dirty="0" smtClean="0"/>
              <a:t>he Psychological  basis</a:t>
            </a:r>
            <a:r>
              <a:rPr lang="en-US" dirty="0" smtClean="0"/>
              <a:t> helps the student teachers develop insights into students‘ psychological make-up.</a:t>
            </a:r>
          </a:p>
          <a:p>
            <a:pPr marL="457200" indent="-457200" algn="just">
              <a:buAutoNum type="alphaLcParenR"/>
            </a:pPr>
            <a:r>
              <a:rPr lang="en-US" b="1" dirty="0" smtClean="0"/>
              <a:t>Aspects of Teacher Education :</a:t>
            </a:r>
            <a:r>
              <a:rPr lang="en-US" dirty="0" smtClean="0"/>
              <a:t> Teacher education is concerned with the aspects such as, who (Teacher Educator), whom (Student teacher), what (Content) and how (Teaching Strategy).</a:t>
            </a:r>
          </a:p>
          <a:p>
            <a:pPr algn="ct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92500"/>
          </a:bodyPr>
          <a:lstStyle/>
          <a:p>
            <a:pPr>
              <a:buNone/>
            </a:pPr>
            <a:r>
              <a:rPr lang="en-US" b="1" dirty="0" smtClean="0"/>
              <a:t>	</a:t>
            </a:r>
            <a:r>
              <a:rPr lang="en-US" b="1" dirty="0" smtClean="0">
                <a:solidFill>
                  <a:srgbClr val="0070C0"/>
                </a:solidFill>
              </a:rPr>
              <a:t>Objectives </a:t>
            </a:r>
            <a:r>
              <a:rPr lang="en-US" b="1" dirty="0">
                <a:solidFill>
                  <a:srgbClr val="0070C0"/>
                </a:solidFill>
              </a:rPr>
              <a:t>:</a:t>
            </a:r>
            <a:endParaRPr lang="en-US" dirty="0">
              <a:solidFill>
                <a:srgbClr val="0070C0"/>
              </a:solidFill>
            </a:endParaRPr>
          </a:p>
          <a:p>
            <a:pPr>
              <a:buNone/>
            </a:pPr>
            <a:r>
              <a:rPr lang="en-US" b="1" dirty="0" smtClean="0"/>
              <a:t>	Vision </a:t>
            </a:r>
            <a:r>
              <a:rPr lang="en-US" b="1" dirty="0"/>
              <a:t>of teacher education :</a:t>
            </a:r>
            <a:endParaRPr lang="en-US" dirty="0"/>
          </a:p>
          <a:p>
            <a:pPr algn="just">
              <a:buNone/>
            </a:pPr>
            <a:r>
              <a:rPr lang="en-US" dirty="0" smtClean="0"/>
              <a:t> 	Teacher </a:t>
            </a:r>
            <a:r>
              <a:rPr lang="en-US" dirty="0"/>
              <a:t>education has to become more sensitive to the </a:t>
            </a:r>
            <a:r>
              <a:rPr lang="en-US" b="1" dirty="0"/>
              <a:t>emerging demands </a:t>
            </a:r>
            <a:r>
              <a:rPr lang="en-US" dirty="0"/>
              <a:t>from the school system. For this, it has to prepare teachers for a dual role of; </a:t>
            </a:r>
            <a:endParaRPr lang="en-US" dirty="0" smtClean="0"/>
          </a:p>
          <a:p>
            <a:pPr algn="just">
              <a:buNone/>
            </a:pPr>
            <a:r>
              <a:rPr lang="en-US" dirty="0"/>
              <a:t>	</a:t>
            </a:r>
            <a:r>
              <a:rPr lang="en-US" dirty="0" smtClean="0"/>
              <a:t>-Encouraging</a:t>
            </a:r>
            <a:r>
              <a:rPr lang="en-US" dirty="0"/>
              <a:t>, supportive and humane facilitator in teaching </a:t>
            </a:r>
            <a:r>
              <a:rPr lang="en-US" b="1" dirty="0"/>
              <a:t>learning situations </a:t>
            </a:r>
            <a:r>
              <a:rPr lang="en-US" dirty="0"/>
              <a:t>who enables learners (students) to discover their </a:t>
            </a:r>
            <a:r>
              <a:rPr lang="en-US" dirty="0" smtClean="0"/>
              <a:t>talents.</a:t>
            </a:r>
          </a:p>
          <a:p>
            <a:pPr algn="just">
              <a:buNone/>
            </a:pPr>
            <a:r>
              <a:rPr lang="en-US" dirty="0" smtClean="0"/>
              <a:t>	 </a:t>
            </a:r>
            <a:r>
              <a:rPr lang="en-US" dirty="0"/>
              <a:t>-An </a:t>
            </a:r>
            <a:r>
              <a:rPr lang="en-US" b="1" dirty="0"/>
              <a:t>active member </a:t>
            </a:r>
            <a:r>
              <a:rPr lang="en-US" dirty="0"/>
              <a:t>of the group of persons who make conscious effort to contribute towards the process of renewal of school curriculum to maintain its relevance to the changing societal needs and personal needs of </a:t>
            </a:r>
            <a:r>
              <a:rPr lang="en-US" dirty="0" smtClean="0"/>
              <a:t>learners.</a:t>
            </a:r>
          </a:p>
          <a:p>
            <a:pPr algn="just">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lstStyle/>
          <a:p>
            <a:pPr algn="just">
              <a:buNone/>
            </a:pPr>
            <a:r>
              <a:rPr lang="en-US" dirty="0" smtClean="0"/>
              <a:t>	-</a:t>
            </a:r>
            <a:r>
              <a:rPr lang="en-US" b="1" dirty="0"/>
              <a:t>Care</a:t>
            </a:r>
            <a:r>
              <a:rPr lang="en-US" dirty="0"/>
              <a:t> for children, and who love to be with them; </a:t>
            </a:r>
          </a:p>
          <a:p>
            <a:pPr algn="just">
              <a:buNone/>
            </a:pPr>
            <a:r>
              <a:rPr lang="en-US" dirty="0" smtClean="0"/>
              <a:t>	-</a:t>
            </a:r>
            <a:r>
              <a:rPr lang="en-US" b="1" dirty="0"/>
              <a:t>Understand</a:t>
            </a:r>
            <a:r>
              <a:rPr lang="en-US" dirty="0"/>
              <a:t> children within social, cultural and political contexts;</a:t>
            </a:r>
          </a:p>
          <a:p>
            <a:pPr algn="just">
              <a:buNone/>
            </a:pPr>
            <a:r>
              <a:rPr lang="en-US" dirty="0" smtClean="0"/>
              <a:t>	-</a:t>
            </a:r>
            <a:r>
              <a:rPr lang="en-US" b="1" dirty="0"/>
              <a:t>View</a:t>
            </a:r>
            <a:r>
              <a:rPr lang="en-US" dirty="0"/>
              <a:t> learning as a search for meaning out of personal experience;</a:t>
            </a:r>
          </a:p>
          <a:p>
            <a:pPr algn="just">
              <a:buNone/>
            </a:pPr>
            <a:r>
              <a:rPr lang="en-US" dirty="0" smtClean="0"/>
              <a:t>	-</a:t>
            </a:r>
            <a:r>
              <a:rPr lang="en-US" b="1" dirty="0" smtClean="0"/>
              <a:t>Understand the way learning occurs</a:t>
            </a:r>
            <a:r>
              <a:rPr lang="en-US" dirty="0" smtClean="0"/>
              <a:t>, </a:t>
            </a:r>
            <a:r>
              <a:rPr lang="en-US" dirty="0"/>
              <a:t>possible ways of creating conductive conditions for learning, differences among students in respect of the kind, pace and styles of learning. </a:t>
            </a:r>
          </a:p>
          <a:p>
            <a:pPr algn="just">
              <a:buNone/>
            </a:pPr>
            <a:r>
              <a:rPr lang="en-US" dirty="0" smtClean="0"/>
              <a:t>	-</a:t>
            </a:r>
            <a:r>
              <a:rPr lang="en-US" dirty="0"/>
              <a:t>View </a:t>
            </a:r>
            <a:r>
              <a:rPr lang="en-US" b="1" dirty="0"/>
              <a:t>knowledge generation as a continuously evolving process</a:t>
            </a:r>
            <a:r>
              <a:rPr lang="en-US" dirty="0"/>
              <a:t> of reflective learning.</a:t>
            </a:r>
          </a:p>
          <a:p>
            <a:pPr algn="just">
              <a:buNone/>
            </a:pPr>
            <a:r>
              <a:rPr lang="en-US" dirty="0" smtClean="0"/>
              <a:t>	-</a:t>
            </a:r>
            <a:r>
              <a:rPr lang="en-US" b="1" dirty="0"/>
              <a:t>Be receptive and constantly learning</a:t>
            </a:r>
            <a:r>
              <a:rPr lang="en-US" dirty="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219</Words>
  <Application>Microsoft Office PowerPoint</Application>
  <PresentationFormat>On-screen Show (4:3)</PresentationFormat>
  <Paragraphs>116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of Teacher Education</dc:title>
  <dc:creator>Dell</dc:creator>
  <cp:lastModifiedBy>Dell</cp:lastModifiedBy>
  <cp:revision>41</cp:revision>
  <dcterms:created xsi:type="dcterms:W3CDTF">2014-01-22T06:24:32Z</dcterms:created>
  <dcterms:modified xsi:type="dcterms:W3CDTF">2016-02-11T10:12:20Z</dcterms:modified>
</cp:coreProperties>
</file>